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webp" ContentType="image/jpe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97"/>
  </p:notesMasterIdLst>
  <p:sldIdLst>
    <p:sldId id="283" r:id="rId2"/>
    <p:sldId id="288" r:id="rId3"/>
    <p:sldId id="286" r:id="rId4"/>
    <p:sldId id="328" r:id="rId5"/>
    <p:sldId id="363" r:id="rId6"/>
    <p:sldId id="326" r:id="rId7"/>
    <p:sldId id="285" r:id="rId8"/>
    <p:sldId id="325" r:id="rId9"/>
    <p:sldId id="291" r:id="rId10"/>
    <p:sldId id="329" r:id="rId11"/>
    <p:sldId id="330" r:id="rId12"/>
    <p:sldId id="364" r:id="rId13"/>
    <p:sldId id="365" r:id="rId14"/>
    <p:sldId id="366" r:id="rId15"/>
    <p:sldId id="337" r:id="rId16"/>
    <p:sldId id="332" r:id="rId17"/>
    <p:sldId id="333" r:id="rId18"/>
    <p:sldId id="334" r:id="rId19"/>
    <p:sldId id="335" r:id="rId20"/>
    <p:sldId id="336" r:id="rId21"/>
    <p:sldId id="339" r:id="rId22"/>
    <p:sldId id="341" r:id="rId23"/>
    <p:sldId id="342" r:id="rId24"/>
    <p:sldId id="343" r:id="rId25"/>
    <p:sldId id="344" r:id="rId26"/>
    <p:sldId id="345" r:id="rId27"/>
    <p:sldId id="367" r:id="rId28"/>
    <p:sldId id="346" r:id="rId29"/>
    <p:sldId id="350" r:id="rId30"/>
    <p:sldId id="351" r:id="rId31"/>
    <p:sldId id="352" r:id="rId32"/>
    <p:sldId id="353" r:id="rId33"/>
    <p:sldId id="354" r:id="rId34"/>
    <p:sldId id="377" r:id="rId35"/>
    <p:sldId id="369" r:id="rId36"/>
    <p:sldId id="370" r:id="rId37"/>
    <p:sldId id="371" r:id="rId38"/>
    <p:sldId id="372" r:id="rId39"/>
    <p:sldId id="373" r:id="rId40"/>
    <p:sldId id="378" r:id="rId41"/>
    <p:sldId id="374" r:id="rId42"/>
    <p:sldId id="375" r:id="rId43"/>
    <p:sldId id="381" r:id="rId44"/>
    <p:sldId id="376" r:id="rId45"/>
    <p:sldId id="380" r:id="rId46"/>
    <p:sldId id="382" r:id="rId47"/>
    <p:sldId id="383" r:id="rId48"/>
    <p:sldId id="384" r:id="rId49"/>
    <p:sldId id="385" r:id="rId50"/>
    <p:sldId id="386" r:id="rId51"/>
    <p:sldId id="387" r:id="rId52"/>
    <p:sldId id="388" r:id="rId53"/>
    <p:sldId id="389" r:id="rId54"/>
    <p:sldId id="390" r:id="rId55"/>
    <p:sldId id="391" r:id="rId56"/>
    <p:sldId id="392" r:id="rId57"/>
    <p:sldId id="359" r:id="rId58"/>
    <p:sldId id="357" r:id="rId59"/>
    <p:sldId id="361" r:id="rId60"/>
    <p:sldId id="362" r:id="rId61"/>
    <p:sldId id="409" r:id="rId62"/>
    <p:sldId id="410" r:id="rId63"/>
    <p:sldId id="411" r:id="rId64"/>
    <p:sldId id="412" r:id="rId65"/>
    <p:sldId id="413" r:id="rId66"/>
    <p:sldId id="414" r:id="rId67"/>
    <p:sldId id="407" r:id="rId68"/>
    <p:sldId id="393" r:id="rId69"/>
    <p:sldId id="368" r:id="rId70"/>
    <p:sldId id="395" r:id="rId71"/>
    <p:sldId id="394" r:id="rId72"/>
    <p:sldId id="397" r:id="rId73"/>
    <p:sldId id="399" r:id="rId74"/>
    <p:sldId id="398" r:id="rId75"/>
    <p:sldId id="400" r:id="rId76"/>
    <p:sldId id="401" r:id="rId77"/>
    <p:sldId id="402" r:id="rId78"/>
    <p:sldId id="403" r:id="rId79"/>
    <p:sldId id="404" r:id="rId80"/>
    <p:sldId id="405" r:id="rId81"/>
    <p:sldId id="406" r:id="rId82"/>
    <p:sldId id="408" r:id="rId83"/>
    <p:sldId id="415" r:id="rId84"/>
    <p:sldId id="417" r:id="rId85"/>
    <p:sldId id="418" r:id="rId86"/>
    <p:sldId id="419" r:id="rId87"/>
    <p:sldId id="420" r:id="rId88"/>
    <p:sldId id="421" r:id="rId89"/>
    <p:sldId id="423" r:id="rId90"/>
    <p:sldId id="424" r:id="rId91"/>
    <p:sldId id="425" r:id="rId92"/>
    <p:sldId id="348" r:id="rId93"/>
    <p:sldId id="349" r:id="rId94"/>
    <p:sldId id="358" r:id="rId95"/>
    <p:sldId id="426" r:id="rId96"/>
  </p:sldIdLst>
  <p:sldSz cx="12192000" cy="6858000"/>
  <p:notesSz cx="6858000" cy="9144000"/>
  <p:embeddedFontLst>
    <p:embeddedFont>
      <p:font typeface="Calibri" panose="020F0502020204030204" pitchFamily="34" charset="0"/>
      <p:regular r:id="rId98"/>
      <p:bold r:id="rId99"/>
      <p:italic r:id="rId100"/>
      <p:boldItalic r:id="rId101"/>
    </p:embeddedFont>
    <p:embeddedFont>
      <p:font typeface="Cambria Math" panose="02040503050406030204" pitchFamily="18" charset="0"/>
      <p:regular r:id="rId102"/>
    </p:embeddedFont>
    <p:embeddedFont>
      <p:font typeface="Consolas" panose="020B0609020204030204" pitchFamily="49" charset="0"/>
      <p:regular r:id="rId103"/>
      <p:bold r:id="rId104"/>
      <p:italic r:id="rId105"/>
      <p:boldItalic r:id="rId106"/>
    </p:embeddedFont>
    <p:embeddedFont>
      <p:font typeface="Roboto Condensed" panose="02000000000000000000" pitchFamily="2" charset="0"/>
      <p:regular r:id="rId107"/>
      <p:bold r:id="rId108"/>
      <p:italic r:id="rId109"/>
      <p:boldItalic r:id="rId110"/>
    </p:embeddedFont>
    <p:embeddedFont>
      <p:font typeface="Roboto Condensed Light" panose="02000000000000000000" pitchFamily="2" charset="0"/>
      <p:regular r:id="rId111"/>
      <p:italic r:id="rId112"/>
    </p:embeddedFont>
    <p:embeddedFont>
      <p:font typeface="Wingdings 3" panose="05040102010807070707" pitchFamily="18" charset="2"/>
      <p:regular r:id="rId11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modifyVerifier cryptProviderType="rsaAES" cryptAlgorithmClass="hash" cryptAlgorithmType="typeAny" cryptAlgorithmSid="14" spinCount="100000" saltData="Y3LRGQ6BcXbLQjvWkCNmZg==" hashData="eytlbSaVhktFeTw7VVQFfELXkwm+Ne31GJjzkcd+F8tp0Mf3JtBkdEKEplB0laLOWNJBoONu/3WfDfR2wVMIPA=="/>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FFFF"/>
    <a:srgbClr val="FFFF00"/>
    <a:srgbClr val="FF00FF"/>
    <a:srgbClr val="301B92"/>
    <a:srgbClr val="673BB7"/>
    <a:srgbClr val="607D8B"/>
    <a:srgbClr val="ED524F"/>
    <a:srgbClr val="B71B1C"/>
    <a:srgbClr val="F54337"/>
    <a:srgbClr val="D81A6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719" autoAdjust="0"/>
    <p:restoredTop sz="94660"/>
  </p:normalViewPr>
  <p:slideViewPr>
    <p:cSldViewPr snapToGrid="0">
      <p:cViewPr varScale="1">
        <p:scale>
          <a:sx n="83" d="100"/>
          <a:sy n="83" d="100"/>
        </p:scale>
        <p:origin x="792"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tableStyles" Target="tableStyles.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font" Target="fonts/font15.fntdata"/><Relationship Id="rId16" Type="http://schemas.openxmlformats.org/officeDocument/2006/relationships/slide" Target="slides/slide15.xml"/><Relationship Id="rId107" Type="http://schemas.openxmlformats.org/officeDocument/2006/relationships/font" Target="fonts/font10.fntdata"/><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font" Target="fonts/font5.fntdata"/><Relationship Id="rId110" Type="http://schemas.openxmlformats.org/officeDocument/2006/relationships/font" Target="fonts/font13.fntdata"/><Relationship Id="rId115"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font" Target="fonts/font3.fntdata"/><Relationship Id="rId105" Type="http://schemas.openxmlformats.org/officeDocument/2006/relationships/font" Target="fonts/font8.fntdata"/><Relationship Id="rId113" Type="http://schemas.openxmlformats.org/officeDocument/2006/relationships/font" Target="fonts/font16.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font" Target="fonts/font1.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font" Target="fonts/font6.fntdata"/><Relationship Id="rId108" Type="http://schemas.openxmlformats.org/officeDocument/2006/relationships/font" Target="fonts/font11.fntdata"/><Relationship Id="rId11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font" Target="fonts/font14.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font" Target="fonts/font9.fntdata"/><Relationship Id="rId114"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font" Target="fonts/font2.fntdata"/><Relationship Id="rId101"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font" Target="fonts/font12.fntdata"/><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notesMaster" Target="notesMasters/notesMaster1.xml"/><Relationship Id="rId104" Type="http://schemas.openxmlformats.org/officeDocument/2006/relationships/font" Target="fonts/font7.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648E3F3-8B31-41D2-AA9B-9796555DB866}" type="datetimeFigureOut">
              <a:rPr lang="en-US" smtClean="0"/>
              <a:t>07-04-2021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79BDEF-6165-4E72-B1A6-6E8034CEC248}" type="slidenum">
              <a:rPr lang="en-US" smtClean="0"/>
              <a:t>‹#›</a:t>
            </a:fld>
            <a:endParaRPr lang="en-US"/>
          </a:p>
        </p:txBody>
      </p:sp>
    </p:spTree>
    <p:extLst>
      <p:ext uri="{BB962C8B-B14F-4D97-AF65-F5344CB8AC3E}">
        <p14:creationId xmlns:p14="http://schemas.microsoft.com/office/powerpoint/2010/main" val="17660139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79BDEF-6165-4E72-B1A6-6E8034CEC248}" type="slidenum">
              <a:rPr lang="en-US" smtClean="0"/>
              <a:t>84</a:t>
            </a:fld>
            <a:endParaRPr lang="en-US"/>
          </a:p>
        </p:txBody>
      </p:sp>
    </p:spTree>
    <p:extLst>
      <p:ext uri="{BB962C8B-B14F-4D97-AF65-F5344CB8AC3E}">
        <p14:creationId xmlns:p14="http://schemas.microsoft.com/office/powerpoint/2010/main" val="19409724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79BDEF-6165-4E72-B1A6-6E8034CEC248}" type="slidenum">
              <a:rPr lang="en-US" smtClean="0"/>
              <a:t>85</a:t>
            </a:fld>
            <a:endParaRPr lang="en-US"/>
          </a:p>
        </p:txBody>
      </p:sp>
    </p:spTree>
    <p:extLst>
      <p:ext uri="{BB962C8B-B14F-4D97-AF65-F5344CB8AC3E}">
        <p14:creationId xmlns:p14="http://schemas.microsoft.com/office/powerpoint/2010/main" val="33595506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79BDEF-6165-4E72-B1A6-6E8034CEC248}" type="slidenum">
              <a:rPr lang="en-US" smtClean="0"/>
              <a:t>86</a:t>
            </a:fld>
            <a:endParaRPr lang="en-US"/>
          </a:p>
        </p:txBody>
      </p:sp>
    </p:spTree>
    <p:extLst>
      <p:ext uri="{BB962C8B-B14F-4D97-AF65-F5344CB8AC3E}">
        <p14:creationId xmlns:p14="http://schemas.microsoft.com/office/powerpoint/2010/main" val="4041617977"/>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jpeg"/><Relationship Id="rId4" Type="http://schemas.openxmlformats.org/officeDocument/2006/relationships/image" Target="../media/image3.png"/><Relationship Id="rId9" Type="http://schemas.openxmlformats.org/officeDocument/2006/relationships/image" Target="../media/image8.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12.png"/><Relationship Id="rId9" Type="http://schemas.openxmlformats.org/officeDocument/2006/relationships/image" Target="../media/image8.jpeg"/></Relationships>
</file>

<file path=ppt/slideLayouts/_rels/slideLayout1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12.png"/><Relationship Id="rId9" Type="http://schemas.openxmlformats.org/officeDocument/2006/relationships/image" Target="../media/image8.jpeg"/></Relationships>
</file>

<file path=ppt/slideLayouts/_rels/slideLayout1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12.png"/><Relationship Id="rId9" Type="http://schemas.openxmlformats.org/officeDocument/2006/relationships/image" Target="../media/image8.jpeg"/></Relationships>
</file>

<file path=ppt/slideLayouts/_rels/slideLayout14.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12.png"/><Relationship Id="rId9" Type="http://schemas.openxmlformats.org/officeDocument/2006/relationships/image" Target="../media/image8.jpeg"/></Relationships>
</file>

<file path=ppt/slideLayouts/_rels/slideLayout15.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12.png"/><Relationship Id="rId9" Type="http://schemas.openxmlformats.org/officeDocument/2006/relationships/image" Target="../media/image8.jpeg"/></Relationships>
</file>

<file path=ppt/slideLayouts/_rels/slideLayout16.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12.png"/><Relationship Id="rId9" Type="http://schemas.openxmlformats.org/officeDocument/2006/relationships/image" Target="../media/image8.jpe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12.png"/><Relationship Id="rId9" Type="http://schemas.openxmlformats.org/officeDocument/2006/relationships/image" Target="../media/image8.jpeg"/></Relationships>
</file>

<file path=ppt/slideLayouts/_rels/slideLayout18.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12.png"/><Relationship Id="rId9" Type="http://schemas.openxmlformats.org/officeDocument/2006/relationships/image" Target="../media/image8.jpeg"/></Relationships>
</file>

<file path=ppt/slideLayouts/_rels/slideLayout19.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12.png"/><Relationship Id="rId9" Type="http://schemas.openxmlformats.org/officeDocument/2006/relationships/image" Target="../media/image8.jpe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3.png"/><Relationship Id="rId10" Type="http://schemas.openxmlformats.org/officeDocument/2006/relationships/image" Target="../media/image8.jpeg"/><Relationship Id="rId4" Type="http://schemas.openxmlformats.org/officeDocument/2006/relationships/image" Target="../media/image12.png"/><Relationship Id="rId9" Type="http://schemas.openxmlformats.org/officeDocument/2006/relationships/image" Target="../media/image13.jpeg"/></Relationships>
</file>

<file path=ppt/slideLayouts/_rels/slideLayout2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12.png"/><Relationship Id="rId9" Type="http://schemas.openxmlformats.org/officeDocument/2006/relationships/image" Target="../media/image8.jpeg"/></Relationships>
</file>

<file path=ppt/slideLayouts/_rels/slideLayout22.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2.png"/><Relationship Id="rId7"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8.jpe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 Default Color">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0">
                <a:srgbClr val="1D3064"/>
              </a:gs>
              <a:gs pos="50000">
                <a:srgbClr val="1D3064"/>
              </a:gs>
              <a:gs pos="100000">
                <a:schemeClr val="tx2"/>
              </a:gs>
            </a:gsLst>
            <a:lin ang="10800000" scaled="1"/>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0">
                <a:srgbClr val="1D3064"/>
              </a:gs>
              <a:gs pos="50000">
                <a:srgbClr val="1D3064"/>
              </a:gs>
              <a:gs pos="100000">
                <a:schemeClr val="tx2"/>
              </a:gs>
            </a:gsLst>
            <a:lin ang="10800000" scaled="1"/>
          </a:gradFill>
          <a:ln>
            <a:noFill/>
          </a:ln>
        </p:spPr>
        <p:txBody>
          <a:bodyPr vert="horz" wrap="square" lIns="91440" tIns="45720" rIns="91440" bIns="45720" numCol="1" anchor="t" anchorCtr="0" compatLnSpc="1">
            <a:prstTxWarp prst="textNoShape">
              <a:avLst/>
            </a:prstTxWarp>
          </a:bodyPr>
          <a:lstStyle/>
          <a:p>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0">
                      <a:srgbClr val="1D3064"/>
                    </a:gs>
                    <a:gs pos="100000">
                      <a:schemeClr val="tx2"/>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id="{1917B14A-5130-41DB-8F00-6C6611C994DF}"/>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7" cstate="print">
            <a:extLs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0" name="Picture 19">
            <a:extLst>
              <a:ext uri="{FF2B5EF4-FFF2-40B4-BE49-F238E27FC236}">
                <a16:creationId xmlns:a16="http://schemas.microsoft.com/office/drawing/2014/main" id="{E0042908-6588-4C7A-9615-8D5899E8A9FA}"/>
              </a:ext>
            </a:extLst>
          </p:cNvPr>
          <p:cNvPicPr>
            <a:picLocks noChangeAspect="1"/>
          </p:cNvPicPr>
          <p:nvPr userDrawn="1"/>
        </p:nvPicPr>
        <p:blipFill rotWithShape="1">
          <a:blip r:embed="rId8">
            <a:extLst>
              <a:ext uri="{28A0092B-C50C-407E-A947-70E740481C1C}">
                <a14:useLocalDpi xmlns:a14="http://schemas.microsoft.com/office/drawing/2010/main" val="0"/>
              </a:ext>
            </a:extLst>
          </a:blip>
          <a:srcRect l="144383" t="-16142" r="-144383" b="22103"/>
          <a:stretch/>
        </p:blipFill>
        <p:spPr>
          <a:xfrm>
            <a:off x="1834747" y="3985791"/>
            <a:ext cx="3075940" cy="2892592"/>
          </a:xfrm>
          <a:prstGeom prst="rect">
            <a:avLst/>
          </a:prstGeom>
        </p:spPr>
      </p:pic>
      <p:pic>
        <p:nvPicPr>
          <p:cNvPr id="36" name="Picture 35" descr="User icon Royalty Free Vector Image - VectorStock">
            <a:extLst>
              <a:ext uri="{FF2B5EF4-FFF2-40B4-BE49-F238E27FC236}">
                <a16:creationId xmlns:a16="http://schemas.microsoft.com/office/drawing/2014/main" id="{3C805A05-DDF6-4BA6-8EDB-D97128A43BFF}"/>
              </a:ext>
            </a:extLst>
          </p:cNvPr>
          <p:cNvPicPr>
            <a:picLocks noChangeAspect="1" noChangeArrowheads="1"/>
          </p:cNvPicPr>
          <p:nvPr userDrawn="1"/>
        </p:nvPicPr>
        <p:blipFill>
          <a:blip r:embed="rId9"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7" name="Picture Placeholder 36">
            <a:extLst>
              <a:ext uri="{FF2B5EF4-FFF2-40B4-BE49-F238E27FC236}">
                <a16:creationId xmlns:a16="http://schemas.microsoft.com/office/drawing/2014/main" id="{C4AACC20-C1A0-45ED-8640-28D84A9F84E1}"/>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pic>
        <p:nvPicPr>
          <p:cNvPr id="31" name="Picture 30">
            <a:extLst>
              <a:ext uri="{FF2B5EF4-FFF2-40B4-BE49-F238E27FC236}">
                <a16:creationId xmlns:a16="http://schemas.microsoft.com/office/drawing/2014/main" id="{3CAA64A4-91BA-448F-9474-7895F9C6DBD1}"/>
              </a:ext>
            </a:extLst>
          </p:cNvPr>
          <p:cNvPicPr>
            <a:picLocks noChangeAspect="1"/>
          </p:cNvPicPr>
          <p:nvPr userDrawn="1"/>
        </p:nvPicPr>
        <p:blipFill rotWithShape="1">
          <a:blip r:embed="rId10" cstate="print">
            <a:extLst>
              <a:ext uri="{28A0092B-C50C-407E-A947-70E740481C1C}">
                <a14:useLocalDpi xmlns:a14="http://schemas.microsoft.com/office/drawing/2010/main" val="0"/>
              </a:ext>
            </a:extLst>
          </a:blip>
          <a:srcRect b="7573"/>
          <a:stretch/>
        </p:blipFill>
        <p:spPr>
          <a:xfrm>
            <a:off x="9094462" y="2263964"/>
            <a:ext cx="1962228" cy="1958716"/>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57059326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Complete Blanck">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9D71C1D1-D056-4C60-9F03-E6291617B71F}"/>
              </a:ext>
            </a:extLst>
          </p:cNvPr>
          <p:cNvSpPr txBox="1"/>
          <p:nvPr userDrawn="1"/>
        </p:nvSpPr>
        <p:spPr>
          <a:xfrm>
            <a:off x="375920" y="457200"/>
            <a:ext cx="4185761" cy="523220"/>
          </a:xfrm>
          <a:prstGeom prst="rect">
            <a:avLst/>
          </a:prstGeom>
          <a:noFill/>
        </p:spPr>
        <p:txBody>
          <a:bodyPr wrap="none" rtlCol="0">
            <a:spAutoFit/>
          </a:bodyPr>
          <a:lstStyle/>
          <a:p>
            <a:r>
              <a:rPr lang="en-US" sz="2800" dirty="0">
                <a:solidFill>
                  <a:srgbClr val="FF0000"/>
                </a:solidFill>
              </a:rPr>
              <a:t>How to Crop Circular Photo?</a:t>
            </a:r>
          </a:p>
        </p:txBody>
      </p:sp>
      <p:sp>
        <p:nvSpPr>
          <p:cNvPr id="11" name="Picture Placeholder 10">
            <a:extLst>
              <a:ext uri="{FF2B5EF4-FFF2-40B4-BE49-F238E27FC236}">
                <a16:creationId xmlns:a16="http://schemas.microsoft.com/office/drawing/2014/main" id="{E0451329-7800-417A-9D19-D93464C6306C}"/>
              </a:ext>
            </a:extLst>
          </p:cNvPr>
          <p:cNvSpPr>
            <a:spLocks noGrp="1"/>
          </p:cNvSpPr>
          <p:nvPr>
            <p:ph type="pic" sz="quarter" idx="10"/>
          </p:nvPr>
        </p:nvSpPr>
        <p:spPr>
          <a:xfrm>
            <a:off x="4013200" y="1808163"/>
            <a:ext cx="3890962" cy="3890962"/>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p:spPr>
        <p:txBody>
          <a:bodyPr wrap="square">
            <a:noAutofit/>
          </a:bodyPr>
          <a:lstStyle/>
          <a:p>
            <a:endParaRPr lang="en-US"/>
          </a:p>
        </p:txBody>
      </p:sp>
    </p:spTree>
    <p:extLst>
      <p:ext uri="{BB962C8B-B14F-4D97-AF65-F5344CB8AC3E}">
        <p14:creationId xmlns:p14="http://schemas.microsoft.com/office/powerpoint/2010/main" val="400331201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 Teal">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chemeClr val="accent4">
                  <a:lumMod val="50000"/>
                </a:schemeClr>
              </a:gs>
              <a:gs pos="100000">
                <a:srgbClr val="009788"/>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chemeClr val="accent4">
                  <a:lumMod val="50000"/>
                </a:schemeClr>
              </a:gs>
              <a:gs pos="100000">
                <a:srgbClr val="009788"/>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chemeClr val="accent4">
                        <a:lumMod val="50000"/>
                      </a:schemeClr>
                    </a:gs>
                    <a:gs pos="100000">
                      <a:srgbClr val="009788"/>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id="{1917B14A-5130-41DB-8F00-6C6611C994D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8" cstate="print">
            <a:extLs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0" name="Picture 19" descr="User icon Royalty Free Vector Image - VectorStock">
            <a:extLst>
              <a:ext uri="{FF2B5EF4-FFF2-40B4-BE49-F238E27FC236}">
                <a16:creationId xmlns:a16="http://schemas.microsoft.com/office/drawing/2014/main" id="{4A8E0F54-DC01-449D-B951-DC7CBAFD9546}"/>
              </a:ext>
            </a:extLst>
          </p:cNvPr>
          <p:cNvPicPr>
            <a:picLocks noChangeAspect="1" noChangeArrowheads="1"/>
          </p:cNvPicPr>
          <p:nvPr userDrawn="1"/>
        </p:nvPicPr>
        <p:blipFill>
          <a:blip r:embed="rId9"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21" name="Picture Placeholder 20">
            <a:extLst>
              <a:ext uri="{FF2B5EF4-FFF2-40B4-BE49-F238E27FC236}">
                <a16:creationId xmlns:a16="http://schemas.microsoft.com/office/drawing/2014/main" id="{65D60AFC-04BC-4FCA-A89D-6FCD04B6DC35}"/>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270888083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 Cyan">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chemeClr val="accent2">
                  <a:lumMod val="50000"/>
                </a:schemeClr>
              </a:gs>
              <a:gs pos="100000">
                <a:schemeClr val="accent2"/>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chemeClr val="accent2">
                  <a:lumMod val="50000"/>
                </a:schemeClr>
              </a:gs>
              <a:gs pos="100000">
                <a:schemeClr val="accent2"/>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chemeClr val="accent2">
                        <a:lumMod val="50000"/>
                      </a:schemeClr>
                    </a:gs>
                    <a:gs pos="100000">
                      <a:schemeClr val="accent2"/>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id="{1917B14A-5130-41DB-8F00-6C6611C994D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8" cstate="print">
            <a:extLs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30" name="Picture 29" descr="User icon Royalty Free Vector Image - VectorStock">
            <a:extLst>
              <a:ext uri="{FF2B5EF4-FFF2-40B4-BE49-F238E27FC236}">
                <a16:creationId xmlns:a16="http://schemas.microsoft.com/office/drawing/2014/main" id="{5F55812D-505A-4B1A-9EB5-16DCD08F2B82}"/>
              </a:ext>
            </a:extLst>
          </p:cNvPr>
          <p:cNvPicPr>
            <a:picLocks noChangeAspect="1" noChangeArrowheads="1"/>
          </p:cNvPicPr>
          <p:nvPr userDrawn="1"/>
        </p:nvPicPr>
        <p:blipFill>
          <a:blip r:embed="rId9"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4" name="Picture Placeholder 33">
            <a:extLst>
              <a:ext uri="{FF2B5EF4-FFF2-40B4-BE49-F238E27FC236}">
                <a16:creationId xmlns:a16="http://schemas.microsoft.com/office/drawing/2014/main" id="{0974588E-8956-4BF5-BF58-B7E42070A56A}"/>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76457040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 Light Green">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chemeClr val="accent3">
                  <a:lumMod val="50000"/>
                </a:schemeClr>
              </a:gs>
              <a:gs pos="100000">
                <a:schemeClr val="accent3"/>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chemeClr val="accent3">
                  <a:lumMod val="50000"/>
                </a:schemeClr>
              </a:gs>
              <a:gs pos="100000">
                <a:schemeClr val="accent3"/>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chemeClr val="accent3">
                        <a:lumMod val="50000"/>
                      </a:schemeClr>
                    </a:gs>
                    <a:gs pos="100000">
                      <a:schemeClr val="accent3"/>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id="{1917B14A-5130-41DB-8F00-6C6611C994D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8" cstate="print">
            <a:extLs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AE6570A8-081D-45CE-A0DD-F78F5EDB0F9B}"/>
              </a:ext>
            </a:extLst>
          </p:cNvPr>
          <p:cNvPicPr>
            <a:picLocks noChangeAspect="1" noChangeArrowheads="1"/>
          </p:cNvPicPr>
          <p:nvPr userDrawn="1"/>
        </p:nvPicPr>
        <p:blipFill>
          <a:blip r:embed="rId9"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0B000B32-CB56-440D-9FAE-7DE703A93A02}"/>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78503394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 Amber">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chemeClr val="accent5">
                  <a:lumMod val="50000"/>
                </a:schemeClr>
              </a:gs>
              <a:gs pos="100000">
                <a:schemeClr val="accent5"/>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chemeClr val="accent5">
                  <a:lumMod val="50000"/>
                </a:schemeClr>
              </a:gs>
              <a:gs pos="100000">
                <a:schemeClr val="accent5"/>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chemeClr val="accent5">
                        <a:lumMod val="75000"/>
                      </a:schemeClr>
                    </a:gs>
                    <a:gs pos="100000">
                      <a:schemeClr val="accent5"/>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id="{1917B14A-5130-41DB-8F00-6C6611C994D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8" cstate="print">
            <a:extLs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00C9ED70-1CC8-4EF2-BE10-AAFE24AAC5D7}"/>
              </a:ext>
            </a:extLst>
          </p:cNvPr>
          <p:cNvPicPr>
            <a:picLocks noChangeAspect="1" noChangeArrowheads="1"/>
          </p:cNvPicPr>
          <p:nvPr userDrawn="1"/>
        </p:nvPicPr>
        <p:blipFill>
          <a:blip r:embed="rId9"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7FD1CDD6-829C-4C5B-BFB7-74153A66FF24}"/>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61585978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 Maroon">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chemeClr val="accent6">
                  <a:lumMod val="50000"/>
                </a:schemeClr>
              </a:gs>
              <a:gs pos="100000">
                <a:schemeClr val="accent6"/>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chemeClr val="accent6">
                  <a:lumMod val="50000"/>
                </a:schemeClr>
              </a:gs>
              <a:gs pos="100000">
                <a:schemeClr val="accent6"/>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chemeClr val="accent6">
                        <a:lumMod val="50000"/>
                      </a:schemeClr>
                    </a:gs>
                    <a:gs pos="100000">
                      <a:schemeClr val="accent6"/>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id="{1917B14A-5130-41DB-8F00-6C6611C994D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8" cstate="print">
            <a:extLs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80BF4AFD-B365-46D4-AAC5-485DFA5A7D42}"/>
              </a:ext>
            </a:extLst>
          </p:cNvPr>
          <p:cNvPicPr>
            <a:picLocks noChangeAspect="1" noChangeArrowheads="1"/>
          </p:cNvPicPr>
          <p:nvPr userDrawn="1"/>
        </p:nvPicPr>
        <p:blipFill>
          <a:blip r:embed="rId9"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2BC70C35-8BA7-4D49-9AF7-DC36FAB8FDA3}"/>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273162591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 Blue Gray">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273238"/>
              </a:gs>
              <a:gs pos="100000">
                <a:srgbClr val="607D8B"/>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273238"/>
              </a:gs>
              <a:gs pos="100000">
                <a:srgbClr val="607D8B"/>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273238"/>
                    </a:gs>
                    <a:gs pos="100000">
                      <a:srgbClr val="607D8B"/>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id="{1917B14A-5130-41DB-8F00-6C6611C994D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8" cstate="print">
            <a:extLs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AEB45C91-0DA6-4973-9AEA-FF1388508ACC}"/>
              </a:ext>
            </a:extLst>
          </p:cNvPr>
          <p:cNvPicPr>
            <a:picLocks noChangeAspect="1" noChangeArrowheads="1"/>
          </p:cNvPicPr>
          <p:nvPr userDrawn="1"/>
        </p:nvPicPr>
        <p:blipFill>
          <a:blip r:embed="rId9"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F70CF6D9-DDB4-41AA-BB82-F8ED04AD8BC1}"/>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375188163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 Brown">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3E2622"/>
              </a:gs>
              <a:gs pos="100000">
                <a:srgbClr val="795547"/>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3E2622"/>
              </a:gs>
              <a:gs pos="100000">
                <a:srgbClr val="795547"/>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3E2622"/>
                    </a:gs>
                    <a:gs pos="100000">
                      <a:srgbClr val="795547"/>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id="{1917B14A-5130-41DB-8F00-6C6611C994D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8" cstate="print">
            <a:extLs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7E386D9D-B92A-4F40-9089-A1FD00CD3874}"/>
              </a:ext>
            </a:extLst>
          </p:cNvPr>
          <p:cNvPicPr>
            <a:picLocks noChangeAspect="1" noChangeArrowheads="1"/>
          </p:cNvPicPr>
          <p:nvPr userDrawn="1"/>
        </p:nvPicPr>
        <p:blipFill>
          <a:blip r:embed="rId9"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DA295F85-D43D-42E5-9539-A471116A43B0}"/>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180652624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 Deep Puple">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301B92"/>
              </a:gs>
              <a:gs pos="100000">
                <a:srgbClr val="673BB7"/>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301B92"/>
              </a:gs>
              <a:gs pos="100000">
                <a:srgbClr val="673BB7"/>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301B92"/>
                    </a:gs>
                    <a:gs pos="100000">
                      <a:srgbClr val="673BB7"/>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id="{1917B14A-5130-41DB-8F00-6C6611C994D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8" cstate="print">
            <a:extLs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BE300026-40E8-4FB1-998A-9CEB5F7A1B84}"/>
              </a:ext>
            </a:extLst>
          </p:cNvPr>
          <p:cNvPicPr>
            <a:picLocks noChangeAspect="1" noChangeArrowheads="1"/>
          </p:cNvPicPr>
          <p:nvPr userDrawn="1"/>
        </p:nvPicPr>
        <p:blipFill>
          <a:blip r:embed="rId9"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DB3B5E9B-B4F0-4E85-954A-F7CC04BBF24C}"/>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401228099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lide - Blue">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0E47A1"/>
              </a:gs>
              <a:gs pos="100000">
                <a:srgbClr val="03A9F5"/>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0E47A1"/>
              </a:gs>
              <a:gs pos="100000">
                <a:srgbClr val="03A9F5"/>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0E47A1"/>
                    </a:gs>
                    <a:gs pos="100000">
                      <a:srgbClr val="03A9F5"/>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id="{1917B14A-5130-41DB-8F00-6C6611C994D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8" cstate="print">
            <a:extLs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C3A13D11-EC6C-4E81-AD83-7AC73D273FD4}"/>
              </a:ext>
            </a:extLst>
          </p:cNvPr>
          <p:cNvPicPr>
            <a:picLocks noChangeAspect="1" noChangeArrowheads="1"/>
          </p:cNvPicPr>
          <p:nvPr userDrawn="1"/>
        </p:nvPicPr>
        <p:blipFill>
          <a:blip r:embed="rId9"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85035EF3-F5FB-41C2-A0BE-B3AEF7556ABD}"/>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253280755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 Logo on TR">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2967F7A9-F404-4412-B868-8EB67A41E2A4}"/>
              </a:ext>
            </a:extLst>
          </p:cNvPr>
          <p:cNvGrpSpPr/>
          <p:nvPr userDrawn="1"/>
        </p:nvGrpSpPr>
        <p:grpSpPr>
          <a:xfrm>
            <a:off x="9576895" y="861192"/>
            <a:ext cx="2554143" cy="587454"/>
            <a:chOff x="131177" y="5775962"/>
            <a:chExt cx="2530239" cy="581956"/>
          </a:xfrm>
        </p:grpSpPr>
        <p:pic>
          <p:nvPicPr>
            <p:cNvPr id="16" name="Picture 15">
              <a:extLst>
                <a:ext uri="{FF2B5EF4-FFF2-40B4-BE49-F238E27FC236}">
                  <a16:creationId xmlns:a16="http://schemas.microsoft.com/office/drawing/2014/main" id="{23F8D339-A0AA-4150-B7E8-C84E7F2AB7D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31177" y="5775962"/>
              <a:ext cx="2530238" cy="581955"/>
            </a:xfrm>
            <a:prstGeom prst="rect">
              <a:avLst/>
            </a:prstGeom>
          </p:spPr>
        </p:pic>
        <p:sp>
          <p:nvSpPr>
            <p:cNvPr id="5" name="Rectangle 4">
              <a:extLst>
                <a:ext uri="{FF2B5EF4-FFF2-40B4-BE49-F238E27FC236}">
                  <a16:creationId xmlns:a16="http://schemas.microsoft.com/office/drawing/2014/main" id="{6112BAB0-1CB8-413D-970D-4F482F1A0EDB}"/>
                </a:ext>
              </a:extLst>
            </p:cNvPr>
            <p:cNvSpPr/>
            <p:nvPr userDrawn="1"/>
          </p:nvSpPr>
          <p:spPr>
            <a:xfrm>
              <a:off x="131178" y="5775962"/>
              <a:ext cx="2530238" cy="581956"/>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Rectangle: Rounded Corners 16">
            <a:extLst>
              <a:ext uri="{FF2B5EF4-FFF2-40B4-BE49-F238E27FC236}">
                <a16:creationId xmlns:a16="http://schemas.microsoft.com/office/drawing/2014/main" id="{7CD05EDD-7D4D-4F15-B3BB-F4E2E35E1780}"/>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Date Placeholder 1">
            <a:extLst>
              <a:ext uri="{FF2B5EF4-FFF2-40B4-BE49-F238E27FC236}">
                <a16:creationId xmlns:a16="http://schemas.microsoft.com/office/drawing/2014/main" id="{CA463A36-7025-4394-9467-8A3EC3425B00}"/>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a:t>
            </a:r>
            <a:r>
              <a:rPr lang="en-US" dirty="0" err="1">
                <a:solidFill>
                  <a:schemeClr val="tx1">
                    <a:lumMod val="90000"/>
                    <a:lumOff val="10000"/>
                  </a:schemeClr>
                </a:solidFill>
                <a:latin typeface="Roboto Condensed Light" panose="02000000000000000000" pitchFamily="2" charset="0"/>
                <a:ea typeface="Roboto Condensed Light" panose="02000000000000000000" pitchFamily="2" charset="0"/>
              </a:rPr>
              <a:t>Tushar</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J Mehta</a:t>
            </a:r>
          </a:p>
        </p:txBody>
      </p:sp>
      <p:sp>
        <p:nvSpPr>
          <p:cNvPr id="22" name="Footer Placeholder 2">
            <a:extLst>
              <a:ext uri="{FF2B5EF4-FFF2-40B4-BE49-F238E27FC236}">
                <a16:creationId xmlns:a16="http://schemas.microsoft.com/office/drawing/2014/main" id="{BF2BE79E-EA17-4AB9-8CB5-714A52A6B2F5}"/>
              </a:ext>
            </a:extLst>
          </p:cNvPr>
          <p:cNvSpPr txBox="1">
            <a:spLocks/>
          </p:cNvSpPr>
          <p:nvPr userDrawn="1"/>
        </p:nvSpPr>
        <p:spPr>
          <a:xfrm>
            <a:off x="3760297" y="6604000"/>
            <a:ext cx="5753100" cy="25512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#3160716 (</a:t>
            </a:r>
            <a:r>
              <a:rPr lang="en-US" dirty="0" err="1">
                <a:solidFill>
                  <a:schemeClr val="tx1">
                    <a:lumMod val="90000"/>
                    <a:lumOff val="10000"/>
                  </a:schemeClr>
                </a:solidFill>
                <a:latin typeface="Roboto Condensed Light" panose="02000000000000000000" pitchFamily="2" charset="0"/>
                <a:ea typeface="Roboto Condensed Light" panose="02000000000000000000" pitchFamily="2" charset="0"/>
              </a:rPr>
              <a:t>IoT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and Applications)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Unit 2 – Sensors, </a:t>
            </a:r>
            <a:r>
              <a:rPr lang="en-US" dirty="0" err="1">
                <a:solidFill>
                  <a:schemeClr val="tx1">
                    <a:lumMod val="90000"/>
                    <a:lumOff val="10000"/>
                  </a:schemeClr>
                </a:solidFill>
                <a:latin typeface="Roboto Condensed Light" panose="02000000000000000000" pitchFamily="2" charset="0"/>
                <a:ea typeface="Roboto Condensed Light" panose="02000000000000000000" pitchFamily="2" charset="0"/>
              </a:rPr>
              <a:t>Mirocontrollers</a:t>
            </a:r>
            <a:r>
              <a:rPr lang="en-US" baseline="0" dirty="0">
                <a:solidFill>
                  <a:schemeClr val="tx1">
                    <a:lumMod val="90000"/>
                    <a:lumOff val="10000"/>
                  </a:schemeClr>
                </a:solidFill>
                <a:latin typeface="Roboto Condensed Light" panose="02000000000000000000" pitchFamily="2" charset="0"/>
                <a:ea typeface="Roboto Condensed Light" panose="02000000000000000000" pitchFamily="2" charset="0"/>
              </a:rPr>
              <a:t> and their Interfacing</a:t>
            </a:r>
            <a:endParaRPr lang="en-US" dirty="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
        <p:nvSpPr>
          <p:cNvPr id="23" name="Slide Number Placeholder 3">
            <a:extLst>
              <a:ext uri="{FF2B5EF4-FFF2-40B4-BE49-F238E27FC236}">
                <a16:creationId xmlns:a16="http://schemas.microsoft.com/office/drawing/2014/main" id="{FE084249-8DB7-4B0A-AA7A-A1A407FC0773}"/>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pic>
        <p:nvPicPr>
          <p:cNvPr id="18" name="Shape 56">
            <a:extLst>
              <a:ext uri="{FF2B5EF4-FFF2-40B4-BE49-F238E27FC236}">
                <a16:creationId xmlns:a16="http://schemas.microsoft.com/office/drawing/2014/main" id="{ACB01872-4321-4181-A609-1C503C074C10}"/>
              </a:ext>
            </a:extLst>
          </p:cNvPr>
          <p:cNvPicPr preferRelativeResize="0"/>
          <p:nvPr userDrawn="1"/>
        </p:nvPicPr>
        <p:blipFill rotWithShape="1">
          <a:blip r:embed="rId3">
            <a:alphaModFix/>
          </a:blip>
          <a:srcRect t="86739" r="1768" b="3535"/>
          <a:stretch/>
        </p:blipFill>
        <p:spPr>
          <a:xfrm>
            <a:off x="0" y="0"/>
            <a:ext cx="12192000" cy="711201"/>
          </a:xfrm>
          <a:prstGeom prst="rect">
            <a:avLst/>
          </a:prstGeom>
          <a:noFill/>
          <a:ln>
            <a:noFill/>
          </a:ln>
          <a:effectLst/>
        </p:spPr>
      </p:pic>
      <p:sp>
        <p:nvSpPr>
          <p:cNvPr id="2" name="Title 1">
            <a:extLst>
              <a:ext uri="{FF2B5EF4-FFF2-40B4-BE49-F238E27FC236}">
                <a16:creationId xmlns:a16="http://schemas.microsoft.com/office/drawing/2014/main" id="{D5CD07E8-CBAA-45BA-85CF-1233D4AA86C9}"/>
              </a:ext>
            </a:extLst>
          </p:cNvPr>
          <p:cNvSpPr>
            <a:spLocks noGrp="1"/>
          </p:cNvSpPr>
          <p:nvPr>
            <p:ph type="title"/>
          </p:nvPr>
        </p:nvSpPr>
        <p:spPr>
          <a:xfrm>
            <a:off x="0" y="1"/>
            <a:ext cx="12192000" cy="711200"/>
          </a:xfrm>
          <a:solidFill>
            <a:srgbClr val="C0C0C0">
              <a:alpha val="50000"/>
            </a:srgbClr>
          </a:solidFill>
          <a:ln>
            <a:noFill/>
          </a:ln>
        </p:spPr>
        <p:txBody>
          <a:bodyPr lIns="216000" tIns="108000" rIns="216000" bIns="108000">
            <a:normAutofit/>
          </a:bodyPr>
          <a:lstStyle>
            <a:lvl1pPr>
              <a:defRPr lang="en-US" sz="3400" b="1" kern="1200" dirty="0">
                <a:solidFill>
                  <a:schemeClr val="tx1">
                    <a:lumMod val="90000"/>
                    <a:lumOff val="10000"/>
                  </a:schemeClr>
                </a:solidFill>
                <a:effectLst/>
                <a:latin typeface="+mj-lt"/>
                <a:ea typeface="+mj-ea"/>
                <a:cs typeface="+mj-cs"/>
              </a:defRPr>
            </a:lvl1pPr>
          </a:lstStyle>
          <a:p>
            <a:r>
              <a:rPr lang="en-US" dirty="0"/>
              <a:t>Click to edit Master title style</a:t>
            </a:r>
          </a:p>
        </p:txBody>
      </p:sp>
      <p:sp>
        <p:nvSpPr>
          <p:cNvPr id="3" name="Content Placeholder 2">
            <a:extLst>
              <a:ext uri="{FF2B5EF4-FFF2-40B4-BE49-F238E27FC236}">
                <a16:creationId xmlns:a16="http://schemas.microsoft.com/office/drawing/2014/main" id="{DC6F4971-704E-42EF-A852-52D75741FB7C}"/>
              </a:ext>
            </a:extLst>
          </p:cNvPr>
          <p:cNvSpPr>
            <a:spLocks noGrp="1"/>
          </p:cNvSpPr>
          <p:nvPr>
            <p:ph idx="1"/>
          </p:nvPr>
        </p:nvSpPr>
        <p:spPr>
          <a:xfrm>
            <a:off x="131180" y="863444"/>
            <a:ext cx="11929641" cy="5590565"/>
          </a:xfrm>
        </p:spPr>
        <p:txBody>
          <a:bodyPr>
            <a:noAutofit/>
          </a:bodyPr>
          <a:lstStyle>
            <a:lvl1pPr marL="265113" indent="-265113" algn="just">
              <a:buClr>
                <a:schemeClr val="accent6"/>
              </a:buClr>
              <a:buFont typeface="Wingdings 3" panose="05040102010807070707" pitchFamily="18" charset="2"/>
              <a:buChar char=""/>
              <a:defRPr sz="2400">
                <a:solidFill>
                  <a:schemeClr val="tx1"/>
                </a:solidFill>
              </a:defRPr>
            </a:lvl1pPr>
            <a:lvl2pPr marL="809625" indent="-352425" algn="just">
              <a:buClr>
                <a:schemeClr val="accent6"/>
              </a:buClr>
              <a:buFont typeface="Wingdings 3" panose="05040102010807070707" pitchFamily="18" charset="2"/>
              <a:buChar char=""/>
              <a:defRPr sz="2000">
                <a:solidFill>
                  <a:schemeClr val="tx1"/>
                </a:solidFill>
              </a:defRPr>
            </a:lvl2pPr>
            <a:lvl3pPr marL="1143000" indent="-228600" algn="just">
              <a:buClr>
                <a:schemeClr val="accent6"/>
              </a:buClr>
              <a:buFont typeface="Wingdings" panose="05000000000000000000" pitchFamily="2" charset="2"/>
              <a:buChar char="§"/>
              <a:defRPr sz="1800">
                <a:solidFill>
                  <a:schemeClr val="tx1"/>
                </a:solidFill>
              </a:defRPr>
            </a:lvl3pPr>
            <a:lvl4pPr algn="just">
              <a:buClr>
                <a:schemeClr val="accent6"/>
              </a:buClr>
              <a:defRPr sz="1600">
                <a:solidFill>
                  <a:schemeClr val="tx1"/>
                </a:solidFill>
              </a:defRPr>
            </a:lvl4pPr>
            <a:lvl5pPr algn="just">
              <a:buClr>
                <a:schemeClr val="accent6"/>
              </a:buClr>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20" name="Straight Connector 19">
            <a:extLst>
              <a:ext uri="{FF2B5EF4-FFF2-40B4-BE49-F238E27FC236}">
                <a16:creationId xmlns:a16="http://schemas.microsoft.com/office/drawing/2014/main" id="{05596C8C-2163-45E8-B709-8118C381771F}"/>
              </a:ext>
            </a:extLst>
          </p:cNvPr>
          <p:cNvCxnSpPr/>
          <p:nvPr userDrawn="1"/>
        </p:nvCxnSpPr>
        <p:spPr>
          <a:xfrm>
            <a:off x="0" y="711201"/>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86BF578-C91A-4942-95D5-11408C3CCACF}"/>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6663331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lide - Red">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B71B1C"/>
              </a:gs>
              <a:gs pos="100000">
                <a:srgbClr val="ED524F"/>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B71B1C"/>
              </a:gs>
              <a:gs pos="100000">
                <a:srgbClr val="ED524F"/>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B71B1C"/>
                    </a:gs>
                    <a:gs pos="100000">
                      <a:srgbClr val="ED524F"/>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id="{1917B14A-5130-41DB-8F00-6C6611C994D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8" cstate="print">
            <a:extLs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31" name="Picture 30">
            <a:extLst>
              <a:ext uri="{FF2B5EF4-FFF2-40B4-BE49-F238E27FC236}">
                <a16:creationId xmlns:a16="http://schemas.microsoft.com/office/drawing/2014/main" id="{77B7B864-C091-4493-B14B-F5B61B586EED}"/>
              </a:ext>
            </a:extLst>
          </p:cNvPr>
          <p:cNvPicPr>
            <a:picLocks noChangeAspect="1"/>
          </p:cNvPicPr>
          <p:nvPr userDrawn="1"/>
        </p:nvPicPr>
        <p:blipFill>
          <a:blip r:embed="rId9" cstate="print">
            <a:extLst>
              <a:ext uri="{28A0092B-C50C-407E-A947-70E740481C1C}">
                <a14:useLocalDpi xmlns:a14="http://schemas.microsoft.com/office/drawing/2010/main" val="0"/>
              </a:ext>
            </a:extLst>
          </a:blip>
          <a:srcRect l="24746" t="7575" r="25761" b="18186"/>
          <a:stretch>
            <a:fillRect/>
          </a:stretch>
        </p:blipFill>
        <p:spPr>
          <a:xfrm>
            <a:off x="356499" y="5214354"/>
            <a:ext cx="1354234" cy="1354234"/>
          </a:xfrm>
          <a:custGeom>
            <a:avLst/>
            <a:gdLst>
              <a:gd name="connsiteX0" fmla="*/ 2286000 w 4572000"/>
              <a:gd name="connsiteY0" fmla="*/ 0 h 4572000"/>
              <a:gd name="connsiteX1" fmla="*/ 4572000 w 4572000"/>
              <a:gd name="connsiteY1" fmla="*/ 2286000 h 4572000"/>
              <a:gd name="connsiteX2" fmla="*/ 2286000 w 4572000"/>
              <a:gd name="connsiteY2" fmla="*/ 4572000 h 4572000"/>
              <a:gd name="connsiteX3" fmla="*/ 0 w 4572000"/>
              <a:gd name="connsiteY3" fmla="*/ 2286000 h 4572000"/>
              <a:gd name="connsiteX4" fmla="*/ 2286000 w 4572000"/>
              <a:gd name="connsiteY4" fmla="*/ 0 h 457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00" h="4572000">
                <a:moveTo>
                  <a:pt x="2286000" y="0"/>
                </a:moveTo>
                <a:cubicBezTo>
                  <a:pt x="3548523" y="0"/>
                  <a:pt x="4572000" y="1023477"/>
                  <a:pt x="4572000" y="2286000"/>
                </a:cubicBezTo>
                <a:cubicBezTo>
                  <a:pt x="4572000" y="3548523"/>
                  <a:pt x="3548523" y="4572000"/>
                  <a:pt x="2286000" y="4572000"/>
                </a:cubicBezTo>
                <a:cubicBezTo>
                  <a:pt x="1023477" y="4572000"/>
                  <a:pt x="0" y="3548523"/>
                  <a:pt x="0" y="2286000"/>
                </a:cubicBezTo>
                <a:cubicBezTo>
                  <a:pt x="0" y="1023477"/>
                  <a:pt x="1023477" y="0"/>
                  <a:pt x="2286000" y="0"/>
                </a:cubicBezTo>
                <a:close/>
              </a:path>
            </a:pathLst>
          </a:custGeom>
          <a:noFill/>
          <a:ln w="6350">
            <a:solidFill>
              <a:schemeClr val="bg1">
                <a:lumMod val="65000"/>
              </a:schemeClr>
            </a:solidFill>
          </a:ln>
          <a:effectLst/>
        </p:spPr>
      </p:pic>
      <p:pic>
        <p:nvPicPr>
          <p:cNvPr id="21" name="Picture 20" descr="User icon Royalty Free Vector Image - VectorStock">
            <a:extLst>
              <a:ext uri="{FF2B5EF4-FFF2-40B4-BE49-F238E27FC236}">
                <a16:creationId xmlns:a16="http://schemas.microsoft.com/office/drawing/2014/main" id="{177B86E9-222D-4757-BE64-59540DB794E6}"/>
              </a:ext>
            </a:extLst>
          </p:cNvPr>
          <p:cNvPicPr>
            <a:picLocks noChangeAspect="1" noChangeArrowheads="1"/>
          </p:cNvPicPr>
          <p:nvPr userDrawn="1"/>
        </p:nvPicPr>
        <p:blipFill>
          <a:blip r:embed="rId10"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8ABCD18B-D4E0-41E4-8162-7E83CB11DAE0}"/>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376513194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lide - Pink">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890E4F"/>
              </a:gs>
              <a:gs pos="100000">
                <a:srgbClr val="D81A60"/>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890E4F"/>
              </a:gs>
              <a:gs pos="100000">
                <a:srgbClr val="D81A60"/>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890E4F"/>
                    </a:gs>
                    <a:gs pos="100000">
                      <a:srgbClr val="D81A60"/>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id="{1917B14A-5130-41DB-8F00-6C6611C994D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8" cstate="print">
            <a:extLs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A2F1AAAC-C051-4A31-837B-4A9977722A44}"/>
              </a:ext>
            </a:extLst>
          </p:cNvPr>
          <p:cNvPicPr>
            <a:picLocks noChangeAspect="1" noChangeArrowheads="1"/>
          </p:cNvPicPr>
          <p:nvPr userDrawn="1"/>
        </p:nvPicPr>
        <p:blipFill>
          <a:blip r:embed="rId9"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ADF34BDA-AFB4-4120-81EF-C0AB56D388CB}"/>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117050250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_Title Slide - Maroon">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0">
                <a:srgbClr val="1D3064"/>
              </a:gs>
              <a:gs pos="50000">
                <a:srgbClr val="1D3064"/>
              </a:gs>
              <a:gs pos="100000">
                <a:schemeClr val="tx2"/>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err="1"/>
              <a:t>maulik.trivedi@darshan.ac.in</a:t>
            </a:r>
            <a:endParaRPr lang="en-US" dirty="0"/>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+91-9998265805</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Computer Engineering</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0">
                      <a:srgbClr val="1D3064"/>
                    </a:gs>
                    <a:gs pos="100000">
                      <a:schemeClr val="tx2"/>
                    </a:gs>
                  </a:gsLst>
                  <a:lin ang="0" scaled="1"/>
                  <a:tileRect/>
                </a:gradFill>
                <a:effectLst/>
                <a:latin typeface="+mn-lt"/>
                <a:ea typeface="+mn-ea"/>
                <a:cs typeface="+mn-cs"/>
              </a:defRPr>
            </a:lvl1pPr>
          </a:lstStyle>
          <a:p>
            <a:pPr marL="0" lvl="0" indent="0" algn="l" defTabSz="914400" rtl="0" eaLnBrk="1" latinLnBrk="0" hangingPunct="1">
              <a:lnSpc>
                <a:spcPct val="90000"/>
              </a:lnSpc>
              <a:spcBef>
                <a:spcPct val="0"/>
              </a:spcBef>
              <a:buFont typeface="Arial" panose="020B0604020202020204" pitchFamily="34" charset="0"/>
              <a:buNone/>
            </a:pPr>
            <a:r>
              <a:rPr lang="en-US" dirty="0"/>
              <a:t>Prof. Maulik D Trivedi</a:t>
            </a:r>
          </a:p>
        </p:txBody>
      </p:sp>
      <p:pic>
        <p:nvPicPr>
          <p:cNvPr id="54" name="Picture 53">
            <a:extLst>
              <a:ext uri="{FF2B5EF4-FFF2-40B4-BE49-F238E27FC236}">
                <a16:creationId xmlns:a16="http://schemas.microsoft.com/office/drawing/2014/main" id="{1917B14A-5130-41DB-8F00-6C6611C994DF}"/>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7" cstate="print">
            <a:extLst>
              <a:ext uri="{BEBA8EAE-BF5A-486C-A8C5-ECC9F3942E4B}">
                <a14:imgProps xmlns:a14="http://schemas.microsoft.com/office/drawing/2010/main">
                  <a14:imgLayer r:embed="rId8">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Cyber Security (CS)</a:t>
            </a:r>
          </a:p>
          <a:p>
            <a:pPr lvl="0"/>
            <a:r>
              <a:rPr lang="en-US" dirty="0"/>
              <a:t>GTU - 3150714</a:t>
            </a:r>
          </a:p>
        </p:txBody>
      </p:sp>
      <p:pic>
        <p:nvPicPr>
          <p:cNvPr id="21" name="Picture 20" descr="User icon Royalty Free Vector Image - VectorStock">
            <a:extLst>
              <a:ext uri="{FF2B5EF4-FFF2-40B4-BE49-F238E27FC236}">
                <a16:creationId xmlns:a16="http://schemas.microsoft.com/office/drawing/2014/main" id="{80BF4AFD-B365-46D4-AAC5-485DFA5A7D42}"/>
              </a:ext>
            </a:extLst>
          </p:cNvPr>
          <p:cNvPicPr>
            <a:picLocks noChangeAspect="1" noChangeArrowheads="1"/>
          </p:cNvPicPr>
          <p:nvPr userDrawn="1"/>
        </p:nvPicPr>
        <p:blipFill>
          <a:blip r:embed="rId9"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2BC70C35-8BA7-4D49-9AF7-DC36FAB8FDA3}"/>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dirty="0"/>
          </a:p>
        </p:txBody>
      </p:sp>
      <p:sp>
        <p:nvSpPr>
          <p:cNvPr id="38" name="Hexagon 37"/>
          <p:cNvSpPr/>
          <p:nvPr userDrawn="1"/>
        </p:nvSpPr>
        <p:spPr>
          <a:xfrm rot="5400000">
            <a:off x="4309292" y="1717040"/>
            <a:ext cx="3461658" cy="2984188"/>
          </a:xfrm>
          <a:prstGeom prst="hexagon">
            <a:avLst/>
          </a:prstGeom>
          <a:solidFill>
            <a:schemeClr val="bg1">
              <a:lumMod val="95000"/>
            </a:schemeClr>
          </a:solidFill>
          <a:ln w="57150">
            <a:solidFill>
              <a:srgbClr val="152B62"/>
            </a:solidFill>
            <a:prstDash val="lgDash"/>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dirty="0"/>
          </a:p>
        </p:txBody>
      </p:sp>
      <p:sp>
        <p:nvSpPr>
          <p:cNvPr id="39" name="TextBox 38"/>
          <p:cNvSpPr txBox="1"/>
          <p:nvPr userDrawn="1"/>
        </p:nvSpPr>
        <p:spPr>
          <a:xfrm>
            <a:off x="5014038" y="2239638"/>
            <a:ext cx="2052165" cy="1938992"/>
          </a:xfrm>
          <a:prstGeom prst="rect">
            <a:avLst/>
          </a:prstGeom>
          <a:noFill/>
        </p:spPr>
        <p:txBody>
          <a:bodyPr wrap="none" rtlCol="0">
            <a:spAutoFit/>
          </a:bodyPr>
          <a:lstStyle/>
          <a:p>
            <a:pPr algn="ctr"/>
            <a:r>
              <a:rPr lang="en-US" sz="6000" b="1" i="1" dirty="0"/>
              <a:t>Thank</a:t>
            </a:r>
          </a:p>
          <a:p>
            <a:pPr algn="ctr"/>
            <a:r>
              <a:rPr lang="en-US" sz="6000" b="1" i="1" dirty="0"/>
              <a:t>You</a:t>
            </a:r>
          </a:p>
        </p:txBody>
      </p:sp>
      <p:sp>
        <p:nvSpPr>
          <p:cNvPr id="41" name="Rectangle 40"/>
          <p:cNvSpPr/>
          <p:nvPr userDrawn="1"/>
        </p:nvSpPr>
        <p:spPr>
          <a:xfrm>
            <a:off x="7678346" y="2221532"/>
            <a:ext cx="4513654" cy="1951692"/>
          </a:xfrm>
          <a:prstGeom prst="rect">
            <a:avLst/>
          </a:prstGeom>
          <a:gradFill flip="none" rotWithShape="1">
            <a:gsLst>
              <a:gs pos="0">
                <a:srgbClr val="1D3064"/>
              </a:gs>
              <a:gs pos="50000">
                <a:srgbClr val="1D3064"/>
              </a:gs>
              <a:gs pos="100000">
                <a:schemeClr val="tx2"/>
              </a:gs>
            </a:gsLst>
            <a:lin ang="10800000" scaled="1"/>
            <a:tileRect/>
          </a:gradFill>
          <a:ln>
            <a:noFill/>
          </a:ln>
        </p:spPr>
        <p:txBody>
          <a:bodyPr vert="horz" wrap="square" lIns="91440" tIns="45720" rIns="91440" bIns="45720" numCol="1" anchor="t" anchorCtr="0" compatLnSpc="1">
            <a:prstTxWarp prst="textNoShape">
              <a:avLst/>
            </a:prstTxWarp>
          </a:bodyPr>
          <a:lstStyle/>
          <a:p>
            <a:pPr lvl="0"/>
            <a:endParaRPr lang="en-US">
              <a:gradFill>
                <a:gsLst>
                  <a:gs pos="10000">
                    <a:schemeClr val="accent6">
                      <a:lumMod val="50000"/>
                    </a:schemeClr>
                  </a:gs>
                  <a:gs pos="100000">
                    <a:schemeClr val="accent6"/>
                  </a:gs>
                </a:gsLst>
                <a:lin ang="0" scaled="1"/>
              </a:gradFill>
            </a:endParaRPr>
          </a:p>
        </p:txBody>
      </p:sp>
      <p:sp>
        <p:nvSpPr>
          <p:cNvPr id="42" name="Rectangle 41"/>
          <p:cNvSpPr/>
          <p:nvPr userDrawn="1"/>
        </p:nvSpPr>
        <p:spPr>
          <a:xfrm>
            <a:off x="0" y="2221532"/>
            <a:ext cx="4402106" cy="1951692"/>
          </a:xfrm>
          <a:prstGeom prst="rect">
            <a:avLst/>
          </a:prstGeom>
          <a:gradFill flip="none" rotWithShape="1">
            <a:gsLst>
              <a:gs pos="0">
                <a:srgbClr val="1D3064"/>
              </a:gs>
              <a:gs pos="50000">
                <a:srgbClr val="1D3064"/>
              </a:gs>
              <a:gs pos="100000">
                <a:schemeClr val="tx2"/>
              </a:gs>
            </a:gsLst>
            <a:lin ang="0" scaled="1"/>
            <a:tileRect/>
          </a:gradFill>
          <a:ln>
            <a:noFill/>
          </a:ln>
        </p:spPr>
        <p:txBody>
          <a:bodyPr vert="horz" wrap="square" lIns="91440" tIns="45720" rIns="91440" bIns="45720" numCol="1" anchor="t" anchorCtr="0" compatLnSpc="1">
            <a:prstTxWarp prst="textNoShape">
              <a:avLst/>
            </a:prstTxWarp>
          </a:bodyPr>
          <a:lstStyle/>
          <a:p>
            <a:pPr lvl="0"/>
            <a:endParaRPr lang="en-US">
              <a:gradFill>
                <a:gsLst>
                  <a:gs pos="10000">
                    <a:schemeClr val="accent6">
                      <a:lumMod val="50000"/>
                    </a:schemeClr>
                  </a:gs>
                  <a:gs pos="100000">
                    <a:schemeClr val="accent6"/>
                  </a:gs>
                </a:gsLst>
                <a:lin ang="0" scaled="1"/>
              </a:gradFill>
            </a:endParaRPr>
          </a:p>
        </p:txBody>
      </p:sp>
      <p:sp>
        <p:nvSpPr>
          <p:cNvPr id="31" name="Freeform 17">
            <a:extLst>
              <a:ext uri="{FF2B5EF4-FFF2-40B4-BE49-F238E27FC236}">
                <a16:creationId xmlns:a16="http://schemas.microsoft.com/office/drawing/2014/main" id="{2B62BACD-3986-B84C-892B-C3344154A208}"/>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0">
                <a:srgbClr val="1D3064"/>
              </a:gs>
              <a:gs pos="50000">
                <a:srgbClr val="1D3064"/>
              </a:gs>
              <a:gs pos="100000">
                <a:schemeClr val="tx2"/>
              </a:gs>
            </a:gsLst>
            <a:lin ang="10800000" scaled="1"/>
          </a:gra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20570756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 Logo on BR">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2967F7A9-F404-4412-B868-8EB67A41E2A4}"/>
              </a:ext>
            </a:extLst>
          </p:cNvPr>
          <p:cNvGrpSpPr/>
          <p:nvPr userDrawn="1"/>
        </p:nvGrpSpPr>
        <p:grpSpPr>
          <a:xfrm>
            <a:off x="9576895" y="5890392"/>
            <a:ext cx="2554143" cy="587454"/>
            <a:chOff x="131177" y="5775962"/>
            <a:chExt cx="2530239" cy="581956"/>
          </a:xfrm>
        </p:grpSpPr>
        <p:pic>
          <p:nvPicPr>
            <p:cNvPr id="16" name="Picture 15">
              <a:extLst>
                <a:ext uri="{FF2B5EF4-FFF2-40B4-BE49-F238E27FC236}">
                  <a16:creationId xmlns:a16="http://schemas.microsoft.com/office/drawing/2014/main" id="{23F8D339-A0AA-4150-B7E8-C84E7F2AB7D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31177" y="5775962"/>
              <a:ext cx="2530238" cy="581955"/>
            </a:xfrm>
            <a:prstGeom prst="rect">
              <a:avLst/>
            </a:prstGeom>
          </p:spPr>
        </p:pic>
        <p:sp>
          <p:nvSpPr>
            <p:cNvPr id="5" name="Rectangle 4">
              <a:extLst>
                <a:ext uri="{FF2B5EF4-FFF2-40B4-BE49-F238E27FC236}">
                  <a16:creationId xmlns:a16="http://schemas.microsoft.com/office/drawing/2014/main" id="{6112BAB0-1CB8-413D-970D-4F482F1A0EDB}"/>
                </a:ext>
              </a:extLst>
            </p:cNvPr>
            <p:cNvSpPr/>
            <p:nvPr userDrawn="1"/>
          </p:nvSpPr>
          <p:spPr>
            <a:xfrm>
              <a:off x="131178" y="5775962"/>
              <a:ext cx="2530238" cy="581956"/>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Rectangle: Rounded Corners 16">
            <a:extLst>
              <a:ext uri="{FF2B5EF4-FFF2-40B4-BE49-F238E27FC236}">
                <a16:creationId xmlns:a16="http://schemas.microsoft.com/office/drawing/2014/main" id="{7CD05EDD-7D4D-4F15-B3BB-F4E2E35E1780}"/>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Date Placeholder 1">
            <a:extLst>
              <a:ext uri="{FF2B5EF4-FFF2-40B4-BE49-F238E27FC236}">
                <a16:creationId xmlns:a16="http://schemas.microsoft.com/office/drawing/2014/main" id="{CA463A36-7025-4394-9467-8A3EC3425B00}"/>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a:t>
            </a:r>
            <a:r>
              <a:rPr lang="en-US" dirty="0" err="1">
                <a:solidFill>
                  <a:schemeClr val="tx1">
                    <a:lumMod val="90000"/>
                    <a:lumOff val="10000"/>
                  </a:schemeClr>
                </a:solidFill>
                <a:latin typeface="Roboto Condensed Light" panose="02000000000000000000" pitchFamily="2" charset="0"/>
                <a:ea typeface="Roboto Condensed Light" panose="02000000000000000000" pitchFamily="2" charset="0"/>
              </a:rPr>
              <a:t>Tushar</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J Mehta</a:t>
            </a:r>
          </a:p>
        </p:txBody>
      </p:sp>
      <p:sp>
        <p:nvSpPr>
          <p:cNvPr id="23" name="Slide Number Placeholder 3">
            <a:extLst>
              <a:ext uri="{FF2B5EF4-FFF2-40B4-BE49-F238E27FC236}">
                <a16:creationId xmlns:a16="http://schemas.microsoft.com/office/drawing/2014/main" id="{FE084249-8DB7-4B0A-AA7A-A1A407FC0773}"/>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pic>
        <p:nvPicPr>
          <p:cNvPr id="18" name="Shape 56">
            <a:extLst>
              <a:ext uri="{FF2B5EF4-FFF2-40B4-BE49-F238E27FC236}">
                <a16:creationId xmlns:a16="http://schemas.microsoft.com/office/drawing/2014/main" id="{ACB01872-4321-4181-A609-1C503C074C10}"/>
              </a:ext>
            </a:extLst>
          </p:cNvPr>
          <p:cNvPicPr preferRelativeResize="0"/>
          <p:nvPr userDrawn="1"/>
        </p:nvPicPr>
        <p:blipFill rotWithShape="1">
          <a:blip r:embed="rId3">
            <a:alphaModFix/>
          </a:blip>
          <a:srcRect t="86739" r="1768" b="3535"/>
          <a:stretch/>
        </p:blipFill>
        <p:spPr>
          <a:xfrm>
            <a:off x="0" y="0"/>
            <a:ext cx="12192000" cy="711201"/>
          </a:xfrm>
          <a:prstGeom prst="rect">
            <a:avLst/>
          </a:prstGeom>
          <a:noFill/>
          <a:ln>
            <a:noFill/>
          </a:ln>
          <a:effectLst/>
        </p:spPr>
      </p:pic>
      <p:sp>
        <p:nvSpPr>
          <p:cNvPr id="2" name="Title 1">
            <a:extLst>
              <a:ext uri="{FF2B5EF4-FFF2-40B4-BE49-F238E27FC236}">
                <a16:creationId xmlns:a16="http://schemas.microsoft.com/office/drawing/2014/main" id="{D5CD07E8-CBAA-45BA-85CF-1233D4AA86C9}"/>
              </a:ext>
            </a:extLst>
          </p:cNvPr>
          <p:cNvSpPr>
            <a:spLocks noGrp="1"/>
          </p:cNvSpPr>
          <p:nvPr>
            <p:ph type="title"/>
          </p:nvPr>
        </p:nvSpPr>
        <p:spPr>
          <a:xfrm>
            <a:off x="0" y="1"/>
            <a:ext cx="12192000" cy="711200"/>
          </a:xfrm>
          <a:solidFill>
            <a:srgbClr val="C0C0C0">
              <a:alpha val="50000"/>
            </a:srgbClr>
          </a:solidFill>
          <a:ln>
            <a:noFill/>
          </a:ln>
        </p:spPr>
        <p:txBody>
          <a:bodyPr lIns="216000" tIns="108000" rIns="216000" bIns="108000">
            <a:normAutofit/>
          </a:bodyPr>
          <a:lstStyle>
            <a:lvl1pPr>
              <a:defRPr lang="en-US" sz="3400" b="1" kern="1200" dirty="0">
                <a:solidFill>
                  <a:schemeClr val="tx1">
                    <a:lumMod val="90000"/>
                    <a:lumOff val="10000"/>
                  </a:schemeClr>
                </a:solidFill>
                <a:effectLst/>
                <a:latin typeface="+mj-lt"/>
                <a:ea typeface="+mj-ea"/>
                <a:cs typeface="+mj-cs"/>
              </a:defRPr>
            </a:lvl1pPr>
          </a:lstStyle>
          <a:p>
            <a:r>
              <a:rPr lang="en-US" dirty="0"/>
              <a:t>Click to edit Master title style</a:t>
            </a:r>
          </a:p>
        </p:txBody>
      </p:sp>
      <p:sp>
        <p:nvSpPr>
          <p:cNvPr id="3" name="Content Placeholder 2">
            <a:extLst>
              <a:ext uri="{FF2B5EF4-FFF2-40B4-BE49-F238E27FC236}">
                <a16:creationId xmlns:a16="http://schemas.microsoft.com/office/drawing/2014/main" id="{DC6F4971-704E-42EF-A852-52D75741FB7C}"/>
              </a:ext>
            </a:extLst>
          </p:cNvPr>
          <p:cNvSpPr>
            <a:spLocks noGrp="1"/>
          </p:cNvSpPr>
          <p:nvPr>
            <p:ph idx="1"/>
          </p:nvPr>
        </p:nvSpPr>
        <p:spPr>
          <a:xfrm>
            <a:off x="131180" y="863444"/>
            <a:ext cx="11929641" cy="5590565"/>
          </a:xfrm>
        </p:spPr>
        <p:txBody>
          <a:bodyPr>
            <a:noAutofit/>
          </a:bodyPr>
          <a:lstStyle>
            <a:lvl1pPr marL="265113" indent="-265113" algn="just">
              <a:buClr>
                <a:schemeClr val="accent6"/>
              </a:buClr>
              <a:buFont typeface="Wingdings 3" panose="05040102010807070707" pitchFamily="18" charset="2"/>
              <a:buChar char=""/>
              <a:defRPr sz="2400">
                <a:solidFill>
                  <a:schemeClr val="tx1"/>
                </a:solidFill>
              </a:defRPr>
            </a:lvl1pPr>
            <a:lvl2pPr marL="809625" indent="-352425" algn="just">
              <a:buClr>
                <a:schemeClr val="accent6"/>
              </a:buClr>
              <a:buFont typeface="Wingdings 3" panose="05040102010807070707" pitchFamily="18" charset="2"/>
              <a:buChar char=""/>
              <a:defRPr sz="2000">
                <a:solidFill>
                  <a:schemeClr val="tx1"/>
                </a:solidFill>
              </a:defRPr>
            </a:lvl2pPr>
            <a:lvl3pPr marL="1143000" indent="-228600" algn="just">
              <a:buClr>
                <a:schemeClr val="accent6"/>
              </a:buClr>
              <a:buFont typeface="Wingdings" panose="05000000000000000000" pitchFamily="2" charset="2"/>
              <a:buChar char="§"/>
              <a:defRPr sz="1800">
                <a:solidFill>
                  <a:schemeClr val="tx1"/>
                </a:solidFill>
              </a:defRPr>
            </a:lvl3pPr>
            <a:lvl4pPr algn="just">
              <a:buClr>
                <a:schemeClr val="accent6"/>
              </a:buClr>
              <a:defRPr sz="1600">
                <a:solidFill>
                  <a:schemeClr val="tx1"/>
                </a:solidFill>
              </a:defRPr>
            </a:lvl4pPr>
            <a:lvl5pPr algn="just">
              <a:buClr>
                <a:schemeClr val="accent6"/>
              </a:buClr>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20" name="Straight Connector 19">
            <a:extLst>
              <a:ext uri="{FF2B5EF4-FFF2-40B4-BE49-F238E27FC236}">
                <a16:creationId xmlns:a16="http://schemas.microsoft.com/office/drawing/2014/main" id="{05596C8C-2163-45E8-B709-8118C381771F}"/>
              </a:ext>
            </a:extLst>
          </p:cNvPr>
          <p:cNvCxnSpPr/>
          <p:nvPr userDrawn="1"/>
        </p:nvCxnSpPr>
        <p:spPr>
          <a:xfrm>
            <a:off x="0" y="711201"/>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86BF578-C91A-4942-95D5-11408C3CCACF}"/>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sp>
        <p:nvSpPr>
          <p:cNvPr id="14" name="Footer Placeholder 2">
            <a:extLst>
              <a:ext uri="{FF2B5EF4-FFF2-40B4-BE49-F238E27FC236}">
                <a16:creationId xmlns:a16="http://schemas.microsoft.com/office/drawing/2014/main" id="{BF2BE79E-EA17-4AB9-8CB5-714A52A6B2F5}"/>
              </a:ext>
            </a:extLst>
          </p:cNvPr>
          <p:cNvSpPr txBox="1">
            <a:spLocks/>
          </p:cNvSpPr>
          <p:nvPr userDrawn="1"/>
        </p:nvSpPr>
        <p:spPr>
          <a:xfrm>
            <a:off x="3760297" y="6604000"/>
            <a:ext cx="5753100" cy="25512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#3160716 (</a:t>
            </a:r>
            <a:r>
              <a:rPr lang="en-US" dirty="0" err="1">
                <a:solidFill>
                  <a:schemeClr val="tx1">
                    <a:lumMod val="90000"/>
                    <a:lumOff val="10000"/>
                  </a:schemeClr>
                </a:solidFill>
                <a:latin typeface="Roboto Condensed Light" panose="02000000000000000000" pitchFamily="2" charset="0"/>
                <a:ea typeface="Roboto Condensed Light" panose="02000000000000000000" pitchFamily="2" charset="0"/>
              </a:rPr>
              <a:t>IoT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and Applications)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Unit 2 – Sensors, </a:t>
            </a:r>
            <a:r>
              <a:rPr lang="en-US" dirty="0" err="1">
                <a:solidFill>
                  <a:schemeClr val="tx1">
                    <a:lumMod val="90000"/>
                    <a:lumOff val="10000"/>
                  </a:schemeClr>
                </a:solidFill>
                <a:latin typeface="Roboto Condensed Light" panose="02000000000000000000" pitchFamily="2" charset="0"/>
                <a:ea typeface="Roboto Condensed Light" panose="02000000000000000000" pitchFamily="2" charset="0"/>
              </a:rPr>
              <a:t>Mirocontrollers</a:t>
            </a:r>
            <a:r>
              <a:rPr lang="en-US" baseline="0" dirty="0">
                <a:solidFill>
                  <a:schemeClr val="tx1">
                    <a:lumMod val="90000"/>
                    <a:lumOff val="10000"/>
                  </a:schemeClr>
                </a:solidFill>
                <a:latin typeface="Roboto Condensed Light" panose="02000000000000000000" pitchFamily="2" charset="0"/>
                <a:ea typeface="Roboto Condensed Light" panose="02000000000000000000" pitchFamily="2" charset="0"/>
              </a:rPr>
              <a:t> and their Interfacing</a:t>
            </a:r>
            <a:endParaRPr lang="en-US" dirty="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Tree>
    <p:extLst>
      <p:ext uri="{BB962C8B-B14F-4D97-AF65-F5344CB8AC3E}">
        <p14:creationId xmlns:p14="http://schemas.microsoft.com/office/powerpoint/2010/main" val="420276124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 Logo on BL">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2967F7A9-F404-4412-B868-8EB67A41E2A4}"/>
              </a:ext>
            </a:extLst>
          </p:cNvPr>
          <p:cNvGrpSpPr/>
          <p:nvPr userDrawn="1"/>
        </p:nvGrpSpPr>
        <p:grpSpPr>
          <a:xfrm>
            <a:off x="128095" y="5890392"/>
            <a:ext cx="2554143" cy="587454"/>
            <a:chOff x="131177" y="5775962"/>
            <a:chExt cx="2530239" cy="581956"/>
          </a:xfrm>
        </p:grpSpPr>
        <p:pic>
          <p:nvPicPr>
            <p:cNvPr id="16" name="Picture 15">
              <a:extLst>
                <a:ext uri="{FF2B5EF4-FFF2-40B4-BE49-F238E27FC236}">
                  <a16:creationId xmlns:a16="http://schemas.microsoft.com/office/drawing/2014/main" id="{23F8D339-A0AA-4150-B7E8-C84E7F2AB7D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31177" y="5775962"/>
              <a:ext cx="2530238" cy="581955"/>
            </a:xfrm>
            <a:prstGeom prst="rect">
              <a:avLst/>
            </a:prstGeom>
          </p:spPr>
        </p:pic>
        <p:sp>
          <p:nvSpPr>
            <p:cNvPr id="5" name="Rectangle 4">
              <a:extLst>
                <a:ext uri="{FF2B5EF4-FFF2-40B4-BE49-F238E27FC236}">
                  <a16:creationId xmlns:a16="http://schemas.microsoft.com/office/drawing/2014/main" id="{6112BAB0-1CB8-413D-970D-4F482F1A0EDB}"/>
                </a:ext>
              </a:extLst>
            </p:cNvPr>
            <p:cNvSpPr/>
            <p:nvPr userDrawn="1"/>
          </p:nvSpPr>
          <p:spPr>
            <a:xfrm>
              <a:off x="131178" y="5775962"/>
              <a:ext cx="2530238" cy="581956"/>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Rectangle: Rounded Corners 16">
            <a:extLst>
              <a:ext uri="{FF2B5EF4-FFF2-40B4-BE49-F238E27FC236}">
                <a16:creationId xmlns:a16="http://schemas.microsoft.com/office/drawing/2014/main" id="{7CD05EDD-7D4D-4F15-B3BB-F4E2E35E1780}"/>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Date Placeholder 1">
            <a:extLst>
              <a:ext uri="{FF2B5EF4-FFF2-40B4-BE49-F238E27FC236}">
                <a16:creationId xmlns:a16="http://schemas.microsoft.com/office/drawing/2014/main" id="{CA463A36-7025-4394-9467-8A3EC3425B00}"/>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a:t>
            </a:r>
            <a:r>
              <a:rPr lang="en-US" dirty="0" err="1">
                <a:solidFill>
                  <a:schemeClr val="tx1">
                    <a:lumMod val="90000"/>
                    <a:lumOff val="10000"/>
                  </a:schemeClr>
                </a:solidFill>
                <a:latin typeface="Roboto Condensed Light" panose="02000000000000000000" pitchFamily="2" charset="0"/>
                <a:ea typeface="Roboto Condensed Light" panose="02000000000000000000" pitchFamily="2" charset="0"/>
              </a:rPr>
              <a:t>Tushar</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J Mehta</a:t>
            </a:r>
          </a:p>
        </p:txBody>
      </p:sp>
      <p:sp>
        <p:nvSpPr>
          <p:cNvPr id="23" name="Slide Number Placeholder 3">
            <a:extLst>
              <a:ext uri="{FF2B5EF4-FFF2-40B4-BE49-F238E27FC236}">
                <a16:creationId xmlns:a16="http://schemas.microsoft.com/office/drawing/2014/main" id="{FE084249-8DB7-4B0A-AA7A-A1A407FC0773}"/>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pic>
        <p:nvPicPr>
          <p:cNvPr id="18" name="Shape 56">
            <a:extLst>
              <a:ext uri="{FF2B5EF4-FFF2-40B4-BE49-F238E27FC236}">
                <a16:creationId xmlns:a16="http://schemas.microsoft.com/office/drawing/2014/main" id="{ACB01872-4321-4181-A609-1C503C074C10}"/>
              </a:ext>
            </a:extLst>
          </p:cNvPr>
          <p:cNvPicPr preferRelativeResize="0"/>
          <p:nvPr userDrawn="1"/>
        </p:nvPicPr>
        <p:blipFill rotWithShape="1">
          <a:blip r:embed="rId3">
            <a:alphaModFix/>
          </a:blip>
          <a:srcRect t="86739" r="1768" b="3535"/>
          <a:stretch/>
        </p:blipFill>
        <p:spPr>
          <a:xfrm>
            <a:off x="0" y="0"/>
            <a:ext cx="12192000" cy="711201"/>
          </a:xfrm>
          <a:prstGeom prst="rect">
            <a:avLst/>
          </a:prstGeom>
          <a:noFill/>
          <a:ln>
            <a:noFill/>
          </a:ln>
          <a:effectLst/>
        </p:spPr>
      </p:pic>
      <p:sp>
        <p:nvSpPr>
          <p:cNvPr id="2" name="Title 1">
            <a:extLst>
              <a:ext uri="{FF2B5EF4-FFF2-40B4-BE49-F238E27FC236}">
                <a16:creationId xmlns:a16="http://schemas.microsoft.com/office/drawing/2014/main" id="{D5CD07E8-CBAA-45BA-85CF-1233D4AA86C9}"/>
              </a:ext>
            </a:extLst>
          </p:cNvPr>
          <p:cNvSpPr>
            <a:spLocks noGrp="1"/>
          </p:cNvSpPr>
          <p:nvPr>
            <p:ph type="title"/>
          </p:nvPr>
        </p:nvSpPr>
        <p:spPr>
          <a:xfrm>
            <a:off x="0" y="1"/>
            <a:ext cx="12192000" cy="711200"/>
          </a:xfrm>
          <a:solidFill>
            <a:srgbClr val="C0C0C0">
              <a:alpha val="50000"/>
            </a:srgbClr>
          </a:solidFill>
          <a:ln>
            <a:noFill/>
          </a:ln>
        </p:spPr>
        <p:txBody>
          <a:bodyPr lIns="216000" tIns="108000" rIns="216000" bIns="108000">
            <a:normAutofit/>
          </a:bodyPr>
          <a:lstStyle>
            <a:lvl1pPr>
              <a:defRPr lang="en-US" sz="3400" b="1" kern="1200" dirty="0">
                <a:solidFill>
                  <a:schemeClr val="tx1">
                    <a:lumMod val="90000"/>
                    <a:lumOff val="10000"/>
                  </a:schemeClr>
                </a:solidFill>
                <a:effectLst/>
                <a:latin typeface="+mj-lt"/>
                <a:ea typeface="+mj-ea"/>
                <a:cs typeface="+mj-cs"/>
              </a:defRPr>
            </a:lvl1pPr>
          </a:lstStyle>
          <a:p>
            <a:r>
              <a:rPr lang="en-US" dirty="0"/>
              <a:t>Click to edit Master title style</a:t>
            </a:r>
          </a:p>
        </p:txBody>
      </p:sp>
      <p:sp>
        <p:nvSpPr>
          <p:cNvPr id="3" name="Content Placeholder 2">
            <a:extLst>
              <a:ext uri="{FF2B5EF4-FFF2-40B4-BE49-F238E27FC236}">
                <a16:creationId xmlns:a16="http://schemas.microsoft.com/office/drawing/2014/main" id="{DC6F4971-704E-42EF-A852-52D75741FB7C}"/>
              </a:ext>
            </a:extLst>
          </p:cNvPr>
          <p:cNvSpPr>
            <a:spLocks noGrp="1"/>
          </p:cNvSpPr>
          <p:nvPr>
            <p:ph idx="1"/>
          </p:nvPr>
        </p:nvSpPr>
        <p:spPr>
          <a:xfrm>
            <a:off x="131180" y="863444"/>
            <a:ext cx="11929641" cy="5590565"/>
          </a:xfrm>
        </p:spPr>
        <p:txBody>
          <a:bodyPr>
            <a:noAutofit/>
          </a:bodyPr>
          <a:lstStyle>
            <a:lvl1pPr marL="265113" indent="-265113" algn="just">
              <a:buClr>
                <a:schemeClr val="accent6"/>
              </a:buClr>
              <a:buFont typeface="Wingdings 3" panose="05040102010807070707" pitchFamily="18" charset="2"/>
              <a:buChar char=""/>
              <a:defRPr sz="2400">
                <a:solidFill>
                  <a:schemeClr val="tx1"/>
                </a:solidFill>
              </a:defRPr>
            </a:lvl1pPr>
            <a:lvl2pPr marL="809625" indent="-352425" algn="just">
              <a:buClr>
                <a:schemeClr val="accent6"/>
              </a:buClr>
              <a:buFont typeface="Wingdings 3" panose="05040102010807070707" pitchFamily="18" charset="2"/>
              <a:buChar char=""/>
              <a:defRPr sz="2000">
                <a:solidFill>
                  <a:schemeClr val="tx1"/>
                </a:solidFill>
              </a:defRPr>
            </a:lvl2pPr>
            <a:lvl3pPr marL="1143000" indent="-228600" algn="just">
              <a:buClr>
                <a:schemeClr val="accent6"/>
              </a:buClr>
              <a:buFont typeface="Wingdings" panose="05000000000000000000" pitchFamily="2" charset="2"/>
              <a:buChar char="§"/>
              <a:defRPr sz="1800">
                <a:solidFill>
                  <a:schemeClr val="tx1"/>
                </a:solidFill>
              </a:defRPr>
            </a:lvl3pPr>
            <a:lvl4pPr algn="just">
              <a:buClr>
                <a:schemeClr val="accent6"/>
              </a:buClr>
              <a:defRPr sz="1600">
                <a:solidFill>
                  <a:schemeClr val="tx1"/>
                </a:solidFill>
              </a:defRPr>
            </a:lvl4pPr>
            <a:lvl5pPr algn="just">
              <a:buClr>
                <a:schemeClr val="accent6"/>
              </a:buClr>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20" name="Straight Connector 19">
            <a:extLst>
              <a:ext uri="{FF2B5EF4-FFF2-40B4-BE49-F238E27FC236}">
                <a16:creationId xmlns:a16="http://schemas.microsoft.com/office/drawing/2014/main" id="{05596C8C-2163-45E8-B709-8118C381771F}"/>
              </a:ext>
            </a:extLst>
          </p:cNvPr>
          <p:cNvCxnSpPr/>
          <p:nvPr userDrawn="1"/>
        </p:nvCxnSpPr>
        <p:spPr>
          <a:xfrm>
            <a:off x="0" y="711201"/>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86BF578-C91A-4942-95D5-11408C3CCACF}"/>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sp>
        <p:nvSpPr>
          <p:cNvPr id="14" name="Footer Placeholder 2">
            <a:extLst>
              <a:ext uri="{FF2B5EF4-FFF2-40B4-BE49-F238E27FC236}">
                <a16:creationId xmlns:a16="http://schemas.microsoft.com/office/drawing/2014/main" id="{BF2BE79E-EA17-4AB9-8CB5-714A52A6B2F5}"/>
              </a:ext>
            </a:extLst>
          </p:cNvPr>
          <p:cNvSpPr txBox="1">
            <a:spLocks/>
          </p:cNvSpPr>
          <p:nvPr userDrawn="1"/>
        </p:nvSpPr>
        <p:spPr>
          <a:xfrm>
            <a:off x="3760297" y="6604000"/>
            <a:ext cx="5753100" cy="25512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#3160716 (</a:t>
            </a:r>
            <a:r>
              <a:rPr lang="en-US" dirty="0" err="1">
                <a:solidFill>
                  <a:schemeClr val="tx1">
                    <a:lumMod val="90000"/>
                    <a:lumOff val="10000"/>
                  </a:schemeClr>
                </a:solidFill>
                <a:latin typeface="Roboto Condensed Light" panose="02000000000000000000" pitchFamily="2" charset="0"/>
                <a:ea typeface="Roboto Condensed Light" panose="02000000000000000000" pitchFamily="2" charset="0"/>
              </a:rPr>
              <a:t>IoT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and Applications)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Unit 2 – Sensors, </a:t>
            </a:r>
            <a:r>
              <a:rPr lang="en-US" dirty="0" err="1">
                <a:solidFill>
                  <a:schemeClr val="tx1">
                    <a:lumMod val="90000"/>
                    <a:lumOff val="10000"/>
                  </a:schemeClr>
                </a:solidFill>
                <a:latin typeface="Roboto Condensed Light" panose="02000000000000000000" pitchFamily="2" charset="0"/>
                <a:ea typeface="Roboto Condensed Light" panose="02000000000000000000" pitchFamily="2" charset="0"/>
              </a:rPr>
              <a:t>Mirocontrollers</a:t>
            </a:r>
            <a:r>
              <a:rPr lang="en-US" baseline="0" dirty="0">
                <a:solidFill>
                  <a:schemeClr val="tx1">
                    <a:lumMod val="90000"/>
                    <a:lumOff val="10000"/>
                  </a:schemeClr>
                </a:solidFill>
                <a:latin typeface="Roboto Condensed Light" panose="02000000000000000000" pitchFamily="2" charset="0"/>
                <a:ea typeface="Roboto Condensed Light" panose="02000000000000000000" pitchFamily="2" charset="0"/>
              </a:rPr>
              <a:t> and their Interfacing</a:t>
            </a:r>
            <a:endParaRPr lang="en-US" dirty="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Tree>
    <p:extLst>
      <p:ext uri="{BB962C8B-B14F-4D97-AF65-F5344CB8AC3E}">
        <p14:creationId xmlns:p14="http://schemas.microsoft.com/office/powerpoint/2010/main" val="34686285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07171932-FFF4-4D27-9425-8CB5D27A92F2}"/>
              </a:ext>
            </a:extLst>
          </p:cNvPr>
          <p:cNvPicPr>
            <a:picLocks noChangeAspect="1"/>
          </p:cNvPicPr>
          <p:nvPr userDrawn="1"/>
        </p:nvPicPr>
        <p:blipFill rotWithShape="1">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r="11581" b="21180"/>
          <a:stretch/>
        </p:blipFill>
        <p:spPr>
          <a:xfrm rot="16200000">
            <a:off x="9807099" y="606901"/>
            <a:ext cx="2991808" cy="1778000"/>
          </a:xfrm>
          <a:prstGeom prst="rect">
            <a:avLst/>
          </a:prstGeom>
        </p:spPr>
      </p:pic>
      <p:pic>
        <p:nvPicPr>
          <p:cNvPr id="12" name="Picture 11">
            <a:extLst>
              <a:ext uri="{FF2B5EF4-FFF2-40B4-BE49-F238E27FC236}">
                <a16:creationId xmlns:a16="http://schemas.microsoft.com/office/drawing/2014/main" id="{1639DF2A-5426-428D-B32D-78E9191D8A0C}"/>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79646" t="18062" r="2731" b="17724"/>
          <a:stretch/>
        </p:blipFill>
        <p:spPr>
          <a:xfrm>
            <a:off x="0" y="401568"/>
            <a:ext cx="543946" cy="772151"/>
          </a:xfrm>
          <a:prstGeom prst="rect">
            <a:avLst/>
          </a:prstGeom>
        </p:spPr>
      </p:pic>
      <p:sp>
        <p:nvSpPr>
          <p:cNvPr id="2" name="Title 1">
            <a:extLst>
              <a:ext uri="{FF2B5EF4-FFF2-40B4-BE49-F238E27FC236}">
                <a16:creationId xmlns:a16="http://schemas.microsoft.com/office/drawing/2014/main" id="{6B8C6168-C8A4-4660-9D38-045657B80D09}"/>
              </a:ext>
            </a:extLst>
          </p:cNvPr>
          <p:cNvSpPr>
            <a:spLocks noGrp="1"/>
          </p:cNvSpPr>
          <p:nvPr>
            <p:ph type="title" hasCustomPrompt="1"/>
          </p:nvPr>
        </p:nvSpPr>
        <p:spPr>
          <a:xfrm>
            <a:off x="831850" y="1709738"/>
            <a:ext cx="10515600" cy="2852737"/>
          </a:xfrm>
        </p:spPr>
        <p:txBody>
          <a:bodyPr anchor="b">
            <a:normAutofit/>
          </a:bodyPr>
          <a:lstStyle>
            <a:lvl1pPr>
              <a:defRPr lang="en-US" sz="6000" b="1" kern="1200" dirty="0">
                <a:gradFill flip="none" rotWithShape="1">
                  <a:gsLst>
                    <a:gs pos="0">
                      <a:srgbClr val="1D3064"/>
                    </a:gs>
                    <a:gs pos="100000">
                      <a:schemeClr val="tx2"/>
                    </a:gs>
                  </a:gsLst>
                  <a:lin ang="0" scaled="1"/>
                  <a:tileRect/>
                </a:gradFill>
                <a:effectLst/>
                <a:latin typeface="+mn-lt"/>
                <a:ea typeface="+mn-ea"/>
                <a:cs typeface="+mn-cs"/>
              </a:defRPr>
            </a:lvl1pPr>
          </a:lstStyle>
          <a:p>
            <a:r>
              <a:rPr lang="en-US" dirty="0"/>
              <a:t>Write here Section Title</a:t>
            </a:r>
          </a:p>
        </p:txBody>
      </p:sp>
      <p:sp>
        <p:nvSpPr>
          <p:cNvPr id="3" name="Text Placeholder 2">
            <a:extLst>
              <a:ext uri="{FF2B5EF4-FFF2-40B4-BE49-F238E27FC236}">
                <a16:creationId xmlns:a16="http://schemas.microsoft.com/office/drawing/2014/main" id="{566C89DA-344D-4448-822C-2826084EF127}"/>
              </a:ext>
            </a:extLst>
          </p:cNvPr>
          <p:cNvSpPr>
            <a:spLocks noGrp="1"/>
          </p:cNvSpPr>
          <p:nvPr>
            <p:ph type="body" idx="1" hasCustomPrompt="1"/>
          </p:nvPr>
        </p:nvSpPr>
        <p:spPr>
          <a:xfrm>
            <a:off x="831850" y="4589463"/>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Write here Section Subtitle</a:t>
            </a:r>
          </a:p>
        </p:txBody>
      </p:sp>
      <p:sp>
        <p:nvSpPr>
          <p:cNvPr id="8" name="Freeform 17">
            <a:extLst>
              <a:ext uri="{FF2B5EF4-FFF2-40B4-BE49-F238E27FC236}">
                <a16:creationId xmlns:a16="http://schemas.microsoft.com/office/drawing/2014/main" id="{910DC0DC-3FC7-402D-8C9F-62D3ACC8DC86}"/>
              </a:ext>
            </a:extLst>
          </p:cNvPr>
          <p:cNvSpPr>
            <a:spLocks/>
          </p:cNvSpPr>
          <p:nvPr userDrawn="1"/>
        </p:nvSpPr>
        <p:spPr bwMode="auto">
          <a:xfrm>
            <a:off x="0" y="5905332"/>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0">
                <a:srgbClr val="1D3064"/>
              </a:gs>
              <a:gs pos="50000">
                <a:srgbClr val="1D3064"/>
              </a:gs>
              <a:gs pos="100000">
                <a:schemeClr val="tx2"/>
              </a:gs>
            </a:gsLst>
            <a:lin ang="10800000" scaled="1"/>
          </a:gradFill>
          <a:ln>
            <a:noFill/>
          </a:ln>
        </p:spPr>
        <p:txBody>
          <a:bodyPr vert="horz" wrap="square" lIns="91440" tIns="45720" rIns="91440" bIns="45720" numCol="1" anchor="t" anchorCtr="0" compatLnSpc="1">
            <a:prstTxWarp prst="textNoShape">
              <a:avLst/>
            </a:prstTxWarp>
          </a:bodyPr>
          <a:lstStyle/>
          <a:p>
            <a:endParaRPr lang="en-US"/>
          </a:p>
        </p:txBody>
      </p:sp>
      <p:grpSp>
        <p:nvGrpSpPr>
          <p:cNvPr id="9" name="Group 8">
            <a:extLst>
              <a:ext uri="{FF2B5EF4-FFF2-40B4-BE49-F238E27FC236}">
                <a16:creationId xmlns:a16="http://schemas.microsoft.com/office/drawing/2014/main" id="{2802A992-B18A-47D4-8497-02E7586DF58D}"/>
              </a:ext>
            </a:extLst>
          </p:cNvPr>
          <p:cNvGrpSpPr/>
          <p:nvPr userDrawn="1"/>
        </p:nvGrpSpPr>
        <p:grpSpPr>
          <a:xfrm>
            <a:off x="9437223" y="6087939"/>
            <a:ext cx="2554143" cy="587454"/>
            <a:chOff x="131177" y="5775962"/>
            <a:chExt cx="2530239" cy="581956"/>
          </a:xfrm>
        </p:grpSpPr>
        <p:pic>
          <p:nvPicPr>
            <p:cNvPr id="13" name="Picture 12">
              <a:extLst>
                <a:ext uri="{FF2B5EF4-FFF2-40B4-BE49-F238E27FC236}">
                  <a16:creationId xmlns:a16="http://schemas.microsoft.com/office/drawing/2014/main" id="{8DD61FEC-075B-4EDD-97CA-36E6F72630F4}"/>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31177" y="5775962"/>
              <a:ext cx="2530238" cy="581955"/>
            </a:xfrm>
            <a:prstGeom prst="rect">
              <a:avLst/>
            </a:prstGeom>
          </p:spPr>
        </p:pic>
        <p:sp>
          <p:nvSpPr>
            <p:cNvPr id="14" name="Rectangle 13">
              <a:extLst>
                <a:ext uri="{FF2B5EF4-FFF2-40B4-BE49-F238E27FC236}">
                  <a16:creationId xmlns:a16="http://schemas.microsoft.com/office/drawing/2014/main" id="{CB550E12-AA95-4B1B-A8D2-ED01E515FC43}"/>
                </a:ext>
              </a:extLst>
            </p:cNvPr>
            <p:cNvSpPr/>
            <p:nvPr userDrawn="1"/>
          </p:nvSpPr>
          <p:spPr>
            <a:xfrm>
              <a:off x="131178" y="5775962"/>
              <a:ext cx="2530238" cy="581956"/>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00169294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lanck - Logo on TR">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5D17CCA1-DDAA-4D6C-AAE4-2ECFF46CFEAB}"/>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Date Placeholder 1">
            <a:extLst>
              <a:ext uri="{FF2B5EF4-FFF2-40B4-BE49-F238E27FC236}">
                <a16:creationId xmlns:a16="http://schemas.microsoft.com/office/drawing/2014/main" id="{F2FD45BD-9964-4102-8DE9-72CDDDD20A49}"/>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a:t>
            </a:r>
            <a:r>
              <a:rPr lang="en-US" dirty="0" err="1">
                <a:solidFill>
                  <a:schemeClr val="tx1">
                    <a:lumMod val="90000"/>
                    <a:lumOff val="10000"/>
                  </a:schemeClr>
                </a:solidFill>
                <a:latin typeface="Roboto Condensed Light" panose="02000000000000000000" pitchFamily="2" charset="0"/>
                <a:ea typeface="Roboto Condensed Light" panose="02000000000000000000" pitchFamily="2" charset="0"/>
              </a:rPr>
              <a:t>Tushar</a:t>
            </a:r>
            <a:r>
              <a:rPr lang="en-US" baseline="0" dirty="0">
                <a:solidFill>
                  <a:schemeClr val="tx1">
                    <a:lumMod val="90000"/>
                    <a:lumOff val="10000"/>
                  </a:schemeClr>
                </a:solidFill>
                <a:latin typeface="Roboto Condensed Light" panose="02000000000000000000" pitchFamily="2" charset="0"/>
                <a:ea typeface="Roboto Condensed Light" panose="02000000000000000000" pitchFamily="2" charset="0"/>
              </a:rPr>
              <a:t> J. Mehta</a:t>
            </a:r>
            <a:endParaRPr lang="en-US" dirty="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
        <p:nvSpPr>
          <p:cNvPr id="18" name="Slide Number Placeholder 3">
            <a:extLst>
              <a:ext uri="{FF2B5EF4-FFF2-40B4-BE49-F238E27FC236}">
                <a16:creationId xmlns:a16="http://schemas.microsoft.com/office/drawing/2014/main" id="{32768103-D8F5-4649-8107-E4B3B8C554BB}"/>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cxnSp>
        <p:nvCxnSpPr>
          <p:cNvPr id="22" name="Straight Connector 21">
            <a:extLst>
              <a:ext uri="{FF2B5EF4-FFF2-40B4-BE49-F238E27FC236}">
                <a16:creationId xmlns:a16="http://schemas.microsoft.com/office/drawing/2014/main" id="{86C86632-7EFD-4A64-85B1-0CE7D13E0C97}"/>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FE191CF5-3D57-422B-B2EB-FF235E30DB22}"/>
              </a:ext>
            </a:extLst>
          </p:cNvPr>
          <p:cNvGrpSpPr/>
          <p:nvPr userDrawn="1"/>
        </p:nvGrpSpPr>
        <p:grpSpPr>
          <a:xfrm>
            <a:off x="9576895" y="99192"/>
            <a:ext cx="2554143" cy="587454"/>
            <a:chOff x="131177" y="5775962"/>
            <a:chExt cx="2530239" cy="581956"/>
          </a:xfrm>
        </p:grpSpPr>
        <p:pic>
          <p:nvPicPr>
            <p:cNvPr id="12" name="Picture 11">
              <a:extLst>
                <a:ext uri="{FF2B5EF4-FFF2-40B4-BE49-F238E27FC236}">
                  <a16:creationId xmlns:a16="http://schemas.microsoft.com/office/drawing/2014/main" id="{C9B183D5-5DE8-48E7-85E7-60CE9D0FD2D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31177" y="5775962"/>
              <a:ext cx="2530238" cy="581955"/>
            </a:xfrm>
            <a:prstGeom prst="rect">
              <a:avLst/>
            </a:prstGeom>
          </p:spPr>
        </p:pic>
        <p:sp>
          <p:nvSpPr>
            <p:cNvPr id="13" name="Rectangle 12">
              <a:extLst>
                <a:ext uri="{FF2B5EF4-FFF2-40B4-BE49-F238E27FC236}">
                  <a16:creationId xmlns:a16="http://schemas.microsoft.com/office/drawing/2014/main" id="{62445F4B-50F2-4CA0-A5C5-6D690A29F3F2}"/>
                </a:ext>
              </a:extLst>
            </p:cNvPr>
            <p:cNvSpPr/>
            <p:nvPr userDrawn="1"/>
          </p:nvSpPr>
          <p:spPr>
            <a:xfrm>
              <a:off x="131178" y="5775962"/>
              <a:ext cx="2530238" cy="581956"/>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Footer Placeholder 2">
            <a:extLst>
              <a:ext uri="{FF2B5EF4-FFF2-40B4-BE49-F238E27FC236}">
                <a16:creationId xmlns:a16="http://schemas.microsoft.com/office/drawing/2014/main" id="{BF2BE79E-EA17-4AB9-8CB5-714A52A6B2F5}"/>
              </a:ext>
            </a:extLst>
          </p:cNvPr>
          <p:cNvSpPr txBox="1">
            <a:spLocks/>
          </p:cNvSpPr>
          <p:nvPr userDrawn="1"/>
        </p:nvSpPr>
        <p:spPr>
          <a:xfrm>
            <a:off x="3760297" y="6604000"/>
            <a:ext cx="5753100" cy="25512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#3160716 (</a:t>
            </a:r>
            <a:r>
              <a:rPr lang="en-US" dirty="0" err="1">
                <a:solidFill>
                  <a:schemeClr val="tx1">
                    <a:lumMod val="90000"/>
                    <a:lumOff val="10000"/>
                  </a:schemeClr>
                </a:solidFill>
                <a:latin typeface="Roboto Condensed Light" panose="02000000000000000000" pitchFamily="2" charset="0"/>
                <a:ea typeface="Roboto Condensed Light" panose="02000000000000000000" pitchFamily="2" charset="0"/>
              </a:rPr>
              <a:t>IoT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and Applications)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Unit 2 – Sensors, </a:t>
            </a:r>
            <a:r>
              <a:rPr lang="en-US" dirty="0" err="1">
                <a:solidFill>
                  <a:schemeClr val="tx1">
                    <a:lumMod val="90000"/>
                    <a:lumOff val="10000"/>
                  </a:schemeClr>
                </a:solidFill>
                <a:latin typeface="Roboto Condensed Light" panose="02000000000000000000" pitchFamily="2" charset="0"/>
                <a:ea typeface="Roboto Condensed Light" panose="02000000000000000000" pitchFamily="2" charset="0"/>
              </a:rPr>
              <a:t>Mirocontrollers</a:t>
            </a:r>
            <a:r>
              <a:rPr lang="en-US" baseline="0" dirty="0">
                <a:solidFill>
                  <a:schemeClr val="tx1">
                    <a:lumMod val="90000"/>
                    <a:lumOff val="10000"/>
                  </a:schemeClr>
                </a:solidFill>
                <a:latin typeface="Roboto Condensed Light" panose="02000000000000000000" pitchFamily="2" charset="0"/>
                <a:ea typeface="Roboto Condensed Light" panose="02000000000000000000" pitchFamily="2" charset="0"/>
              </a:rPr>
              <a:t> and their Interfacing</a:t>
            </a:r>
            <a:endParaRPr lang="en-US" dirty="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Tree>
    <p:extLst>
      <p:ext uri="{BB962C8B-B14F-4D97-AF65-F5344CB8AC3E}">
        <p14:creationId xmlns:p14="http://schemas.microsoft.com/office/powerpoint/2010/main" val="297197250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ck - Logo on BR">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5D17CCA1-DDAA-4D6C-AAE4-2ECFF46CFEAB}"/>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Date Placeholder 1">
            <a:extLst>
              <a:ext uri="{FF2B5EF4-FFF2-40B4-BE49-F238E27FC236}">
                <a16:creationId xmlns:a16="http://schemas.microsoft.com/office/drawing/2014/main" id="{F2FD45BD-9964-4102-8DE9-72CDDDD20A49}"/>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a:t>
            </a:r>
            <a:r>
              <a:rPr lang="en-US" dirty="0" err="1">
                <a:solidFill>
                  <a:schemeClr val="tx1">
                    <a:lumMod val="90000"/>
                    <a:lumOff val="10000"/>
                  </a:schemeClr>
                </a:solidFill>
                <a:latin typeface="Roboto Condensed Light" panose="02000000000000000000" pitchFamily="2" charset="0"/>
                <a:ea typeface="Roboto Condensed Light" panose="02000000000000000000" pitchFamily="2" charset="0"/>
              </a:rPr>
              <a:t>Tushar</a:t>
            </a:r>
            <a:r>
              <a:rPr lang="en-US" baseline="0" dirty="0">
                <a:solidFill>
                  <a:schemeClr val="tx1">
                    <a:lumMod val="90000"/>
                    <a:lumOff val="10000"/>
                  </a:schemeClr>
                </a:solidFill>
                <a:latin typeface="Roboto Condensed Light" panose="02000000000000000000" pitchFamily="2" charset="0"/>
                <a:ea typeface="Roboto Condensed Light" panose="02000000000000000000" pitchFamily="2" charset="0"/>
              </a:rPr>
              <a:t> J. Mehta</a:t>
            </a:r>
            <a:endParaRPr lang="en-US" dirty="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
        <p:nvSpPr>
          <p:cNvPr id="18" name="Slide Number Placeholder 3">
            <a:extLst>
              <a:ext uri="{FF2B5EF4-FFF2-40B4-BE49-F238E27FC236}">
                <a16:creationId xmlns:a16="http://schemas.microsoft.com/office/drawing/2014/main" id="{32768103-D8F5-4649-8107-E4B3B8C554BB}"/>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cxnSp>
        <p:nvCxnSpPr>
          <p:cNvPr id="22" name="Straight Connector 21">
            <a:extLst>
              <a:ext uri="{FF2B5EF4-FFF2-40B4-BE49-F238E27FC236}">
                <a16:creationId xmlns:a16="http://schemas.microsoft.com/office/drawing/2014/main" id="{86C86632-7EFD-4A64-85B1-0CE7D13E0C97}"/>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913602D2-CAF0-4790-95E8-87990761ED0C}"/>
              </a:ext>
            </a:extLst>
          </p:cNvPr>
          <p:cNvGrpSpPr/>
          <p:nvPr userDrawn="1"/>
        </p:nvGrpSpPr>
        <p:grpSpPr>
          <a:xfrm>
            <a:off x="9576895" y="5890392"/>
            <a:ext cx="2554143" cy="587454"/>
            <a:chOff x="131177" y="5775962"/>
            <a:chExt cx="2530239" cy="581956"/>
          </a:xfrm>
        </p:grpSpPr>
        <p:pic>
          <p:nvPicPr>
            <p:cNvPr id="12" name="Picture 11">
              <a:extLst>
                <a:ext uri="{FF2B5EF4-FFF2-40B4-BE49-F238E27FC236}">
                  <a16:creationId xmlns:a16="http://schemas.microsoft.com/office/drawing/2014/main" id="{A378A2C8-EF9C-479C-ACF0-D9819B46DF5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31177" y="5775962"/>
              <a:ext cx="2530238" cy="581955"/>
            </a:xfrm>
            <a:prstGeom prst="rect">
              <a:avLst/>
            </a:prstGeom>
          </p:spPr>
        </p:pic>
        <p:sp>
          <p:nvSpPr>
            <p:cNvPr id="13" name="Rectangle 12">
              <a:extLst>
                <a:ext uri="{FF2B5EF4-FFF2-40B4-BE49-F238E27FC236}">
                  <a16:creationId xmlns:a16="http://schemas.microsoft.com/office/drawing/2014/main" id="{61DE4F58-7D48-453D-89E1-B25767150977}"/>
                </a:ext>
              </a:extLst>
            </p:cNvPr>
            <p:cNvSpPr/>
            <p:nvPr userDrawn="1"/>
          </p:nvSpPr>
          <p:spPr>
            <a:xfrm>
              <a:off x="131178" y="5775962"/>
              <a:ext cx="2530238" cy="581956"/>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Footer Placeholder 2">
            <a:extLst>
              <a:ext uri="{FF2B5EF4-FFF2-40B4-BE49-F238E27FC236}">
                <a16:creationId xmlns:a16="http://schemas.microsoft.com/office/drawing/2014/main" id="{BF2BE79E-EA17-4AB9-8CB5-714A52A6B2F5}"/>
              </a:ext>
            </a:extLst>
          </p:cNvPr>
          <p:cNvSpPr txBox="1">
            <a:spLocks/>
          </p:cNvSpPr>
          <p:nvPr userDrawn="1"/>
        </p:nvSpPr>
        <p:spPr>
          <a:xfrm>
            <a:off x="3760297" y="6604000"/>
            <a:ext cx="5753100" cy="25512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#3160716 (</a:t>
            </a:r>
            <a:r>
              <a:rPr lang="en-US" dirty="0" err="1">
                <a:solidFill>
                  <a:schemeClr val="tx1">
                    <a:lumMod val="90000"/>
                    <a:lumOff val="10000"/>
                  </a:schemeClr>
                </a:solidFill>
                <a:latin typeface="Roboto Condensed Light" panose="02000000000000000000" pitchFamily="2" charset="0"/>
                <a:ea typeface="Roboto Condensed Light" panose="02000000000000000000" pitchFamily="2" charset="0"/>
              </a:rPr>
              <a:t>IoT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and Applications)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Unit 2 – Sensors, </a:t>
            </a:r>
            <a:r>
              <a:rPr lang="en-US" dirty="0" err="1">
                <a:solidFill>
                  <a:schemeClr val="tx1">
                    <a:lumMod val="90000"/>
                    <a:lumOff val="10000"/>
                  </a:schemeClr>
                </a:solidFill>
                <a:latin typeface="Roboto Condensed Light" panose="02000000000000000000" pitchFamily="2" charset="0"/>
                <a:ea typeface="Roboto Condensed Light" panose="02000000000000000000" pitchFamily="2" charset="0"/>
              </a:rPr>
              <a:t>Mirocontrollers</a:t>
            </a:r>
            <a:r>
              <a:rPr lang="en-US" baseline="0" dirty="0">
                <a:solidFill>
                  <a:schemeClr val="tx1">
                    <a:lumMod val="90000"/>
                    <a:lumOff val="10000"/>
                  </a:schemeClr>
                </a:solidFill>
                <a:latin typeface="Roboto Condensed Light" panose="02000000000000000000" pitchFamily="2" charset="0"/>
                <a:ea typeface="Roboto Condensed Light" panose="02000000000000000000" pitchFamily="2" charset="0"/>
              </a:rPr>
              <a:t> and their Interfacing</a:t>
            </a:r>
            <a:endParaRPr lang="en-US" dirty="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Tree>
    <p:extLst>
      <p:ext uri="{BB962C8B-B14F-4D97-AF65-F5344CB8AC3E}">
        <p14:creationId xmlns:p14="http://schemas.microsoft.com/office/powerpoint/2010/main" val="320624780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ck - Logo on BL">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5D17CCA1-DDAA-4D6C-AAE4-2ECFF46CFEAB}"/>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Date Placeholder 1">
            <a:extLst>
              <a:ext uri="{FF2B5EF4-FFF2-40B4-BE49-F238E27FC236}">
                <a16:creationId xmlns:a16="http://schemas.microsoft.com/office/drawing/2014/main" id="{F2FD45BD-9964-4102-8DE9-72CDDDD20A49}"/>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a:t>
            </a:r>
            <a:r>
              <a:rPr lang="en-US" dirty="0" err="1">
                <a:solidFill>
                  <a:schemeClr val="tx1">
                    <a:lumMod val="90000"/>
                    <a:lumOff val="10000"/>
                  </a:schemeClr>
                </a:solidFill>
                <a:latin typeface="Roboto Condensed Light" panose="02000000000000000000" pitchFamily="2" charset="0"/>
                <a:ea typeface="Roboto Condensed Light" panose="02000000000000000000" pitchFamily="2" charset="0"/>
              </a:rPr>
              <a:t>Tushar</a:t>
            </a:r>
            <a:r>
              <a:rPr lang="en-US" baseline="0" dirty="0">
                <a:solidFill>
                  <a:schemeClr val="tx1">
                    <a:lumMod val="90000"/>
                    <a:lumOff val="10000"/>
                  </a:schemeClr>
                </a:solidFill>
                <a:latin typeface="Roboto Condensed Light" panose="02000000000000000000" pitchFamily="2" charset="0"/>
                <a:ea typeface="Roboto Condensed Light" panose="02000000000000000000" pitchFamily="2" charset="0"/>
              </a:rPr>
              <a:t> J. Mehta</a:t>
            </a:r>
            <a:endParaRPr lang="en-US" dirty="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
        <p:nvSpPr>
          <p:cNvPr id="18" name="Slide Number Placeholder 3">
            <a:extLst>
              <a:ext uri="{FF2B5EF4-FFF2-40B4-BE49-F238E27FC236}">
                <a16:creationId xmlns:a16="http://schemas.microsoft.com/office/drawing/2014/main" id="{32768103-D8F5-4649-8107-E4B3B8C554BB}"/>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cxnSp>
        <p:nvCxnSpPr>
          <p:cNvPr id="22" name="Straight Connector 21">
            <a:extLst>
              <a:ext uri="{FF2B5EF4-FFF2-40B4-BE49-F238E27FC236}">
                <a16:creationId xmlns:a16="http://schemas.microsoft.com/office/drawing/2014/main" id="{86C86632-7EFD-4A64-85B1-0CE7D13E0C97}"/>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15C60ED7-12D4-496E-AF73-0995BE8C12FD}"/>
              </a:ext>
            </a:extLst>
          </p:cNvPr>
          <p:cNvGrpSpPr/>
          <p:nvPr userDrawn="1"/>
        </p:nvGrpSpPr>
        <p:grpSpPr>
          <a:xfrm>
            <a:off x="128095" y="5890392"/>
            <a:ext cx="2554143" cy="587454"/>
            <a:chOff x="131177" y="5775962"/>
            <a:chExt cx="2530239" cy="581956"/>
          </a:xfrm>
        </p:grpSpPr>
        <p:pic>
          <p:nvPicPr>
            <p:cNvPr id="12" name="Picture 11">
              <a:extLst>
                <a:ext uri="{FF2B5EF4-FFF2-40B4-BE49-F238E27FC236}">
                  <a16:creationId xmlns:a16="http://schemas.microsoft.com/office/drawing/2014/main" id="{30CB04CE-0025-4B1F-B962-A759D179D84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31177" y="5775962"/>
              <a:ext cx="2530238" cy="581955"/>
            </a:xfrm>
            <a:prstGeom prst="rect">
              <a:avLst/>
            </a:prstGeom>
          </p:spPr>
        </p:pic>
        <p:sp>
          <p:nvSpPr>
            <p:cNvPr id="13" name="Rectangle 12">
              <a:extLst>
                <a:ext uri="{FF2B5EF4-FFF2-40B4-BE49-F238E27FC236}">
                  <a16:creationId xmlns:a16="http://schemas.microsoft.com/office/drawing/2014/main" id="{43F480CB-A4AF-424E-90DB-5B677403441A}"/>
                </a:ext>
              </a:extLst>
            </p:cNvPr>
            <p:cNvSpPr/>
            <p:nvPr userDrawn="1"/>
          </p:nvSpPr>
          <p:spPr>
            <a:xfrm>
              <a:off x="131178" y="5775962"/>
              <a:ext cx="2530238" cy="581956"/>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Footer Placeholder 2">
            <a:extLst>
              <a:ext uri="{FF2B5EF4-FFF2-40B4-BE49-F238E27FC236}">
                <a16:creationId xmlns:a16="http://schemas.microsoft.com/office/drawing/2014/main" id="{BF2BE79E-EA17-4AB9-8CB5-714A52A6B2F5}"/>
              </a:ext>
            </a:extLst>
          </p:cNvPr>
          <p:cNvSpPr txBox="1">
            <a:spLocks/>
          </p:cNvSpPr>
          <p:nvPr userDrawn="1"/>
        </p:nvSpPr>
        <p:spPr>
          <a:xfrm>
            <a:off x="3760297" y="6604000"/>
            <a:ext cx="5753100" cy="25512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#3160716 (</a:t>
            </a:r>
            <a:r>
              <a:rPr lang="en-US" dirty="0" err="1">
                <a:solidFill>
                  <a:schemeClr val="tx1">
                    <a:lumMod val="90000"/>
                    <a:lumOff val="10000"/>
                  </a:schemeClr>
                </a:solidFill>
                <a:latin typeface="Roboto Condensed Light" panose="02000000000000000000" pitchFamily="2" charset="0"/>
                <a:ea typeface="Roboto Condensed Light" panose="02000000000000000000" pitchFamily="2" charset="0"/>
              </a:rPr>
              <a:t>IoT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and Applications)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Unit 2 – Sensors, </a:t>
            </a:r>
            <a:r>
              <a:rPr lang="en-US" dirty="0" err="1">
                <a:solidFill>
                  <a:schemeClr val="tx1">
                    <a:lumMod val="90000"/>
                    <a:lumOff val="10000"/>
                  </a:schemeClr>
                </a:solidFill>
                <a:latin typeface="Roboto Condensed Light" panose="02000000000000000000" pitchFamily="2" charset="0"/>
                <a:ea typeface="Roboto Condensed Light" panose="02000000000000000000" pitchFamily="2" charset="0"/>
              </a:rPr>
              <a:t>Mirocontrollers</a:t>
            </a:r>
            <a:r>
              <a:rPr lang="en-US" baseline="0" dirty="0">
                <a:solidFill>
                  <a:schemeClr val="tx1">
                    <a:lumMod val="90000"/>
                    <a:lumOff val="10000"/>
                  </a:schemeClr>
                </a:solidFill>
                <a:latin typeface="Roboto Condensed Light" panose="02000000000000000000" pitchFamily="2" charset="0"/>
                <a:ea typeface="Roboto Condensed Light" panose="02000000000000000000" pitchFamily="2" charset="0"/>
              </a:rPr>
              <a:t> and their Interfacing</a:t>
            </a:r>
            <a:endParaRPr lang="en-US" dirty="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Tree>
    <p:extLst>
      <p:ext uri="{BB962C8B-B14F-4D97-AF65-F5344CB8AC3E}">
        <p14:creationId xmlns:p14="http://schemas.microsoft.com/office/powerpoint/2010/main" val="424331452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mplete Blanc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231161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BF5063B-909B-4A7F-B502-78022804391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027DDF1-16E2-4622-B8FD-0148CD5CE0F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27EA166-F18A-4D32-AA1F-AE475D49103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CD21B45-1703-4330-B544-825BD8F37AF2}" type="datetimeFigureOut">
              <a:rPr lang="en-US" smtClean="0"/>
              <a:t>07-04-2021</a:t>
            </a:fld>
            <a:endParaRPr lang="en-US"/>
          </a:p>
        </p:txBody>
      </p:sp>
      <p:sp>
        <p:nvSpPr>
          <p:cNvPr id="5" name="Footer Placeholder 4">
            <a:extLst>
              <a:ext uri="{FF2B5EF4-FFF2-40B4-BE49-F238E27FC236}">
                <a16:creationId xmlns:a16="http://schemas.microsoft.com/office/drawing/2014/main" id="{205C5379-5B41-4775-9279-F9F7608E662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1A4B342-6FD5-4BB7-B9AE-3C5081C089F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641F3C7-36DD-4595-AA08-2525D86280BD}" type="slidenum">
              <a:rPr lang="en-US" smtClean="0"/>
              <a:t>‹#›</a:t>
            </a:fld>
            <a:endParaRPr lang="en-US"/>
          </a:p>
        </p:txBody>
      </p:sp>
    </p:spTree>
    <p:extLst>
      <p:ext uri="{BB962C8B-B14F-4D97-AF65-F5344CB8AC3E}">
        <p14:creationId xmlns:p14="http://schemas.microsoft.com/office/powerpoint/2010/main" val="791954662"/>
      </p:ext>
    </p:extLst>
  </p:cSld>
  <p:clrMap bg1="lt1" tx1="dk1" bg2="lt2" tx2="dk2" accent1="accent1" accent2="accent2" accent3="accent3" accent4="accent4" accent5="accent5" accent6="accent6" hlink="hlink" folHlink="folHlink"/>
  <p:sldLayoutIdLst>
    <p:sldLayoutId id="2147483667" r:id="rId1"/>
    <p:sldLayoutId id="2147483670" r:id="rId2"/>
    <p:sldLayoutId id="2147483687" r:id="rId3"/>
    <p:sldLayoutId id="2147483688" r:id="rId4"/>
    <p:sldLayoutId id="2147483671" r:id="rId5"/>
    <p:sldLayoutId id="2147483672" r:id="rId6"/>
    <p:sldLayoutId id="2147483689" r:id="rId7"/>
    <p:sldLayoutId id="2147483690" r:id="rId8"/>
    <p:sldLayoutId id="2147483673" r:id="rId9"/>
    <p:sldLayoutId id="2147483691" r:id="rId10"/>
    <p:sldLayoutId id="2147483674" r:id="rId11"/>
    <p:sldLayoutId id="2147483676" r:id="rId12"/>
    <p:sldLayoutId id="2147483677" r:id="rId13"/>
    <p:sldLayoutId id="2147483678" r:id="rId14"/>
    <p:sldLayoutId id="2147483679" r:id="rId15"/>
    <p:sldLayoutId id="2147483681" r:id="rId16"/>
    <p:sldLayoutId id="2147483683" r:id="rId17"/>
    <p:sldLayoutId id="2147483682" r:id="rId18"/>
    <p:sldLayoutId id="2147483684" r:id="rId19"/>
    <p:sldLayoutId id="2147483685" r:id="rId20"/>
    <p:sldLayoutId id="2147483686" r:id="rId21"/>
    <p:sldLayoutId id="2147483692" r:id="rId22"/>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30.png"/><Relationship Id="rId1" Type="http://schemas.openxmlformats.org/officeDocument/2006/relationships/slideLayout" Target="../slideLayouts/slideLayout3.xml"/><Relationship Id="rId4" Type="http://schemas.openxmlformats.org/officeDocument/2006/relationships/image" Target="../media/image31.png"/></Relationships>
</file>

<file path=ppt/slides/_rels/slide11.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3.xml"/><Relationship Id="rId5" Type="http://schemas.openxmlformats.org/officeDocument/2006/relationships/image" Target="../media/image36.png"/><Relationship Id="rId4" Type="http://schemas.openxmlformats.org/officeDocument/2006/relationships/image" Target="../media/image35.png"/></Relationships>
</file>

<file path=ppt/slides/_rels/slide16.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png"/><Relationship Id="rId1" Type="http://schemas.openxmlformats.org/officeDocument/2006/relationships/slideLayout" Target="../slideLayouts/slideLayout3.xml"/><Relationship Id="rId4" Type="http://schemas.openxmlformats.org/officeDocument/2006/relationships/image" Target="../media/image31.png"/></Relationships>
</file>

<file path=ppt/slides/_rels/slide18.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40.gi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png"/><Relationship Id="rId1" Type="http://schemas.openxmlformats.org/officeDocument/2006/relationships/slideLayout" Target="../slideLayouts/slideLayout3.xml"/><Relationship Id="rId4" Type="http://schemas.openxmlformats.org/officeDocument/2006/relationships/image" Target="../media/image43.png"/></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3.xml"/><Relationship Id="rId5" Type="http://schemas.openxmlformats.org/officeDocument/2006/relationships/image" Target="../media/image47.png"/><Relationship Id="rId4" Type="http://schemas.openxmlformats.org/officeDocument/2006/relationships/image" Target="../media/image46.png"/></Relationships>
</file>

<file path=ppt/slides/_rels/slide29.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slide" Target="slide92.xml"/><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30.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png"/><Relationship Id="rId1" Type="http://schemas.openxmlformats.org/officeDocument/2006/relationships/slideLayout" Target="../slideLayouts/slideLayout3.xml"/><Relationship Id="rId4" Type="http://schemas.openxmlformats.org/officeDocument/2006/relationships/image" Target="../media/image50.jpeg"/></Relationships>
</file>

<file path=ppt/slides/_rels/slide3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3.xml"/><Relationship Id="rId5" Type="http://schemas.openxmlformats.org/officeDocument/2006/relationships/image" Target="../media/image55.png"/><Relationship Id="rId4" Type="http://schemas.openxmlformats.org/officeDocument/2006/relationships/image" Target="../media/image54.png"/></Relationships>
</file>

<file path=ppt/slides/_rels/slide35.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56.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jpeg"/><Relationship Id="rId1" Type="http://schemas.openxmlformats.org/officeDocument/2006/relationships/slideLayout" Target="../slideLayouts/slideLayout3.xml"/><Relationship Id="rId4" Type="http://schemas.openxmlformats.org/officeDocument/2006/relationships/image" Target="../media/image60.jpeg"/></Relationships>
</file>

<file path=ppt/slides/_rels/slide37.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slide" Target="slide94.xml"/><Relationship Id="rId2" Type="http://schemas.openxmlformats.org/officeDocument/2006/relationships/slide" Target="slide93.xml"/><Relationship Id="rId1" Type="http://schemas.openxmlformats.org/officeDocument/2006/relationships/slideLayout" Target="../slideLayouts/slideLayout6.xml"/><Relationship Id="rId4" Type="http://schemas.openxmlformats.org/officeDocument/2006/relationships/image" Target="../media/image18.jpeg"/></Relationships>
</file>

<file path=ppt/slides/_rels/slide4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3.xml"/><Relationship Id="rId5" Type="http://schemas.openxmlformats.org/officeDocument/2006/relationships/image" Target="../media/image64.png"/><Relationship Id="rId4" Type="http://schemas.openxmlformats.org/officeDocument/2006/relationships/image" Target="../media/image63.png"/></Relationships>
</file>

<file path=ppt/slides/_rels/slide41.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image" Target="../media/image67.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7.jpe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image" Target="../media/image70.jp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image" Target="../media/image71.pn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jpg"/><Relationship Id="rId1" Type="http://schemas.openxmlformats.org/officeDocument/2006/relationships/slideLayout" Target="../slideLayouts/slideLayout3.xml"/><Relationship Id="rId4" Type="http://schemas.openxmlformats.org/officeDocument/2006/relationships/image" Target="../media/image75.png"/></Relationships>
</file>

<file path=ppt/slides/_rels/slide57.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79.webp"/><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80.png"/><Relationship Id="rId1" Type="http://schemas.openxmlformats.org/officeDocument/2006/relationships/slideLayout" Target="../slideLayouts/slideLayout3.xml"/><Relationship Id="rId4" Type="http://schemas.openxmlformats.org/officeDocument/2006/relationships/image" Target="../media/image81.jpg"/></Relationships>
</file>

<file path=ppt/slides/_rels/slide63.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hyperlink" Target="https://media.digikey.com/pdf/Data%20Sheets/DFRobot%20PDFs/SEN0161_SEN0169_Web.pdf" TargetMode="Externa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26.jpeg"/><Relationship Id="rId3" Type="http://schemas.openxmlformats.org/officeDocument/2006/relationships/image" Target="../media/image21.jpeg"/><Relationship Id="rId7" Type="http://schemas.openxmlformats.org/officeDocument/2006/relationships/image" Target="../media/image25.jpeg"/><Relationship Id="rId2" Type="http://schemas.openxmlformats.org/officeDocument/2006/relationships/image" Target="../media/image20.jpeg"/><Relationship Id="rId1" Type="http://schemas.openxmlformats.org/officeDocument/2006/relationships/slideLayout" Target="../slideLayouts/slideLayout2.xml"/><Relationship Id="rId6" Type="http://schemas.openxmlformats.org/officeDocument/2006/relationships/image" Target="../media/image24.jpeg"/><Relationship Id="rId5" Type="http://schemas.openxmlformats.org/officeDocument/2006/relationships/image" Target="../media/image23.jpeg"/><Relationship Id="rId10" Type="http://schemas.openxmlformats.org/officeDocument/2006/relationships/image" Target="../media/image28.jpeg"/><Relationship Id="rId4" Type="http://schemas.openxmlformats.org/officeDocument/2006/relationships/image" Target="../media/image22.jpeg"/><Relationship Id="rId9" Type="http://schemas.openxmlformats.org/officeDocument/2006/relationships/image" Target="../media/image27.jpe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3" Type="http://schemas.openxmlformats.org/officeDocument/2006/relationships/image" Target="../media/image84.jpg"/><Relationship Id="rId2" Type="http://schemas.openxmlformats.org/officeDocument/2006/relationships/image" Target="../media/image83.jpg"/><Relationship Id="rId1" Type="http://schemas.openxmlformats.org/officeDocument/2006/relationships/slideLayout" Target="../slideLayouts/slideLayout3.xml"/><Relationship Id="rId4" Type="http://schemas.openxmlformats.org/officeDocument/2006/relationships/image" Target="../media/image85.webp"/></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slide" Target="slide3.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slide" Target="slide4.xml"/><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0A5353-D4D5-43D7-A039-6CFC6871D64F}"/>
              </a:ext>
            </a:extLst>
          </p:cNvPr>
          <p:cNvSpPr>
            <a:spLocks noGrp="1"/>
          </p:cNvSpPr>
          <p:nvPr>
            <p:ph type="ctrTitle"/>
          </p:nvPr>
        </p:nvSpPr>
        <p:spPr>
          <a:xfrm>
            <a:off x="559490" y="1122364"/>
            <a:ext cx="8279710" cy="2578780"/>
          </a:xfrm>
        </p:spPr>
        <p:txBody>
          <a:bodyPr/>
          <a:lstStyle/>
          <a:p>
            <a:r>
              <a:rPr lang="en-US" sz="4800" b="0" dirty="0">
                <a:latin typeface="Roboto Condensed Light" panose="02000000000000000000" pitchFamily="2" charset="0"/>
                <a:ea typeface="Roboto Condensed Light" panose="02000000000000000000" pitchFamily="2" charset="0"/>
              </a:rPr>
              <a:t>Unit-2</a:t>
            </a:r>
            <a:r>
              <a:rPr lang="en-US" dirty="0"/>
              <a:t> </a:t>
            </a:r>
            <a:br>
              <a:rPr lang="en-US" dirty="0"/>
            </a:br>
            <a:r>
              <a:rPr lang="en-US" sz="6000" dirty="0"/>
              <a:t>Sensors, Microcontrollers </a:t>
            </a:r>
            <a:br>
              <a:rPr lang="en-US" sz="6000" dirty="0"/>
            </a:br>
            <a:r>
              <a:rPr lang="en-US" sz="5400" b="0" dirty="0">
                <a:latin typeface="Roboto Condensed Light" panose="02000000000000000000" pitchFamily="2" charset="0"/>
                <a:ea typeface="Roboto Condensed Light" panose="02000000000000000000" pitchFamily="2" charset="0"/>
              </a:rPr>
              <a:t>and their  </a:t>
            </a:r>
            <a:br>
              <a:rPr lang="en-US" sz="6000" dirty="0"/>
            </a:br>
            <a:r>
              <a:rPr lang="en-US" sz="6000" dirty="0"/>
              <a:t>Interfacing</a:t>
            </a:r>
            <a:endParaRPr lang="en-US" dirty="0"/>
          </a:p>
        </p:txBody>
      </p:sp>
      <p:sp>
        <p:nvSpPr>
          <p:cNvPr id="3" name="Text Placeholder 2">
            <a:extLst>
              <a:ext uri="{FF2B5EF4-FFF2-40B4-BE49-F238E27FC236}">
                <a16:creationId xmlns:a16="http://schemas.microsoft.com/office/drawing/2014/main" id="{E4D4005A-4647-4086-9144-7BCC7DFEFB1B}"/>
              </a:ext>
            </a:extLst>
          </p:cNvPr>
          <p:cNvSpPr>
            <a:spLocks noGrp="1"/>
          </p:cNvSpPr>
          <p:nvPr>
            <p:ph type="body" sz="quarter" idx="11"/>
          </p:nvPr>
        </p:nvSpPr>
        <p:spPr/>
        <p:txBody>
          <a:bodyPr/>
          <a:lstStyle/>
          <a:p>
            <a:r>
              <a:rPr lang="en-US" dirty="0"/>
              <a:t>tushar.mehta@darshan.ac.in</a:t>
            </a:r>
          </a:p>
        </p:txBody>
      </p:sp>
      <p:sp>
        <p:nvSpPr>
          <p:cNvPr id="4" name="Text Placeholder 3">
            <a:extLst>
              <a:ext uri="{FF2B5EF4-FFF2-40B4-BE49-F238E27FC236}">
                <a16:creationId xmlns:a16="http://schemas.microsoft.com/office/drawing/2014/main" id="{6F817D43-889A-4049-ACFD-9B3B648B6A91}"/>
              </a:ext>
            </a:extLst>
          </p:cNvPr>
          <p:cNvSpPr>
            <a:spLocks noGrp="1"/>
          </p:cNvSpPr>
          <p:nvPr>
            <p:ph type="body" sz="quarter" idx="12"/>
          </p:nvPr>
        </p:nvSpPr>
        <p:spPr/>
        <p:txBody>
          <a:bodyPr/>
          <a:lstStyle/>
          <a:p>
            <a:r>
              <a:rPr lang="en-US" dirty="0"/>
              <a:t>+91-8866756776</a:t>
            </a:r>
          </a:p>
        </p:txBody>
      </p:sp>
      <p:sp>
        <p:nvSpPr>
          <p:cNvPr id="5" name="Text Placeholder 4">
            <a:extLst>
              <a:ext uri="{FF2B5EF4-FFF2-40B4-BE49-F238E27FC236}">
                <a16:creationId xmlns:a16="http://schemas.microsoft.com/office/drawing/2014/main" id="{B786D614-6447-4787-8025-9C902A1B7344}"/>
              </a:ext>
            </a:extLst>
          </p:cNvPr>
          <p:cNvSpPr>
            <a:spLocks noGrp="1"/>
          </p:cNvSpPr>
          <p:nvPr>
            <p:ph type="body" sz="quarter" idx="13"/>
          </p:nvPr>
        </p:nvSpPr>
        <p:spPr/>
        <p:txBody>
          <a:bodyPr/>
          <a:lstStyle/>
          <a:p>
            <a:r>
              <a:rPr lang="en-US" dirty="0"/>
              <a:t>Computer Engineering Department</a:t>
            </a:r>
          </a:p>
        </p:txBody>
      </p:sp>
      <p:sp>
        <p:nvSpPr>
          <p:cNvPr id="6" name="Text Placeholder 5">
            <a:extLst>
              <a:ext uri="{FF2B5EF4-FFF2-40B4-BE49-F238E27FC236}">
                <a16:creationId xmlns:a16="http://schemas.microsoft.com/office/drawing/2014/main" id="{1F7AB9BC-FE08-46B2-A19C-803CB5DF0CD1}"/>
              </a:ext>
            </a:extLst>
          </p:cNvPr>
          <p:cNvSpPr>
            <a:spLocks noGrp="1"/>
          </p:cNvSpPr>
          <p:nvPr>
            <p:ph type="body" sz="quarter" idx="14"/>
          </p:nvPr>
        </p:nvSpPr>
        <p:spPr/>
        <p:txBody>
          <a:bodyPr/>
          <a:lstStyle/>
          <a:p>
            <a:r>
              <a:rPr lang="en-US" dirty="0"/>
              <a:t>Prof. </a:t>
            </a:r>
            <a:r>
              <a:rPr lang="en-US" dirty="0" err="1"/>
              <a:t>Tushar</a:t>
            </a:r>
            <a:r>
              <a:rPr lang="en-US" dirty="0"/>
              <a:t> J. Mehta</a:t>
            </a:r>
          </a:p>
        </p:txBody>
      </p:sp>
      <p:sp>
        <p:nvSpPr>
          <p:cNvPr id="1027" name="Text Placeholder 1026">
            <a:extLst>
              <a:ext uri="{FF2B5EF4-FFF2-40B4-BE49-F238E27FC236}">
                <a16:creationId xmlns:a16="http://schemas.microsoft.com/office/drawing/2014/main" id="{D1F0AA94-EAF3-4868-942A-0125EFC5C764}"/>
              </a:ext>
            </a:extLst>
          </p:cNvPr>
          <p:cNvSpPr>
            <a:spLocks noGrp="1"/>
          </p:cNvSpPr>
          <p:nvPr>
            <p:ph type="body" sz="quarter" idx="16"/>
          </p:nvPr>
        </p:nvSpPr>
        <p:spPr/>
        <p:txBody>
          <a:bodyPr/>
          <a:lstStyle/>
          <a:p>
            <a:r>
              <a:rPr lang="en-US" b="1" dirty="0"/>
              <a:t>IOT and Applications</a:t>
            </a:r>
            <a:endParaRPr lang="en-US" dirty="0">
              <a:latin typeface="Roboto Condensed Light" panose="02000000000000000000" pitchFamily="2" charset="0"/>
              <a:ea typeface="Roboto Condensed Light" panose="02000000000000000000" pitchFamily="2" charset="0"/>
            </a:endParaRPr>
          </a:p>
          <a:p>
            <a:r>
              <a:rPr lang="en-US" dirty="0">
                <a:latin typeface="Roboto Condensed Light" panose="02000000000000000000" pitchFamily="2" charset="0"/>
                <a:ea typeface="Roboto Condensed Light" panose="02000000000000000000" pitchFamily="2" charset="0"/>
              </a:rPr>
              <a:t>GTU # 3160716</a:t>
            </a:r>
          </a:p>
        </p:txBody>
      </p:sp>
      <p:pic>
        <p:nvPicPr>
          <p:cNvPr id="24" name="Picture Placeholder 23">
            <a:extLst>
              <a:ext uri="{FF2B5EF4-FFF2-40B4-BE49-F238E27FC236}">
                <a16:creationId xmlns:a16="http://schemas.microsoft.com/office/drawing/2014/main" id="{4FC20EE9-4DB6-49AC-8191-5DB6BA1966B1}"/>
              </a:ext>
            </a:extLst>
          </p:cNvPr>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tretch>
            <a:fillRect/>
          </a:stretch>
        </p:blipFill>
        <p:spPr>
          <a:xfrm>
            <a:off x="353569" y="5211251"/>
            <a:ext cx="1353599" cy="1353599"/>
          </a:xfrm>
        </p:spPr>
      </p:pic>
      <p:sp>
        <p:nvSpPr>
          <p:cNvPr id="11" name="AutoShape 3">
            <a:extLst>
              <a:ext uri="{FF2B5EF4-FFF2-40B4-BE49-F238E27FC236}">
                <a16:creationId xmlns:a16="http://schemas.microsoft.com/office/drawing/2014/main" id="{3D1B70E7-2396-452E-A00A-D1D4AA1E56DF}"/>
              </a:ext>
            </a:extLst>
          </p:cNvPr>
          <p:cNvSpPr>
            <a:spLocks noChangeAspect="1" noChangeArrowheads="1" noTextEdit="1"/>
          </p:cNvSpPr>
          <p:nvPr/>
        </p:nvSpPr>
        <p:spPr bwMode="auto">
          <a:xfrm>
            <a:off x="5573676" y="-3055324"/>
            <a:ext cx="7721600" cy="1457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66100193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5EF1AA-B384-4B3C-AA64-26D31B983DC1}"/>
              </a:ext>
            </a:extLst>
          </p:cNvPr>
          <p:cNvSpPr>
            <a:spLocks noGrp="1"/>
          </p:cNvSpPr>
          <p:nvPr>
            <p:ph type="title"/>
          </p:nvPr>
        </p:nvSpPr>
        <p:spPr/>
        <p:txBody>
          <a:bodyPr/>
          <a:lstStyle/>
          <a:p>
            <a:r>
              <a:rPr lang="en-US" dirty="0"/>
              <a:t>MQ-02/05 Gas Sensor – Working principle</a:t>
            </a:r>
          </a:p>
        </p:txBody>
      </p:sp>
      <p:sp>
        <p:nvSpPr>
          <p:cNvPr id="7" name="Content Placeholder 2"/>
          <p:cNvSpPr>
            <a:spLocks noGrp="1"/>
          </p:cNvSpPr>
          <p:nvPr>
            <p:ph idx="1"/>
          </p:nvPr>
        </p:nvSpPr>
        <p:spPr/>
        <p:txBody>
          <a:bodyPr/>
          <a:lstStyle/>
          <a:p>
            <a:r>
              <a:rPr lang="en-IN" dirty="0"/>
              <a:t>When any flammable gas passes through the coil of the sensor, the coil burns and </a:t>
            </a:r>
            <a:r>
              <a:rPr lang="en-IN" b="1" dirty="0">
                <a:solidFill>
                  <a:schemeClr val="tx2"/>
                </a:solidFill>
              </a:rPr>
              <a:t>internal resistance decreases.</a:t>
            </a:r>
          </a:p>
          <a:p>
            <a:r>
              <a:rPr lang="en-IN" dirty="0"/>
              <a:t>This results in an </a:t>
            </a:r>
            <a:r>
              <a:rPr lang="en-IN" b="1" dirty="0">
                <a:solidFill>
                  <a:schemeClr val="tx2"/>
                </a:solidFill>
              </a:rPr>
              <a:t>increased voltage </a:t>
            </a:r>
            <a:r>
              <a:rPr lang="en-IN" dirty="0"/>
              <a:t>across it. Hence we get variable voltage at A0 pin of MQ-05 gas sensor.</a:t>
            </a:r>
          </a:p>
          <a:p>
            <a:r>
              <a:rPr lang="en-IN" dirty="0"/>
              <a:t>If gas present -&gt; voltage is high.</a:t>
            </a:r>
          </a:p>
          <a:p>
            <a:r>
              <a:rPr lang="en-IN" dirty="0"/>
              <a:t>If gas is not present -&gt; voltage is low.</a:t>
            </a:r>
            <a:endParaRPr lang="en-US" dirty="0"/>
          </a:p>
        </p:txBody>
      </p:sp>
      <p:pic>
        <p:nvPicPr>
          <p:cNvPr id="4" name="Content Placeholder 3"/>
          <p:cNvPicPr>
            <a:picLocks noChangeAspect="1"/>
          </p:cNvPicPr>
          <p:nvPr/>
        </p:nvPicPr>
        <p:blipFill rotWithShape="1">
          <a:blip r:embed="rId2"/>
          <a:srcRect l="38327" t="74928" r="46107"/>
          <a:stretch/>
        </p:blipFill>
        <p:spPr>
          <a:xfrm>
            <a:off x="1506828" y="3632243"/>
            <a:ext cx="1756159" cy="1371600"/>
          </a:xfrm>
          <a:prstGeom prst="rect">
            <a:avLst/>
          </a:prstGeom>
        </p:spPr>
      </p:pic>
      <p:pic>
        <p:nvPicPr>
          <p:cNvPr id="5" name="Picture 2" descr="MQ2 Gas Sensor Module at Rs 115/piece | Gas Sensors | ID: 1927454771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59096" y="3632243"/>
            <a:ext cx="1371600" cy="13716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Electric Electricity Symbol High Potential Voltage - Symbol High Voltage  Electrical, HD Png Download - kindpng"/>
          <p:cNvPicPr>
            <a:picLocks noChangeAspect="1" noChangeArrowheads="1"/>
          </p:cNvPicPr>
          <p:nvPr/>
        </p:nvPicPr>
        <p:blipFill>
          <a:blip r:embed="rId4" cstate="print">
            <a:clrChange>
              <a:clrFrom>
                <a:srgbClr val="F7F7F7"/>
              </a:clrFrom>
              <a:clrTo>
                <a:srgbClr val="F7F7F7">
                  <a:alpha val="0"/>
                </a:srgbClr>
              </a:clrTo>
            </a:clrChange>
            <a:extLst>
              <a:ext uri="{28A0092B-C50C-407E-A947-70E740481C1C}">
                <a14:useLocalDpi xmlns:a14="http://schemas.microsoft.com/office/drawing/2010/main" val="0"/>
              </a:ext>
            </a:extLst>
          </a:blip>
          <a:srcRect/>
          <a:stretch>
            <a:fillRect/>
          </a:stretch>
        </p:blipFill>
        <p:spPr bwMode="auto">
          <a:xfrm>
            <a:off x="9626806" y="3632243"/>
            <a:ext cx="883577" cy="1371600"/>
          </a:xfrm>
          <a:prstGeom prst="rect">
            <a:avLst/>
          </a:prstGeom>
          <a:noFill/>
          <a:extLst>
            <a:ext uri="{909E8E84-426E-40DD-AFC4-6F175D3DCCD1}">
              <a14:hiddenFill xmlns:a14="http://schemas.microsoft.com/office/drawing/2010/main">
                <a:solidFill>
                  <a:srgbClr val="FFFFFF"/>
                </a:solidFill>
              </a14:hiddenFill>
            </a:ext>
          </a:extLst>
        </p:spPr>
      </p:pic>
      <p:sp>
        <p:nvSpPr>
          <p:cNvPr id="3" name="Right Arrow 2"/>
          <p:cNvSpPr/>
          <p:nvPr/>
        </p:nvSpPr>
        <p:spPr>
          <a:xfrm>
            <a:off x="4047401" y="4186949"/>
            <a:ext cx="927279" cy="119129"/>
          </a:xfrm>
          <a:prstGeom prst="rightArrow">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Arrow 9"/>
          <p:cNvSpPr/>
          <p:nvPr/>
        </p:nvSpPr>
        <p:spPr>
          <a:xfrm>
            <a:off x="7915111" y="4186949"/>
            <a:ext cx="927279" cy="119129"/>
          </a:xfrm>
          <a:prstGeom prst="rightArrow">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1763583" y="5202281"/>
            <a:ext cx="1242648" cy="369332"/>
          </a:xfrm>
          <a:prstGeom prst="rect">
            <a:avLst/>
          </a:prstGeom>
          <a:noFill/>
        </p:spPr>
        <p:txBody>
          <a:bodyPr wrap="none" rtlCol="0">
            <a:spAutoFit/>
          </a:bodyPr>
          <a:lstStyle/>
          <a:p>
            <a:r>
              <a:rPr lang="en-US" dirty="0"/>
              <a:t>Smoke/Gas</a:t>
            </a:r>
          </a:p>
        </p:txBody>
      </p:sp>
      <p:sp>
        <p:nvSpPr>
          <p:cNvPr id="12" name="TextBox 11"/>
          <p:cNvSpPr txBox="1"/>
          <p:nvPr/>
        </p:nvSpPr>
        <p:spPr>
          <a:xfrm>
            <a:off x="5508581" y="5205433"/>
            <a:ext cx="1872629" cy="369332"/>
          </a:xfrm>
          <a:prstGeom prst="rect">
            <a:avLst/>
          </a:prstGeom>
          <a:noFill/>
        </p:spPr>
        <p:txBody>
          <a:bodyPr wrap="none" rtlCol="0">
            <a:spAutoFit/>
          </a:bodyPr>
          <a:lstStyle/>
          <a:p>
            <a:r>
              <a:rPr lang="en-US" dirty="0"/>
              <a:t>MQ-05 Gas Sensor</a:t>
            </a:r>
          </a:p>
        </p:txBody>
      </p:sp>
      <p:sp>
        <p:nvSpPr>
          <p:cNvPr id="13" name="TextBox 12"/>
          <p:cNvSpPr txBox="1"/>
          <p:nvPr/>
        </p:nvSpPr>
        <p:spPr>
          <a:xfrm>
            <a:off x="9226055" y="5202281"/>
            <a:ext cx="1685077" cy="369332"/>
          </a:xfrm>
          <a:prstGeom prst="rect">
            <a:avLst/>
          </a:prstGeom>
          <a:noFill/>
        </p:spPr>
        <p:txBody>
          <a:bodyPr wrap="none" rtlCol="0">
            <a:spAutoFit/>
          </a:bodyPr>
          <a:lstStyle/>
          <a:p>
            <a:r>
              <a:rPr lang="en-US" dirty="0"/>
              <a:t>Variable Voltage</a:t>
            </a:r>
          </a:p>
        </p:txBody>
      </p:sp>
    </p:spTree>
    <p:extLst>
      <p:ext uri="{BB962C8B-B14F-4D97-AF65-F5344CB8AC3E}">
        <p14:creationId xmlns:p14="http://schemas.microsoft.com/office/powerpoint/2010/main" val="1259070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fade">
                                      <p:cBhvr>
                                        <p:cTn id="20" dur="500"/>
                                        <p:tgtEl>
                                          <p:spTgt spid="3"/>
                                        </p:tgtEl>
                                      </p:cBhvr>
                                    </p:animEffect>
                                  </p:childTnLst>
                                </p:cTn>
                              </p:par>
                              <p:par>
                                <p:cTn id="21" presetID="10" presetClass="entr" presetSubtype="0" fill="hold" nodeType="with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500"/>
                                        <p:tgtEl>
                                          <p:spTgt spid="12"/>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7">
                                            <p:txEl>
                                              <p:pRg st="1" end="1"/>
                                            </p:txEl>
                                          </p:spTgt>
                                        </p:tgtEl>
                                        <p:attrNameLst>
                                          <p:attrName>style.visibility</p:attrName>
                                        </p:attrNameLst>
                                      </p:cBhvr>
                                      <p:to>
                                        <p:strVal val="visible"/>
                                      </p:to>
                                    </p:set>
                                    <p:animEffect transition="in" filter="fade">
                                      <p:cBhvr>
                                        <p:cTn id="31" dur="500"/>
                                        <p:tgtEl>
                                          <p:spTgt spid="7">
                                            <p:txEl>
                                              <p:pRg st="1" end="1"/>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fade">
                                      <p:cBhvr>
                                        <p:cTn id="36" dur="500"/>
                                        <p:tgtEl>
                                          <p:spTgt spid="10"/>
                                        </p:tgtEl>
                                      </p:cBhvr>
                                    </p:animEffect>
                                  </p:childTnLst>
                                </p:cTn>
                              </p:par>
                              <p:par>
                                <p:cTn id="37" presetID="10" presetClass="entr" presetSubtype="0" fill="hold" nodeType="withEffect">
                                  <p:stCondLst>
                                    <p:cond delay="0"/>
                                  </p:stCondLst>
                                  <p:childTnLst>
                                    <p:set>
                                      <p:cBhvr>
                                        <p:cTn id="38" dur="1" fill="hold">
                                          <p:stCondLst>
                                            <p:cond delay="0"/>
                                          </p:stCondLst>
                                        </p:cTn>
                                        <p:tgtEl>
                                          <p:spTgt spid="1030"/>
                                        </p:tgtEl>
                                        <p:attrNameLst>
                                          <p:attrName>style.visibility</p:attrName>
                                        </p:attrNameLst>
                                      </p:cBhvr>
                                      <p:to>
                                        <p:strVal val="visible"/>
                                      </p:to>
                                    </p:set>
                                    <p:animEffect transition="in" filter="fade">
                                      <p:cBhvr>
                                        <p:cTn id="39" dur="500"/>
                                        <p:tgtEl>
                                          <p:spTgt spid="1030"/>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500"/>
                                        <p:tgtEl>
                                          <p:spTgt spid="13"/>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7">
                                            <p:txEl>
                                              <p:pRg st="2" end="2"/>
                                            </p:txEl>
                                          </p:spTgt>
                                        </p:tgtEl>
                                        <p:attrNameLst>
                                          <p:attrName>style.visibility</p:attrName>
                                        </p:attrNameLst>
                                      </p:cBhvr>
                                      <p:to>
                                        <p:strVal val="visible"/>
                                      </p:to>
                                    </p:set>
                                    <p:animEffect transition="in" filter="fade">
                                      <p:cBhvr>
                                        <p:cTn id="47" dur="500"/>
                                        <p:tgtEl>
                                          <p:spTgt spid="7">
                                            <p:txEl>
                                              <p:pRg st="2" end="2"/>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7">
                                            <p:txEl>
                                              <p:pRg st="3" end="3"/>
                                            </p:txEl>
                                          </p:spTgt>
                                        </p:tgtEl>
                                        <p:attrNameLst>
                                          <p:attrName>style.visibility</p:attrName>
                                        </p:attrNameLst>
                                      </p:cBhvr>
                                      <p:to>
                                        <p:strVal val="visible"/>
                                      </p:to>
                                    </p:set>
                                    <p:animEffect transition="in" filter="fade">
                                      <p:cBhvr>
                                        <p:cTn id="52" dur="500"/>
                                        <p:tgtEl>
                                          <p:spTgt spid="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0" grpId="0" animBg="1"/>
      <p:bldP spid="6" grpId="0"/>
      <p:bldP spid="12" grpId="0"/>
      <p:bldP spid="1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5842687" y="1177989"/>
            <a:ext cx="6218133" cy="5016749"/>
            <a:chOff x="5842687" y="1177989"/>
            <a:chExt cx="6218133" cy="5016749"/>
          </a:xfrm>
        </p:grpSpPr>
        <p:pic>
          <p:nvPicPr>
            <p:cNvPr id="6" name="Picture 5"/>
            <p:cNvPicPr/>
            <p:nvPr/>
          </p:nvPicPr>
          <p:blipFill>
            <a:blip r:embed="rId2">
              <a:clrChange>
                <a:clrFrom>
                  <a:srgbClr val="F4F5F6"/>
                </a:clrFrom>
                <a:clrTo>
                  <a:srgbClr val="F4F5F6">
                    <a:alpha val="0"/>
                  </a:srgbClr>
                </a:clrTo>
              </a:clrChange>
            </a:blip>
            <a:stretch/>
          </p:blipFill>
          <p:spPr>
            <a:xfrm rot="5400000">
              <a:off x="8223589" y="2357506"/>
              <a:ext cx="4326472" cy="3347991"/>
            </a:xfrm>
            <a:prstGeom prst="rect">
              <a:avLst/>
            </a:prstGeom>
            <a:ln>
              <a:noFill/>
            </a:ln>
          </p:spPr>
        </p:pic>
        <p:pic>
          <p:nvPicPr>
            <p:cNvPr id="17" name="Picture 4" descr="MQ2 Gas Sensor Pinout, Features, Equivalents &amp; Datasheet"/>
            <p:cNvPicPr>
              <a:picLocks noChangeAspect="1" noChangeArrowheads="1"/>
            </p:cNvPicPr>
            <p:nvPr/>
          </p:nvPicPr>
          <p:blipFill rotWithShape="1">
            <a:blip r:embed="rId3">
              <a:extLst>
                <a:ext uri="{28A0092B-C50C-407E-A947-70E740481C1C}">
                  <a14:useLocalDpi xmlns:a14="http://schemas.microsoft.com/office/drawing/2010/main" val="0"/>
                </a:ext>
              </a:extLst>
            </a:blip>
            <a:srcRect l="47261" r="3409" b="47972"/>
            <a:stretch/>
          </p:blipFill>
          <p:spPr bwMode="auto">
            <a:xfrm rot="5400000">
              <a:off x="5140619" y="1880057"/>
              <a:ext cx="3038622" cy="1634485"/>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itle 1">
            <a:extLst>
              <a:ext uri="{FF2B5EF4-FFF2-40B4-BE49-F238E27FC236}">
                <a16:creationId xmlns:a16="http://schemas.microsoft.com/office/drawing/2014/main" id="{095EF1AA-B384-4B3C-AA64-26D31B983DC1}"/>
              </a:ext>
            </a:extLst>
          </p:cNvPr>
          <p:cNvSpPr>
            <a:spLocks noGrp="1"/>
          </p:cNvSpPr>
          <p:nvPr>
            <p:ph type="title"/>
          </p:nvPr>
        </p:nvSpPr>
        <p:spPr/>
        <p:txBody>
          <a:bodyPr/>
          <a:lstStyle/>
          <a:p>
            <a:r>
              <a:rPr lang="en-US" dirty="0"/>
              <a:t>MQ-02/05 Gas Sensor – Interfacing with Arduino</a:t>
            </a:r>
          </a:p>
        </p:txBody>
      </p:sp>
      <p:sp>
        <p:nvSpPr>
          <p:cNvPr id="3" name="Content Placeholder 2">
            <a:extLst>
              <a:ext uri="{FF2B5EF4-FFF2-40B4-BE49-F238E27FC236}">
                <a16:creationId xmlns:a16="http://schemas.microsoft.com/office/drawing/2014/main" id="{21ED515D-C27A-442E-AC75-3436088FDA4F}"/>
              </a:ext>
            </a:extLst>
          </p:cNvPr>
          <p:cNvSpPr>
            <a:spLocks noGrp="1"/>
          </p:cNvSpPr>
          <p:nvPr>
            <p:ph idx="1"/>
          </p:nvPr>
        </p:nvSpPr>
        <p:spPr>
          <a:xfrm>
            <a:off x="131180" y="863444"/>
            <a:ext cx="5269495" cy="5590565"/>
          </a:xfrm>
        </p:spPr>
        <p:txBody>
          <a:bodyPr/>
          <a:lstStyle/>
          <a:p>
            <a:r>
              <a:rPr lang="en-US" dirty="0"/>
              <a:t>The interfacing of MQ-02 with Arduino Uno is as shown in the figure.</a:t>
            </a:r>
          </a:p>
          <a:p>
            <a:r>
              <a:rPr lang="en-US" dirty="0"/>
              <a:t>Here, </a:t>
            </a:r>
            <a:r>
              <a:rPr lang="en-US" dirty="0" err="1"/>
              <a:t>Vcc</a:t>
            </a:r>
            <a:r>
              <a:rPr lang="en-US" dirty="0"/>
              <a:t> and </a:t>
            </a:r>
            <a:r>
              <a:rPr lang="en-US" dirty="0" err="1"/>
              <a:t>Gnd</a:t>
            </a:r>
            <a:r>
              <a:rPr lang="en-US" dirty="0"/>
              <a:t> pins of </a:t>
            </a:r>
            <a:r>
              <a:rPr lang="en-US"/>
              <a:t>MQ-02 are </a:t>
            </a:r>
            <a:r>
              <a:rPr lang="en-US" dirty="0"/>
              <a:t>connected to 5V and GND of Arduino board.</a:t>
            </a:r>
          </a:p>
          <a:p>
            <a:r>
              <a:rPr lang="en-US" dirty="0"/>
              <a:t>We want to take the input from a Gas sensor in </a:t>
            </a:r>
            <a:r>
              <a:rPr lang="en-US" b="1" dirty="0">
                <a:solidFill>
                  <a:schemeClr val="accent6"/>
                </a:solidFill>
              </a:rPr>
              <a:t>an</a:t>
            </a:r>
            <a:r>
              <a:rPr lang="en-US" dirty="0"/>
              <a:t> </a:t>
            </a:r>
            <a:r>
              <a:rPr lang="en-US" b="1" dirty="0">
                <a:solidFill>
                  <a:schemeClr val="accent6"/>
                </a:solidFill>
              </a:rPr>
              <a:t>analog</a:t>
            </a:r>
            <a:r>
              <a:rPr lang="en-US" dirty="0"/>
              <a:t> format so pin A0 is connected to one of the analog pins of Arduino i.e. A0.</a:t>
            </a:r>
          </a:p>
        </p:txBody>
      </p:sp>
      <p:grpSp>
        <p:nvGrpSpPr>
          <p:cNvPr id="24" name="Group 23"/>
          <p:cNvGrpSpPr/>
          <p:nvPr/>
        </p:nvGrpSpPr>
        <p:grpSpPr>
          <a:xfrm>
            <a:off x="6359857" y="4186651"/>
            <a:ext cx="2664475" cy="890729"/>
            <a:chOff x="8061960" y="3787140"/>
            <a:chExt cx="1546860" cy="167640"/>
          </a:xfrm>
        </p:grpSpPr>
        <p:cxnSp>
          <p:nvCxnSpPr>
            <p:cNvPr id="25" name="Straight Connector 24"/>
            <p:cNvCxnSpPr/>
            <p:nvPr/>
          </p:nvCxnSpPr>
          <p:spPr>
            <a:xfrm>
              <a:off x="8061960" y="3787140"/>
              <a:ext cx="7620" cy="167640"/>
            </a:xfrm>
            <a:prstGeom prst="line">
              <a:avLst/>
            </a:prstGeom>
            <a:ln w="2222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8069580" y="3954780"/>
              <a:ext cx="1539240" cy="0"/>
            </a:xfrm>
            <a:prstGeom prst="line">
              <a:avLst/>
            </a:prstGeom>
            <a:ln w="22225">
              <a:solidFill>
                <a:srgbClr val="FFC000"/>
              </a:solidFill>
            </a:ln>
          </p:spPr>
          <p:style>
            <a:lnRef idx="1">
              <a:schemeClr val="accent1"/>
            </a:lnRef>
            <a:fillRef idx="0">
              <a:schemeClr val="accent1"/>
            </a:fillRef>
            <a:effectRef idx="0">
              <a:schemeClr val="accent1"/>
            </a:effectRef>
            <a:fontRef idx="minor">
              <a:schemeClr val="tx1"/>
            </a:fontRef>
          </p:style>
        </p:cxnSp>
      </p:grpSp>
      <p:grpSp>
        <p:nvGrpSpPr>
          <p:cNvPr id="11" name="Group 10"/>
          <p:cNvGrpSpPr/>
          <p:nvPr/>
        </p:nvGrpSpPr>
        <p:grpSpPr>
          <a:xfrm>
            <a:off x="6977067" y="4186651"/>
            <a:ext cx="2047265" cy="190473"/>
            <a:chOff x="6963419" y="4186651"/>
            <a:chExt cx="2047265" cy="190473"/>
          </a:xfrm>
        </p:grpSpPr>
        <p:cxnSp>
          <p:nvCxnSpPr>
            <p:cNvPr id="15" name="Straight Connector 14"/>
            <p:cNvCxnSpPr/>
            <p:nvPr/>
          </p:nvCxnSpPr>
          <p:spPr>
            <a:xfrm>
              <a:off x="6963419" y="4377124"/>
              <a:ext cx="2047265" cy="0"/>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V="1">
              <a:off x="6963419" y="4186651"/>
              <a:ext cx="0" cy="190473"/>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27" name="Group 26"/>
          <p:cNvGrpSpPr/>
          <p:nvPr/>
        </p:nvGrpSpPr>
        <p:grpSpPr>
          <a:xfrm>
            <a:off x="6769291" y="4186651"/>
            <a:ext cx="2230026" cy="342873"/>
            <a:chOff x="6963419" y="4186651"/>
            <a:chExt cx="2047265" cy="190473"/>
          </a:xfrm>
        </p:grpSpPr>
        <p:cxnSp>
          <p:nvCxnSpPr>
            <p:cNvPr id="28" name="Straight Connector 27"/>
            <p:cNvCxnSpPr/>
            <p:nvPr/>
          </p:nvCxnSpPr>
          <p:spPr>
            <a:xfrm>
              <a:off x="6963419" y="4377124"/>
              <a:ext cx="2047265"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flipV="1">
              <a:off x="6963419" y="4186651"/>
              <a:ext cx="0" cy="190473"/>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90733395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par>
                                <p:cTn id="23" presetID="10" presetClass="entr" presetSubtype="0" fill="hold" nodeType="withEffect">
                                  <p:stCondLst>
                                    <p:cond delay="0"/>
                                  </p:stCondLst>
                                  <p:childTnLst>
                                    <p:set>
                                      <p:cBhvr>
                                        <p:cTn id="24" dur="1" fill="hold">
                                          <p:stCondLst>
                                            <p:cond delay="0"/>
                                          </p:stCondLst>
                                        </p:cTn>
                                        <p:tgtEl>
                                          <p:spTgt spid="27"/>
                                        </p:tgtEl>
                                        <p:attrNameLst>
                                          <p:attrName>style.visibility</p:attrName>
                                        </p:attrNameLst>
                                      </p:cBhvr>
                                      <p:to>
                                        <p:strVal val="visible"/>
                                      </p:to>
                                    </p:set>
                                    <p:animEffect transition="in" filter="fade">
                                      <p:cBhvr>
                                        <p:cTn id="25" dur="500"/>
                                        <p:tgtEl>
                                          <p:spTgt spid="27"/>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3">
                                            <p:txEl>
                                              <p:pRg st="2" end="2"/>
                                            </p:txEl>
                                          </p:spTgt>
                                        </p:tgtEl>
                                        <p:attrNameLst>
                                          <p:attrName>style.visibility</p:attrName>
                                        </p:attrNameLst>
                                      </p:cBhvr>
                                      <p:to>
                                        <p:strVal val="visible"/>
                                      </p:to>
                                    </p:set>
                                    <p:animEffect transition="in" filter="fade">
                                      <p:cBhvr>
                                        <p:cTn id="30" dur="500"/>
                                        <p:tgtEl>
                                          <p:spTgt spid="3">
                                            <p:txEl>
                                              <p:pRg st="2" end="2"/>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24"/>
                                        </p:tgtEl>
                                        <p:attrNameLst>
                                          <p:attrName>style.visibility</p:attrName>
                                        </p:attrNameLst>
                                      </p:cBhvr>
                                      <p:to>
                                        <p:strVal val="visible"/>
                                      </p:to>
                                    </p:set>
                                    <p:animEffect transition="in" filter="fade">
                                      <p:cBhvr>
                                        <p:cTn id="35"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MQ-02/05 Gas Sensor – Code explanation</a:t>
            </a:r>
          </a:p>
        </p:txBody>
      </p:sp>
      <p:sp>
        <p:nvSpPr>
          <p:cNvPr id="3" name="Content Placeholder 2"/>
          <p:cNvSpPr>
            <a:spLocks noGrp="1"/>
          </p:cNvSpPr>
          <p:nvPr>
            <p:ph idx="1"/>
          </p:nvPr>
        </p:nvSpPr>
        <p:spPr/>
        <p:txBody>
          <a:bodyPr/>
          <a:lstStyle/>
          <a:p>
            <a:r>
              <a:rPr lang="en-US" dirty="0"/>
              <a:t>The code in Arduino for MQ-02 gas sensor can be written as following</a:t>
            </a:r>
          </a:p>
          <a:p>
            <a:endParaRPr lang="en-US" dirty="0"/>
          </a:p>
        </p:txBody>
      </p:sp>
      <p:grpSp>
        <p:nvGrpSpPr>
          <p:cNvPr id="32" name="Group 31"/>
          <p:cNvGrpSpPr/>
          <p:nvPr/>
        </p:nvGrpSpPr>
        <p:grpSpPr>
          <a:xfrm>
            <a:off x="131179" y="1321541"/>
            <a:ext cx="5735049" cy="4114836"/>
            <a:chOff x="131179" y="1321541"/>
            <a:chExt cx="5735049" cy="4114836"/>
          </a:xfrm>
        </p:grpSpPr>
        <p:sp>
          <p:nvSpPr>
            <p:cNvPr id="33" name="Rectangle 32">
              <a:extLst>
                <a:ext uri="{FF2B5EF4-FFF2-40B4-BE49-F238E27FC236}">
                  <a16:creationId xmlns:a16="http://schemas.microsoft.com/office/drawing/2014/main" id="{D456EBDA-49A4-A843-A786-6989C63A54AA}"/>
                </a:ext>
              </a:extLst>
            </p:cNvPr>
            <p:cNvSpPr/>
            <p:nvPr/>
          </p:nvSpPr>
          <p:spPr>
            <a:xfrm>
              <a:off x="631173" y="1650725"/>
              <a:ext cx="5235055" cy="3785652"/>
            </a:xfrm>
            <a:prstGeom prst="rect">
              <a:avLst/>
            </a:prstGeom>
            <a:solidFill>
              <a:schemeClr val="bg1">
                <a:lumMod val="95000"/>
              </a:schemeClr>
            </a:solidFill>
            <a:ln>
              <a:no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dirty="0" err="1">
                  <a:solidFill>
                    <a:srgbClr val="073642"/>
                  </a:solidFill>
                  <a:latin typeface="Consolas" panose="020B0609020204030204" pitchFamily="49" charset="0"/>
                </a:rPr>
                <a:t>int</a:t>
              </a:r>
              <a:r>
                <a:rPr lang="en-US" sz="2000" dirty="0">
                  <a:solidFill>
                    <a:srgbClr val="333333"/>
                  </a:solidFill>
                  <a:latin typeface="Consolas" panose="020B0609020204030204" pitchFamily="49" charset="0"/>
                </a:rPr>
                <a:t> </a:t>
              </a:r>
              <a:r>
                <a:rPr lang="en-US" sz="2000" dirty="0" err="1">
                  <a:solidFill>
                    <a:srgbClr val="333333"/>
                  </a:solidFill>
                  <a:latin typeface="Consolas" panose="020B0609020204030204" pitchFamily="49" charset="0"/>
                </a:rPr>
                <a:t>gas_level</a:t>
              </a:r>
              <a:r>
                <a:rPr lang="en-US" sz="2000" dirty="0">
                  <a:solidFill>
                    <a:srgbClr val="333333"/>
                  </a:solidFill>
                  <a:latin typeface="Consolas" panose="020B0609020204030204" pitchFamily="49" charset="0"/>
                </a:rPr>
                <a:t>;</a:t>
              </a:r>
            </a:p>
            <a:p>
              <a:r>
                <a:rPr lang="en-US" sz="2000" b="1" dirty="0">
                  <a:solidFill>
                    <a:srgbClr val="073642"/>
                  </a:solidFill>
                  <a:latin typeface="Consolas" panose="020B0609020204030204" pitchFamily="49" charset="0"/>
                </a:rPr>
                <a:t>void</a:t>
              </a:r>
              <a:r>
                <a:rPr lang="en-US" sz="2000" dirty="0">
                  <a:solidFill>
                    <a:srgbClr val="333333"/>
                  </a:solidFill>
                  <a:latin typeface="Consolas" panose="020B0609020204030204" pitchFamily="49" charset="0"/>
                </a:rPr>
                <a:t> </a:t>
              </a:r>
              <a:r>
                <a:rPr lang="en-US" sz="2000" dirty="0">
                  <a:solidFill>
                    <a:srgbClr val="268BD2"/>
                  </a:solidFill>
                  <a:latin typeface="Consolas" panose="020B0609020204030204" pitchFamily="49" charset="0"/>
                </a:rPr>
                <a:t>setup</a:t>
              </a:r>
              <a:r>
                <a:rPr lang="en-US" sz="2000" dirty="0">
                  <a:solidFill>
                    <a:srgbClr val="333333"/>
                  </a:solidFill>
                  <a:latin typeface="Consolas" panose="020B0609020204030204" pitchFamily="49" charset="0"/>
                </a:rPr>
                <a:t>() {</a:t>
              </a:r>
            </a:p>
            <a:p>
              <a:r>
                <a:rPr lang="en-US" sz="2000" dirty="0">
                  <a:solidFill>
                    <a:srgbClr val="333333"/>
                  </a:solidFill>
                  <a:latin typeface="Consolas" panose="020B0609020204030204" pitchFamily="49" charset="0"/>
                </a:rPr>
                <a:t>  </a:t>
              </a:r>
              <a:r>
                <a:rPr lang="en-US" sz="2000" dirty="0" err="1">
                  <a:solidFill>
                    <a:srgbClr val="268BD2"/>
                  </a:solidFill>
                  <a:latin typeface="Consolas" panose="020B0609020204030204" pitchFamily="49" charset="0"/>
                </a:rPr>
                <a:t>pinMode</a:t>
              </a:r>
              <a:r>
                <a:rPr lang="en-US" sz="2000" dirty="0">
                  <a:solidFill>
                    <a:srgbClr val="333333"/>
                  </a:solidFill>
                  <a:latin typeface="Consolas" panose="020B0609020204030204" pitchFamily="49" charset="0"/>
                </a:rPr>
                <a:t>(A0, INPUT);</a:t>
              </a:r>
            </a:p>
            <a:p>
              <a:r>
                <a:rPr lang="en-US" sz="2000" dirty="0">
                  <a:solidFill>
                    <a:srgbClr val="333333"/>
                  </a:solidFill>
                  <a:latin typeface="Consolas" panose="020B0609020204030204" pitchFamily="49" charset="0"/>
                </a:rPr>
                <a:t>  </a:t>
              </a:r>
              <a:r>
                <a:rPr lang="en-US" sz="2000" dirty="0" err="1">
                  <a:solidFill>
                    <a:srgbClr val="268BD2"/>
                  </a:solidFill>
                  <a:latin typeface="Consolas" panose="020B0609020204030204" pitchFamily="49" charset="0"/>
                </a:rPr>
                <a:t>Serial</a:t>
              </a:r>
              <a:r>
                <a:rPr lang="en-US" sz="2000" dirty="0" err="1">
                  <a:solidFill>
                    <a:srgbClr val="333333"/>
                  </a:solidFill>
                  <a:latin typeface="Consolas" panose="020B0609020204030204" pitchFamily="49" charset="0"/>
                </a:rPr>
                <a:t>.</a:t>
              </a:r>
              <a:r>
                <a:rPr lang="en-US" sz="2000" dirty="0" err="1">
                  <a:solidFill>
                    <a:srgbClr val="268BD2"/>
                  </a:solidFill>
                  <a:latin typeface="Consolas" panose="020B0609020204030204" pitchFamily="49" charset="0"/>
                </a:rPr>
                <a:t>begin</a:t>
              </a:r>
              <a:r>
                <a:rPr lang="en-US" sz="2000" dirty="0">
                  <a:solidFill>
                    <a:srgbClr val="333333"/>
                  </a:solidFill>
                  <a:latin typeface="Consolas" panose="020B0609020204030204" pitchFamily="49" charset="0"/>
                </a:rPr>
                <a:t>(</a:t>
              </a:r>
              <a:r>
                <a:rPr lang="en-US" sz="2000" dirty="0">
                  <a:solidFill>
                    <a:srgbClr val="D33682"/>
                  </a:solidFill>
                  <a:latin typeface="Consolas" panose="020B0609020204030204" pitchFamily="49" charset="0"/>
                </a:rPr>
                <a:t>9600</a:t>
              </a:r>
              <a:r>
                <a:rPr lang="en-US" sz="2000" dirty="0">
                  <a:solidFill>
                    <a:srgbClr val="333333"/>
                  </a:solidFill>
                  <a:latin typeface="Consolas" panose="020B0609020204030204" pitchFamily="49" charset="0"/>
                </a:rPr>
                <a:t>);</a:t>
              </a:r>
            </a:p>
            <a:p>
              <a:r>
                <a:rPr lang="en-US" sz="2000" dirty="0">
                  <a:solidFill>
                    <a:srgbClr val="333333"/>
                  </a:solidFill>
                  <a:latin typeface="Consolas" panose="020B0609020204030204" pitchFamily="49" charset="0"/>
                </a:rPr>
                <a:t>}</a:t>
              </a:r>
            </a:p>
            <a:p>
              <a:br>
                <a:rPr lang="en-US" sz="2000" dirty="0">
                  <a:solidFill>
                    <a:srgbClr val="333333"/>
                  </a:solidFill>
                  <a:latin typeface="Consolas" panose="020B0609020204030204" pitchFamily="49" charset="0"/>
                </a:rPr>
              </a:br>
              <a:r>
                <a:rPr lang="en-US" sz="2000" b="1" dirty="0">
                  <a:solidFill>
                    <a:srgbClr val="073642"/>
                  </a:solidFill>
                  <a:latin typeface="Consolas" panose="020B0609020204030204" pitchFamily="49" charset="0"/>
                </a:rPr>
                <a:t>void</a:t>
              </a:r>
              <a:r>
                <a:rPr lang="en-US" sz="2000" dirty="0">
                  <a:solidFill>
                    <a:srgbClr val="333333"/>
                  </a:solidFill>
                  <a:latin typeface="Consolas" panose="020B0609020204030204" pitchFamily="49" charset="0"/>
                </a:rPr>
                <a:t> </a:t>
              </a:r>
              <a:r>
                <a:rPr lang="en-US" sz="2000" dirty="0">
                  <a:solidFill>
                    <a:srgbClr val="268BD2"/>
                  </a:solidFill>
                  <a:latin typeface="Consolas" panose="020B0609020204030204" pitchFamily="49" charset="0"/>
                </a:rPr>
                <a:t>loop</a:t>
              </a:r>
              <a:r>
                <a:rPr lang="en-US" sz="2000" dirty="0">
                  <a:solidFill>
                    <a:srgbClr val="333333"/>
                  </a:solidFill>
                  <a:latin typeface="Consolas" panose="020B0609020204030204" pitchFamily="49" charset="0"/>
                </a:rPr>
                <a:t>() {</a:t>
              </a:r>
            </a:p>
            <a:p>
              <a:r>
                <a:rPr lang="en-US" sz="2000" dirty="0">
                  <a:solidFill>
                    <a:srgbClr val="333333"/>
                  </a:solidFill>
                  <a:latin typeface="Consolas" panose="020B0609020204030204" pitchFamily="49" charset="0"/>
                </a:rPr>
                <a:t>  </a:t>
              </a:r>
              <a:r>
                <a:rPr lang="en-US" sz="2000" dirty="0" err="1">
                  <a:solidFill>
                    <a:srgbClr val="333333"/>
                  </a:solidFill>
                  <a:latin typeface="Consolas" panose="020B0609020204030204" pitchFamily="49" charset="0"/>
                </a:rPr>
                <a:t>gas_level</a:t>
              </a:r>
              <a:r>
                <a:rPr lang="en-US" sz="2000" dirty="0">
                  <a:solidFill>
                    <a:srgbClr val="333333"/>
                  </a:solidFill>
                  <a:latin typeface="Consolas" panose="020B0609020204030204" pitchFamily="49" charset="0"/>
                </a:rPr>
                <a:t> </a:t>
              </a:r>
              <a:r>
                <a:rPr lang="en-US" sz="2000" dirty="0">
                  <a:solidFill>
                    <a:srgbClr val="859900"/>
                  </a:solidFill>
                  <a:latin typeface="Consolas" panose="020B0609020204030204" pitchFamily="49" charset="0"/>
                </a:rPr>
                <a:t>=</a:t>
              </a:r>
              <a:r>
                <a:rPr lang="en-US" sz="2000" dirty="0">
                  <a:solidFill>
                    <a:srgbClr val="333333"/>
                  </a:solidFill>
                  <a:latin typeface="Consolas" panose="020B0609020204030204" pitchFamily="49" charset="0"/>
                </a:rPr>
                <a:t> </a:t>
              </a:r>
              <a:r>
                <a:rPr lang="en-US" sz="2000" dirty="0" err="1">
                  <a:solidFill>
                    <a:srgbClr val="268BD2"/>
                  </a:solidFill>
                  <a:latin typeface="Consolas" panose="020B0609020204030204" pitchFamily="49" charset="0"/>
                </a:rPr>
                <a:t>analogRead</a:t>
              </a:r>
              <a:r>
                <a:rPr lang="en-US" sz="2000" dirty="0">
                  <a:solidFill>
                    <a:srgbClr val="333333"/>
                  </a:solidFill>
                  <a:latin typeface="Consolas" panose="020B0609020204030204" pitchFamily="49" charset="0"/>
                </a:rPr>
                <a:t>(A0);</a:t>
              </a:r>
            </a:p>
            <a:p>
              <a:r>
                <a:rPr lang="en-US" sz="2000" dirty="0">
                  <a:solidFill>
                    <a:srgbClr val="333333"/>
                  </a:solidFill>
                  <a:latin typeface="Consolas" panose="020B0609020204030204" pitchFamily="49" charset="0"/>
                </a:rPr>
                <a:t>  </a:t>
              </a:r>
              <a:r>
                <a:rPr lang="en-US" sz="2000" dirty="0" err="1">
                  <a:solidFill>
                    <a:srgbClr val="268BD2"/>
                  </a:solidFill>
                  <a:latin typeface="Consolas" panose="020B0609020204030204" pitchFamily="49" charset="0"/>
                </a:rPr>
                <a:t>Serial</a:t>
              </a:r>
              <a:r>
                <a:rPr lang="en-US" sz="2000" dirty="0" err="1">
                  <a:solidFill>
                    <a:srgbClr val="333333"/>
                  </a:solidFill>
                  <a:latin typeface="Consolas" panose="020B0609020204030204" pitchFamily="49" charset="0"/>
                </a:rPr>
                <a:t>.</a:t>
              </a:r>
              <a:r>
                <a:rPr lang="en-US" sz="2000" dirty="0" err="1">
                  <a:solidFill>
                    <a:srgbClr val="268BD2"/>
                  </a:solidFill>
                  <a:latin typeface="Consolas" panose="020B0609020204030204" pitchFamily="49" charset="0"/>
                </a:rPr>
                <a:t>print</a:t>
              </a:r>
              <a:r>
                <a:rPr lang="en-US" sz="2000" dirty="0">
                  <a:solidFill>
                    <a:srgbClr val="333333"/>
                  </a:solidFill>
                  <a:latin typeface="Consolas" panose="020B0609020204030204" pitchFamily="49" charset="0"/>
                </a:rPr>
                <a:t>(</a:t>
              </a:r>
              <a:r>
                <a:rPr lang="en-US" sz="2000" dirty="0">
                  <a:solidFill>
                    <a:srgbClr val="2AA198"/>
                  </a:solidFill>
                  <a:latin typeface="Consolas" panose="020B0609020204030204" pitchFamily="49" charset="0"/>
                </a:rPr>
                <a:t>"Gas Level : "</a:t>
              </a:r>
              <a:r>
                <a:rPr lang="en-US" sz="2000" dirty="0">
                  <a:solidFill>
                    <a:srgbClr val="333333"/>
                  </a:solidFill>
                  <a:latin typeface="Consolas" panose="020B0609020204030204" pitchFamily="49" charset="0"/>
                </a:rPr>
                <a:t>);</a:t>
              </a:r>
            </a:p>
            <a:p>
              <a:r>
                <a:rPr lang="en-US" sz="2000" dirty="0">
                  <a:solidFill>
                    <a:srgbClr val="333333"/>
                  </a:solidFill>
                  <a:latin typeface="Consolas" panose="020B0609020204030204" pitchFamily="49" charset="0"/>
                </a:rPr>
                <a:t>  </a:t>
              </a:r>
              <a:r>
                <a:rPr lang="en-US" sz="2000" dirty="0" err="1">
                  <a:solidFill>
                    <a:srgbClr val="268BD2"/>
                  </a:solidFill>
                  <a:latin typeface="Consolas" panose="020B0609020204030204" pitchFamily="49" charset="0"/>
                </a:rPr>
                <a:t>Serial</a:t>
              </a:r>
              <a:r>
                <a:rPr lang="en-US" sz="2000" dirty="0" err="1">
                  <a:solidFill>
                    <a:srgbClr val="333333"/>
                  </a:solidFill>
                  <a:latin typeface="Consolas" panose="020B0609020204030204" pitchFamily="49" charset="0"/>
                </a:rPr>
                <a:t>.</a:t>
              </a:r>
              <a:r>
                <a:rPr lang="en-US" sz="2000" dirty="0" err="1">
                  <a:solidFill>
                    <a:srgbClr val="268BD2"/>
                  </a:solidFill>
                  <a:latin typeface="Consolas" panose="020B0609020204030204" pitchFamily="49" charset="0"/>
                </a:rPr>
                <a:t>println</a:t>
              </a:r>
              <a:r>
                <a:rPr lang="en-US" sz="2000" dirty="0">
                  <a:solidFill>
                    <a:srgbClr val="333333"/>
                  </a:solidFill>
                  <a:latin typeface="Consolas" panose="020B0609020204030204" pitchFamily="49" charset="0"/>
                </a:rPr>
                <a:t>(</a:t>
              </a:r>
              <a:r>
                <a:rPr lang="en-US" sz="2000" dirty="0" err="1">
                  <a:solidFill>
                    <a:srgbClr val="333333"/>
                  </a:solidFill>
                  <a:latin typeface="Consolas" panose="020B0609020204030204" pitchFamily="49" charset="0"/>
                </a:rPr>
                <a:t>gas_level</a:t>
              </a:r>
              <a:r>
                <a:rPr lang="en-US" sz="2000" dirty="0">
                  <a:solidFill>
                    <a:srgbClr val="333333"/>
                  </a:solidFill>
                  <a:latin typeface="Consolas" panose="020B0609020204030204" pitchFamily="49" charset="0"/>
                </a:rPr>
                <a:t>);</a:t>
              </a:r>
            </a:p>
            <a:p>
              <a:r>
                <a:rPr lang="en-US" sz="2000" dirty="0">
                  <a:solidFill>
                    <a:srgbClr val="333333"/>
                  </a:solidFill>
                  <a:latin typeface="Consolas" panose="020B0609020204030204" pitchFamily="49" charset="0"/>
                </a:rPr>
                <a:t>  </a:t>
              </a:r>
              <a:r>
                <a:rPr lang="en-US" sz="2000" dirty="0">
                  <a:solidFill>
                    <a:srgbClr val="268BD2"/>
                  </a:solidFill>
                  <a:latin typeface="Consolas" panose="020B0609020204030204" pitchFamily="49" charset="0"/>
                </a:rPr>
                <a:t>delay</a:t>
              </a:r>
              <a:r>
                <a:rPr lang="en-US" sz="2000" dirty="0">
                  <a:solidFill>
                    <a:srgbClr val="333333"/>
                  </a:solidFill>
                  <a:latin typeface="Consolas" panose="020B0609020204030204" pitchFamily="49" charset="0"/>
                </a:rPr>
                <a:t>(</a:t>
              </a:r>
              <a:r>
                <a:rPr lang="en-US" sz="2000" dirty="0">
                  <a:solidFill>
                    <a:srgbClr val="D33682"/>
                  </a:solidFill>
                  <a:latin typeface="Consolas" panose="020B0609020204030204" pitchFamily="49" charset="0"/>
                </a:rPr>
                <a:t>500</a:t>
              </a:r>
              <a:r>
                <a:rPr lang="en-US" sz="2000" dirty="0">
                  <a:solidFill>
                    <a:srgbClr val="333333"/>
                  </a:solidFill>
                  <a:latin typeface="Consolas" panose="020B0609020204030204" pitchFamily="49" charset="0"/>
                </a:rPr>
                <a:t>);  </a:t>
              </a:r>
            </a:p>
            <a:p>
              <a:r>
                <a:rPr lang="en-US" sz="2000" dirty="0">
                  <a:solidFill>
                    <a:srgbClr val="333333"/>
                  </a:solidFill>
                  <a:latin typeface="Consolas" panose="020B0609020204030204" pitchFamily="49" charset="0"/>
                </a:rPr>
                <a:t>}</a:t>
              </a:r>
            </a:p>
          </p:txBody>
        </p:sp>
        <p:sp>
          <p:nvSpPr>
            <p:cNvPr id="34" name="Rectangle 33">
              <a:extLst>
                <a:ext uri="{FF2B5EF4-FFF2-40B4-BE49-F238E27FC236}">
                  <a16:creationId xmlns:a16="http://schemas.microsoft.com/office/drawing/2014/main" id="{35F9F4A0-4592-C04D-B2D0-0BF66A3BFA20}"/>
                </a:ext>
              </a:extLst>
            </p:cNvPr>
            <p:cNvSpPr/>
            <p:nvPr/>
          </p:nvSpPr>
          <p:spPr>
            <a:xfrm>
              <a:off x="131180" y="1650725"/>
              <a:ext cx="501829" cy="3785652"/>
            </a:xfrm>
            <a:prstGeom prst="rect">
              <a:avLst/>
            </a:prstGeom>
            <a:solidFill>
              <a:schemeClr val="bg1">
                <a:lumMod val="85000"/>
              </a:schemeClr>
            </a:solidFill>
            <a:ln>
              <a:no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2000" b="1" dirty="0">
                  <a:solidFill>
                    <a:schemeClr val="tx1">
                      <a:lumMod val="75000"/>
                      <a:lumOff val="25000"/>
                    </a:schemeClr>
                  </a:solidFill>
                  <a:latin typeface="Consolas" panose="020B0609020204030204" pitchFamily="49" charset="0"/>
                </a:rPr>
                <a:t>1</a:t>
              </a:r>
            </a:p>
            <a:p>
              <a:pPr algn="r"/>
              <a:r>
                <a:rPr lang="en-IN" sz="2000" b="1" dirty="0">
                  <a:solidFill>
                    <a:schemeClr val="tx1">
                      <a:lumMod val="75000"/>
                      <a:lumOff val="25000"/>
                    </a:schemeClr>
                  </a:solidFill>
                  <a:latin typeface="Consolas" panose="020B0609020204030204" pitchFamily="49" charset="0"/>
                </a:rPr>
                <a:t>2</a:t>
              </a:r>
            </a:p>
            <a:p>
              <a:pPr algn="r"/>
              <a:r>
                <a:rPr lang="en-IN" sz="2000" b="1" dirty="0">
                  <a:solidFill>
                    <a:schemeClr val="tx1">
                      <a:lumMod val="75000"/>
                      <a:lumOff val="25000"/>
                    </a:schemeClr>
                  </a:solidFill>
                  <a:latin typeface="Consolas" panose="020B0609020204030204" pitchFamily="49" charset="0"/>
                </a:rPr>
                <a:t>3</a:t>
              </a:r>
            </a:p>
            <a:p>
              <a:pPr algn="r"/>
              <a:r>
                <a:rPr lang="en-IN" sz="2000" b="1" dirty="0">
                  <a:solidFill>
                    <a:schemeClr val="tx1">
                      <a:lumMod val="75000"/>
                      <a:lumOff val="25000"/>
                    </a:schemeClr>
                  </a:solidFill>
                  <a:latin typeface="Consolas" panose="020B0609020204030204" pitchFamily="49" charset="0"/>
                </a:rPr>
                <a:t>4</a:t>
              </a:r>
            </a:p>
            <a:p>
              <a:pPr algn="r"/>
              <a:r>
                <a:rPr lang="en-IN" sz="2000" b="1" dirty="0">
                  <a:solidFill>
                    <a:schemeClr val="tx1">
                      <a:lumMod val="75000"/>
                      <a:lumOff val="25000"/>
                    </a:schemeClr>
                  </a:solidFill>
                  <a:latin typeface="Consolas" panose="020B0609020204030204" pitchFamily="49" charset="0"/>
                </a:rPr>
                <a:t>5</a:t>
              </a:r>
            </a:p>
            <a:p>
              <a:pPr algn="r"/>
              <a:r>
                <a:rPr lang="en-IN" sz="2000" b="1" dirty="0">
                  <a:solidFill>
                    <a:schemeClr val="tx1">
                      <a:lumMod val="75000"/>
                      <a:lumOff val="25000"/>
                    </a:schemeClr>
                  </a:solidFill>
                  <a:latin typeface="Consolas" panose="020B0609020204030204" pitchFamily="49" charset="0"/>
                </a:rPr>
                <a:t>6</a:t>
              </a:r>
            </a:p>
            <a:p>
              <a:pPr algn="r"/>
              <a:r>
                <a:rPr lang="en-IN" sz="2000" b="1" dirty="0">
                  <a:solidFill>
                    <a:schemeClr val="tx1">
                      <a:lumMod val="75000"/>
                      <a:lumOff val="25000"/>
                    </a:schemeClr>
                  </a:solidFill>
                  <a:latin typeface="Consolas" panose="020B0609020204030204" pitchFamily="49" charset="0"/>
                </a:rPr>
                <a:t>7</a:t>
              </a:r>
            </a:p>
            <a:p>
              <a:pPr algn="r"/>
              <a:r>
                <a:rPr lang="en-IN" sz="2000" b="1" dirty="0">
                  <a:solidFill>
                    <a:schemeClr val="tx1">
                      <a:lumMod val="75000"/>
                      <a:lumOff val="25000"/>
                    </a:schemeClr>
                  </a:solidFill>
                  <a:latin typeface="Consolas" panose="020B0609020204030204" pitchFamily="49" charset="0"/>
                </a:rPr>
                <a:t>8</a:t>
              </a:r>
            </a:p>
            <a:p>
              <a:pPr algn="r"/>
              <a:r>
                <a:rPr lang="en-IN" sz="2000" b="1" dirty="0">
                  <a:solidFill>
                    <a:schemeClr val="tx1">
                      <a:lumMod val="75000"/>
                      <a:lumOff val="25000"/>
                    </a:schemeClr>
                  </a:solidFill>
                  <a:latin typeface="Consolas" panose="020B0609020204030204" pitchFamily="49" charset="0"/>
                </a:rPr>
                <a:t>9</a:t>
              </a:r>
            </a:p>
            <a:p>
              <a:pPr algn="r"/>
              <a:r>
                <a:rPr lang="en-IN" sz="2000" b="1" dirty="0">
                  <a:solidFill>
                    <a:schemeClr val="tx1">
                      <a:lumMod val="75000"/>
                      <a:lumOff val="25000"/>
                    </a:schemeClr>
                  </a:solidFill>
                  <a:latin typeface="Consolas" panose="020B0609020204030204" pitchFamily="49" charset="0"/>
                </a:rPr>
                <a:t>10</a:t>
              </a:r>
            </a:p>
            <a:p>
              <a:pPr algn="r"/>
              <a:r>
                <a:rPr lang="en-IN" sz="2000" b="1" dirty="0">
                  <a:solidFill>
                    <a:schemeClr val="tx1">
                      <a:lumMod val="75000"/>
                      <a:lumOff val="25000"/>
                    </a:schemeClr>
                  </a:solidFill>
                  <a:latin typeface="Consolas" panose="020B0609020204030204" pitchFamily="49" charset="0"/>
                </a:rPr>
                <a:t>11</a:t>
              </a:r>
            </a:p>
            <a:p>
              <a:pPr algn="r"/>
              <a:r>
                <a:rPr lang="en-IN" sz="2000" b="1" dirty="0">
                  <a:solidFill>
                    <a:schemeClr val="tx1">
                      <a:lumMod val="75000"/>
                      <a:lumOff val="25000"/>
                    </a:schemeClr>
                  </a:solidFill>
                  <a:latin typeface="Consolas" panose="020B0609020204030204" pitchFamily="49" charset="0"/>
                </a:rPr>
                <a:t>12</a:t>
              </a:r>
            </a:p>
          </p:txBody>
        </p:sp>
        <p:sp>
          <p:nvSpPr>
            <p:cNvPr id="35" name="Rectangle: Top Corners Rounded 6">
              <a:extLst>
                <a:ext uri="{FF2B5EF4-FFF2-40B4-BE49-F238E27FC236}">
                  <a16:creationId xmlns:a16="http://schemas.microsoft.com/office/drawing/2014/main" id="{0336C271-A2A3-9445-9946-5006F0A250F4}"/>
                </a:ext>
              </a:extLst>
            </p:cNvPr>
            <p:cNvSpPr/>
            <p:nvPr/>
          </p:nvSpPr>
          <p:spPr>
            <a:xfrm>
              <a:off x="131179" y="1321541"/>
              <a:ext cx="2444596" cy="329184"/>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600" dirty="0" err="1">
                  <a:solidFill>
                    <a:schemeClr val="bg1"/>
                  </a:solidFill>
                </a:rPr>
                <a:t>gas</a:t>
              </a:r>
              <a:r>
                <a:rPr lang="en-US" sz="1600" dirty="0" err="1">
                  <a:solidFill>
                    <a:schemeClr val="bg1"/>
                  </a:solidFill>
                  <a:latin typeface="Consolas" panose="020B0609020204030204" pitchFamily="49" charset="0"/>
                </a:rPr>
                <a:t>_</a:t>
              </a:r>
              <a:r>
                <a:rPr lang="en-US" sz="1600" dirty="0" err="1">
                  <a:solidFill>
                    <a:schemeClr val="bg1"/>
                  </a:solidFill>
                </a:rPr>
                <a:t>sensor.ino</a:t>
              </a:r>
              <a:endParaRPr lang="en-US" sz="1600" dirty="0">
                <a:solidFill>
                  <a:schemeClr val="bg1"/>
                </a:solidFill>
              </a:endParaRPr>
            </a:p>
          </p:txBody>
        </p:sp>
      </p:grpSp>
      <p:sp>
        <p:nvSpPr>
          <p:cNvPr id="36" name="Rectangle 35"/>
          <p:cNvSpPr/>
          <p:nvPr/>
        </p:nvSpPr>
        <p:spPr>
          <a:xfrm>
            <a:off x="950976" y="2641298"/>
            <a:ext cx="4572000" cy="274320"/>
          </a:xfrm>
          <a:prstGeom prst="rect">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p:nvSpPr>
        <p:spPr>
          <a:xfrm>
            <a:off x="954239" y="3832476"/>
            <a:ext cx="4572000" cy="274320"/>
          </a:xfrm>
          <a:prstGeom prst="rect">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p:nvSpPr>
        <p:spPr>
          <a:xfrm>
            <a:off x="950976" y="4154844"/>
            <a:ext cx="4572000" cy="274320"/>
          </a:xfrm>
          <a:prstGeom prst="rect">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p:nvSpPr>
        <p:spPr>
          <a:xfrm>
            <a:off x="950976" y="4469910"/>
            <a:ext cx="4572000" cy="274320"/>
          </a:xfrm>
          <a:prstGeom prst="rect">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1" name="Group 40"/>
          <p:cNvGrpSpPr/>
          <p:nvPr/>
        </p:nvGrpSpPr>
        <p:grpSpPr>
          <a:xfrm>
            <a:off x="5522976" y="1841790"/>
            <a:ext cx="6669024" cy="936668"/>
            <a:chOff x="5522976" y="1841790"/>
            <a:chExt cx="6669024" cy="936668"/>
          </a:xfrm>
        </p:grpSpPr>
        <p:sp>
          <p:nvSpPr>
            <p:cNvPr id="42" name="TextBox 41"/>
            <p:cNvSpPr txBox="1"/>
            <p:nvPr/>
          </p:nvSpPr>
          <p:spPr>
            <a:xfrm>
              <a:off x="5866228" y="1841790"/>
              <a:ext cx="6325772" cy="830997"/>
            </a:xfrm>
            <a:prstGeom prst="rect">
              <a:avLst/>
            </a:prstGeom>
            <a:noFill/>
            <a:ln>
              <a:solidFill>
                <a:schemeClr val="accent6"/>
              </a:solidFill>
            </a:ln>
          </p:spPr>
          <p:txBody>
            <a:bodyPr wrap="square" rtlCol="0">
              <a:spAutoFit/>
            </a:bodyPr>
            <a:lstStyle/>
            <a:p>
              <a:pPr algn="just"/>
              <a:r>
                <a:rPr lang="en-IN" sz="2400" dirty="0"/>
                <a:t>Initialize the serial communication between Arduino and computer with baud rate 9600.</a:t>
              </a:r>
              <a:endParaRPr lang="en-US" sz="2400" dirty="0"/>
            </a:p>
          </p:txBody>
        </p:sp>
        <p:cxnSp>
          <p:nvCxnSpPr>
            <p:cNvPr id="43" name="Straight Arrow Connector 42"/>
            <p:cNvCxnSpPr>
              <a:stCxn id="36" idx="3"/>
              <a:endCxn id="42" idx="1"/>
            </p:cNvCxnSpPr>
            <p:nvPr/>
          </p:nvCxnSpPr>
          <p:spPr>
            <a:xfrm flipV="1">
              <a:off x="5522976" y="2257289"/>
              <a:ext cx="343252" cy="521169"/>
            </a:xfrm>
            <a:prstGeom prst="straightConnector1">
              <a:avLst/>
            </a:prstGeom>
            <a:ln w="190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7" name="Group 46"/>
          <p:cNvGrpSpPr/>
          <p:nvPr/>
        </p:nvGrpSpPr>
        <p:grpSpPr>
          <a:xfrm>
            <a:off x="5526239" y="2755255"/>
            <a:ext cx="6665761" cy="1214381"/>
            <a:chOff x="5526239" y="2755255"/>
            <a:chExt cx="6665761" cy="1214381"/>
          </a:xfrm>
        </p:grpSpPr>
        <p:sp>
          <p:nvSpPr>
            <p:cNvPr id="48" name="TextBox 47"/>
            <p:cNvSpPr txBox="1"/>
            <p:nvPr/>
          </p:nvSpPr>
          <p:spPr>
            <a:xfrm>
              <a:off x="5866228" y="2755255"/>
              <a:ext cx="6325772" cy="830997"/>
            </a:xfrm>
            <a:prstGeom prst="rect">
              <a:avLst/>
            </a:prstGeom>
            <a:noFill/>
            <a:ln>
              <a:solidFill>
                <a:schemeClr val="accent6"/>
              </a:solidFill>
            </a:ln>
          </p:spPr>
          <p:txBody>
            <a:bodyPr wrap="square" rtlCol="0">
              <a:spAutoFit/>
            </a:bodyPr>
            <a:lstStyle/>
            <a:p>
              <a:pPr algn="just"/>
              <a:r>
                <a:rPr lang="en-IN" sz="2400" dirty="0"/>
                <a:t>Reads the </a:t>
              </a:r>
              <a:r>
                <a:rPr lang="en-IN" sz="2400" dirty="0" err="1"/>
                <a:t>analog</a:t>
              </a:r>
              <a:r>
                <a:rPr lang="en-IN" sz="2400" dirty="0"/>
                <a:t> value from specified pin and stores it in the mentioned variable.</a:t>
              </a:r>
            </a:p>
          </p:txBody>
        </p:sp>
        <p:cxnSp>
          <p:nvCxnSpPr>
            <p:cNvPr id="49" name="Straight Arrow Connector 48"/>
            <p:cNvCxnSpPr>
              <a:stCxn id="38" idx="3"/>
              <a:endCxn id="48" idx="1"/>
            </p:cNvCxnSpPr>
            <p:nvPr/>
          </p:nvCxnSpPr>
          <p:spPr>
            <a:xfrm flipV="1">
              <a:off x="5526239" y="3170754"/>
              <a:ext cx="339989" cy="798882"/>
            </a:xfrm>
            <a:prstGeom prst="straightConnector1">
              <a:avLst/>
            </a:prstGeom>
            <a:ln w="190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3" name="Group 52"/>
          <p:cNvGrpSpPr/>
          <p:nvPr/>
        </p:nvGrpSpPr>
        <p:grpSpPr>
          <a:xfrm>
            <a:off x="5522976" y="4607070"/>
            <a:ext cx="6669024" cy="834873"/>
            <a:chOff x="5522976" y="4607070"/>
            <a:chExt cx="6669024" cy="834873"/>
          </a:xfrm>
        </p:grpSpPr>
        <p:sp>
          <p:nvSpPr>
            <p:cNvPr id="54" name="TextBox 53"/>
            <p:cNvSpPr txBox="1"/>
            <p:nvPr/>
          </p:nvSpPr>
          <p:spPr>
            <a:xfrm>
              <a:off x="5866228" y="4610946"/>
              <a:ext cx="6325772" cy="830997"/>
            </a:xfrm>
            <a:prstGeom prst="rect">
              <a:avLst/>
            </a:prstGeom>
            <a:noFill/>
            <a:ln>
              <a:solidFill>
                <a:schemeClr val="accent6"/>
              </a:solidFill>
            </a:ln>
          </p:spPr>
          <p:txBody>
            <a:bodyPr wrap="square" rtlCol="0">
              <a:spAutoFit/>
            </a:bodyPr>
            <a:lstStyle/>
            <a:p>
              <a:pPr algn="just"/>
              <a:r>
                <a:rPr lang="en-IN" sz="2400" dirty="0"/>
                <a:t>Prints the data of specified variable on the serial port and also prints new line at the end.</a:t>
              </a:r>
            </a:p>
          </p:txBody>
        </p:sp>
        <p:cxnSp>
          <p:nvCxnSpPr>
            <p:cNvPr id="55" name="Straight Arrow Connector 54"/>
            <p:cNvCxnSpPr>
              <a:stCxn id="40" idx="3"/>
              <a:endCxn id="54" idx="1"/>
            </p:cNvCxnSpPr>
            <p:nvPr/>
          </p:nvCxnSpPr>
          <p:spPr>
            <a:xfrm>
              <a:off x="5522976" y="4607070"/>
              <a:ext cx="343252" cy="419375"/>
            </a:xfrm>
            <a:prstGeom prst="straightConnector1">
              <a:avLst/>
            </a:prstGeom>
            <a:ln w="190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8" name="Group 57"/>
          <p:cNvGrpSpPr/>
          <p:nvPr/>
        </p:nvGrpSpPr>
        <p:grpSpPr>
          <a:xfrm>
            <a:off x="5522976" y="3668556"/>
            <a:ext cx="6669024" cy="830997"/>
            <a:chOff x="5522976" y="3668556"/>
            <a:chExt cx="6669024" cy="830997"/>
          </a:xfrm>
        </p:grpSpPr>
        <p:sp>
          <p:nvSpPr>
            <p:cNvPr id="51" name="TextBox 50"/>
            <p:cNvSpPr txBox="1"/>
            <p:nvPr/>
          </p:nvSpPr>
          <p:spPr>
            <a:xfrm>
              <a:off x="5866228" y="3668556"/>
              <a:ext cx="6325772" cy="830997"/>
            </a:xfrm>
            <a:prstGeom prst="rect">
              <a:avLst/>
            </a:prstGeom>
            <a:noFill/>
            <a:ln>
              <a:solidFill>
                <a:schemeClr val="accent6"/>
              </a:solidFill>
            </a:ln>
          </p:spPr>
          <p:txBody>
            <a:bodyPr wrap="square" rtlCol="0">
              <a:spAutoFit/>
            </a:bodyPr>
            <a:lstStyle/>
            <a:p>
              <a:pPr algn="just"/>
              <a:r>
                <a:rPr lang="en-IN" sz="2400" dirty="0"/>
                <a:t>Prints data on the serial port in ASCII text given in double quotes.</a:t>
              </a:r>
            </a:p>
          </p:txBody>
        </p:sp>
        <p:cxnSp>
          <p:nvCxnSpPr>
            <p:cNvPr id="57" name="Straight Arrow Connector 56"/>
            <p:cNvCxnSpPr>
              <a:stCxn id="39" idx="3"/>
              <a:endCxn id="51" idx="1"/>
            </p:cNvCxnSpPr>
            <p:nvPr/>
          </p:nvCxnSpPr>
          <p:spPr>
            <a:xfrm flipV="1">
              <a:off x="5522976" y="4084055"/>
              <a:ext cx="343252" cy="207949"/>
            </a:xfrm>
            <a:prstGeom prst="straightConnector1">
              <a:avLst/>
            </a:prstGeom>
            <a:ln w="190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0562279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2"/>
                                        </p:tgtEl>
                                        <p:attrNameLst>
                                          <p:attrName>style.visibility</p:attrName>
                                        </p:attrNameLst>
                                      </p:cBhvr>
                                      <p:to>
                                        <p:strVal val="visible"/>
                                      </p:to>
                                    </p:set>
                                    <p:animEffect transition="in" filter="fade">
                                      <p:cBhvr>
                                        <p:cTn id="12" dur="500"/>
                                        <p:tgtEl>
                                          <p:spTgt spid="3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6"/>
                                        </p:tgtEl>
                                        <p:attrNameLst>
                                          <p:attrName>style.visibility</p:attrName>
                                        </p:attrNameLst>
                                      </p:cBhvr>
                                      <p:to>
                                        <p:strVal val="visible"/>
                                      </p:to>
                                    </p:set>
                                    <p:animEffect transition="in" filter="fade">
                                      <p:cBhvr>
                                        <p:cTn id="17" dur="500"/>
                                        <p:tgtEl>
                                          <p:spTgt spid="3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1"/>
                                        </p:tgtEl>
                                        <p:attrNameLst>
                                          <p:attrName>style.visibility</p:attrName>
                                        </p:attrNameLst>
                                      </p:cBhvr>
                                      <p:to>
                                        <p:strVal val="visible"/>
                                      </p:to>
                                    </p:set>
                                    <p:animEffect transition="in" filter="fade">
                                      <p:cBhvr>
                                        <p:cTn id="22" dur="500"/>
                                        <p:tgtEl>
                                          <p:spTgt spid="4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8"/>
                                        </p:tgtEl>
                                        <p:attrNameLst>
                                          <p:attrName>style.visibility</p:attrName>
                                        </p:attrNameLst>
                                      </p:cBhvr>
                                      <p:to>
                                        <p:strVal val="visible"/>
                                      </p:to>
                                    </p:set>
                                    <p:animEffect transition="in" filter="fade">
                                      <p:cBhvr>
                                        <p:cTn id="27" dur="500"/>
                                        <p:tgtEl>
                                          <p:spTgt spid="3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7"/>
                                        </p:tgtEl>
                                        <p:attrNameLst>
                                          <p:attrName>style.visibility</p:attrName>
                                        </p:attrNameLst>
                                      </p:cBhvr>
                                      <p:to>
                                        <p:strVal val="visible"/>
                                      </p:to>
                                    </p:set>
                                    <p:animEffect transition="in" filter="fade">
                                      <p:cBhvr>
                                        <p:cTn id="32" dur="500"/>
                                        <p:tgtEl>
                                          <p:spTgt spid="4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9"/>
                                        </p:tgtEl>
                                        <p:attrNameLst>
                                          <p:attrName>style.visibility</p:attrName>
                                        </p:attrNameLst>
                                      </p:cBhvr>
                                      <p:to>
                                        <p:strVal val="visible"/>
                                      </p:to>
                                    </p:set>
                                    <p:animEffect transition="in" filter="fade">
                                      <p:cBhvr>
                                        <p:cTn id="37" dur="500"/>
                                        <p:tgtEl>
                                          <p:spTgt spid="39"/>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58"/>
                                        </p:tgtEl>
                                        <p:attrNameLst>
                                          <p:attrName>style.visibility</p:attrName>
                                        </p:attrNameLst>
                                      </p:cBhvr>
                                      <p:to>
                                        <p:strVal val="visible"/>
                                      </p:to>
                                    </p:set>
                                    <p:animEffect transition="in" filter="fade">
                                      <p:cBhvr>
                                        <p:cTn id="42" dur="500"/>
                                        <p:tgtEl>
                                          <p:spTgt spid="58"/>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40"/>
                                        </p:tgtEl>
                                        <p:attrNameLst>
                                          <p:attrName>style.visibility</p:attrName>
                                        </p:attrNameLst>
                                      </p:cBhvr>
                                      <p:to>
                                        <p:strVal val="visible"/>
                                      </p:to>
                                    </p:set>
                                    <p:animEffect transition="in" filter="fade">
                                      <p:cBhvr>
                                        <p:cTn id="47" dur="500"/>
                                        <p:tgtEl>
                                          <p:spTgt spid="40"/>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53"/>
                                        </p:tgtEl>
                                        <p:attrNameLst>
                                          <p:attrName>style.visibility</p:attrName>
                                        </p:attrNameLst>
                                      </p:cBhvr>
                                      <p:to>
                                        <p:strVal val="visible"/>
                                      </p:to>
                                    </p:set>
                                    <p:animEffect transition="in" filter="fade">
                                      <p:cBhvr>
                                        <p:cTn id="52"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8" grpId="0" animBg="1"/>
      <p:bldP spid="39" grpId="0" animBg="1"/>
      <p:bldP spid="40"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2F1099-DF0A-4AA3-BCF9-BD4BF702743C}"/>
              </a:ext>
            </a:extLst>
          </p:cNvPr>
          <p:cNvSpPr>
            <a:spLocks noGrp="1"/>
          </p:cNvSpPr>
          <p:nvPr>
            <p:ph type="title"/>
          </p:nvPr>
        </p:nvSpPr>
        <p:spPr/>
        <p:txBody>
          <a:bodyPr/>
          <a:lstStyle/>
          <a:p>
            <a:r>
              <a:rPr lang="en-US" dirty="0"/>
              <a:t>Functions in Arduino IDE</a:t>
            </a:r>
          </a:p>
        </p:txBody>
      </p:sp>
      <p:sp>
        <p:nvSpPr>
          <p:cNvPr id="3" name="Content Placeholder 2">
            <a:extLst>
              <a:ext uri="{FF2B5EF4-FFF2-40B4-BE49-F238E27FC236}">
                <a16:creationId xmlns:a16="http://schemas.microsoft.com/office/drawing/2014/main" id="{94ADF562-64CB-41BB-A614-4457B7FC8CCF}"/>
              </a:ext>
            </a:extLst>
          </p:cNvPr>
          <p:cNvSpPr>
            <a:spLocks noGrp="1"/>
          </p:cNvSpPr>
          <p:nvPr>
            <p:ph idx="1"/>
          </p:nvPr>
        </p:nvSpPr>
        <p:spPr>
          <a:xfrm>
            <a:off x="131179" y="863444"/>
            <a:ext cx="11896697" cy="5590565"/>
          </a:xfrm>
        </p:spPr>
        <p:txBody>
          <a:bodyPr/>
          <a:lstStyle/>
          <a:p>
            <a:r>
              <a:rPr lang="en-US" dirty="0" err="1"/>
              <a:t>Serial.begin</a:t>
            </a:r>
            <a:r>
              <a:rPr lang="en-US" dirty="0"/>
              <a:t>( ): It is used to start serial communication between Arduino board and other device. Normally, it is connected with computer for monitoring the data. Serial communication uses pin 0 and 1 also working as Rx and </a:t>
            </a:r>
            <a:r>
              <a:rPr lang="en-US" dirty="0" err="1"/>
              <a:t>Tx</a:t>
            </a:r>
            <a:r>
              <a:rPr lang="en-US" dirty="0"/>
              <a:t> respectively.</a:t>
            </a:r>
          </a:p>
          <a:p>
            <a:pPr lvl="1"/>
            <a:r>
              <a:rPr lang="en-US" dirty="0"/>
              <a:t>Syntax : </a:t>
            </a:r>
            <a:r>
              <a:rPr lang="en-US" dirty="0" err="1"/>
              <a:t>Serial.begin</a:t>
            </a:r>
            <a:r>
              <a:rPr lang="en-US" dirty="0"/>
              <a:t>(</a:t>
            </a:r>
            <a:r>
              <a:rPr lang="en-US" dirty="0" err="1"/>
              <a:t>baud</a:t>
            </a:r>
            <a:r>
              <a:rPr lang="en-US" dirty="0" err="1">
                <a:solidFill>
                  <a:srgbClr val="333333"/>
                </a:solidFill>
                <a:latin typeface="Consolas" panose="020B0609020204030204" pitchFamily="49" charset="0"/>
              </a:rPr>
              <a:t>_</a:t>
            </a:r>
            <a:r>
              <a:rPr lang="en-US" dirty="0" err="1"/>
              <a:t>rate</a:t>
            </a:r>
            <a:r>
              <a:rPr lang="en-US" dirty="0"/>
              <a:t>)</a:t>
            </a:r>
          </a:p>
          <a:p>
            <a:pPr lvl="1"/>
            <a:r>
              <a:rPr lang="en-IN" dirty="0"/>
              <a:t>Parameters :  </a:t>
            </a:r>
          </a:p>
          <a:p>
            <a:pPr lvl="2"/>
            <a:r>
              <a:rPr lang="en-US" dirty="0" err="1"/>
              <a:t>baud</a:t>
            </a:r>
            <a:r>
              <a:rPr lang="en-US" dirty="0" err="1">
                <a:solidFill>
                  <a:srgbClr val="333333"/>
                </a:solidFill>
                <a:latin typeface="Consolas" panose="020B0609020204030204" pitchFamily="49" charset="0"/>
              </a:rPr>
              <a:t>_</a:t>
            </a:r>
            <a:r>
              <a:rPr lang="en-US" dirty="0" err="1"/>
              <a:t>rate</a:t>
            </a:r>
            <a:r>
              <a:rPr lang="en-US" dirty="0"/>
              <a:t>: It defines the speed of data transfer rate between Arduino and other device</a:t>
            </a:r>
            <a:r>
              <a:rPr lang="en-IN" dirty="0"/>
              <a:t>. It is compulsory to set this baud rate same at both the side for proper transfer of data.</a:t>
            </a:r>
          </a:p>
          <a:p>
            <a:r>
              <a:rPr lang="en-IN" dirty="0" err="1"/>
              <a:t>Serial.print</a:t>
            </a:r>
            <a:r>
              <a:rPr lang="en-IN" dirty="0"/>
              <a:t>( ) : Print the data from Arduino to other device</a:t>
            </a:r>
            <a:r>
              <a:rPr lang="en-US" dirty="0"/>
              <a:t>.</a:t>
            </a:r>
          </a:p>
          <a:p>
            <a:pPr lvl="1"/>
            <a:r>
              <a:rPr lang="en-US" dirty="0"/>
              <a:t>Syntax : </a:t>
            </a:r>
            <a:r>
              <a:rPr lang="en-US" dirty="0" err="1"/>
              <a:t>Serial.print</a:t>
            </a:r>
            <a:r>
              <a:rPr lang="en-US" dirty="0"/>
              <a:t>(“text”)</a:t>
            </a:r>
          </a:p>
          <a:p>
            <a:pPr lvl="1"/>
            <a:r>
              <a:rPr lang="en-IN" dirty="0"/>
              <a:t>Parameters :  </a:t>
            </a:r>
          </a:p>
          <a:p>
            <a:pPr lvl="2"/>
            <a:r>
              <a:rPr lang="en-IN" dirty="0"/>
              <a:t>The text which is to be printed by Arduino board is written in double quote so as to convert it in its ASCII values.</a:t>
            </a:r>
          </a:p>
          <a:p>
            <a:r>
              <a:rPr lang="en-IN" dirty="0" err="1"/>
              <a:t>Serial.println</a:t>
            </a:r>
            <a:r>
              <a:rPr lang="en-IN" dirty="0"/>
              <a:t>( ) : Print the data with newline from Arduino to other device</a:t>
            </a:r>
            <a:r>
              <a:rPr lang="en-US" dirty="0"/>
              <a:t>.</a:t>
            </a:r>
          </a:p>
          <a:p>
            <a:pPr lvl="1"/>
            <a:r>
              <a:rPr lang="en-US" dirty="0"/>
              <a:t>Syntax : </a:t>
            </a:r>
            <a:r>
              <a:rPr lang="en-US" dirty="0" err="1"/>
              <a:t>Serial.println</a:t>
            </a:r>
            <a:r>
              <a:rPr lang="en-US" dirty="0"/>
              <a:t>(“text”)</a:t>
            </a:r>
          </a:p>
          <a:p>
            <a:pPr lvl="1"/>
            <a:r>
              <a:rPr lang="en-IN" dirty="0"/>
              <a:t>Parameters :  </a:t>
            </a:r>
          </a:p>
          <a:p>
            <a:pPr lvl="2"/>
            <a:r>
              <a:rPr lang="en-IN" dirty="0"/>
              <a:t>The text which is to be printed by Arduino board is written in double quote so as to convert it in its ASCII values.</a:t>
            </a:r>
          </a:p>
        </p:txBody>
      </p:sp>
    </p:spTree>
    <p:extLst>
      <p:ext uri="{BB962C8B-B14F-4D97-AF65-F5344CB8AC3E}">
        <p14:creationId xmlns:p14="http://schemas.microsoft.com/office/powerpoint/2010/main" val="150697402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fade">
                                      <p:cBhvr>
                                        <p:cTn id="52" dur="500"/>
                                        <p:tgtEl>
                                          <p:spTgt spid="3">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3">
                                            <p:txEl>
                                              <p:pRg st="10" end="10"/>
                                            </p:txEl>
                                          </p:spTgt>
                                        </p:tgtEl>
                                        <p:attrNameLst>
                                          <p:attrName>style.visibility</p:attrName>
                                        </p:attrNameLst>
                                      </p:cBhvr>
                                      <p:to>
                                        <p:strVal val="visible"/>
                                      </p:to>
                                    </p:set>
                                    <p:animEffect transition="in" filter="fade">
                                      <p:cBhvr>
                                        <p:cTn id="57" dur="500"/>
                                        <p:tgtEl>
                                          <p:spTgt spid="3">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3">
                                            <p:txEl>
                                              <p:pRg st="11" end="11"/>
                                            </p:txEl>
                                          </p:spTgt>
                                        </p:tgtEl>
                                        <p:attrNameLst>
                                          <p:attrName>style.visibility</p:attrName>
                                        </p:attrNameLst>
                                      </p:cBhvr>
                                      <p:to>
                                        <p:strVal val="visible"/>
                                      </p:to>
                                    </p:set>
                                    <p:animEffect transition="in" filter="fade">
                                      <p:cBhvr>
                                        <p:cTn id="62"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2F1099-DF0A-4AA3-BCF9-BD4BF702743C}"/>
              </a:ext>
            </a:extLst>
          </p:cNvPr>
          <p:cNvSpPr>
            <a:spLocks noGrp="1"/>
          </p:cNvSpPr>
          <p:nvPr>
            <p:ph type="title"/>
          </p:nvPr>
        </p:nvSpPr>
        <p:spPr/>
        <p:txBody>
          <a:bodyPr/>
          <a:lstStyle/>
          <a:p>
            <a:r>
              <a:rPr lang="en-US" dirty="0"/>
              <a:t>Functions in Arduino IDE (Cont.)</a:t>
            </a:r>
          </a:p>
        </p:txBody>
      </p:sp>
      <p:sp>
        <p:nvSpPr>
          <p:cNvPr id="3" name="Content Placeholder 2">
            <a:extLst>
              <a:ext uri="{FF2B5EF4-FFF2-40B4-BE49-F238E27FC236}">
                <a16:creationId xmlns:a16="http://schemas.microsoft.com/office/drawing/2014/main" id="{94ADF562-64CB-41BB-A614-4457B7FC8CCF}"/>
              </a:ext>
            </a:extLst>
          </p:cNvPr>
          <p:cNvSpPr>
            <a:spLocks noGrp="1"/>
          </p:cNvSpPr>
          <p:nvPr>
            <p:ph idx="1"/>
          </p:nvPr>
        </p:nvSpPr>
        <p:spPr>
          <a:xfrm>
            <a:off x="131179" y="863444"/>
            <a:ext cx="11896697" cy="5590565"/>
          </a:xfrm>
        </p:spPr>
        <p:txBody>
          <a:bodyPr/>
          <a:lstStyle/>
          <a:p>
            <a:r>
              <a:rPr lang="en-US" dirty="0" err="1"/>
              <a:t>analogRead</a:t>
            </a:r>
            <a:r>
              <a:rPr lang="en-US" dirty="0"/>
              <a:t>( ): The syntax reads analog value from specified pin and converts it into 1024 levels or in 0 to 1023 range. The values is stored into specified variable in the code statement. The value is converted into 1024 levels because Arduino has 10 bit built in A-D converter unit.</a:t>
            </a:r>
          </a:p>
          <a:p>
            <a:pPr lvl="1"/>
            <a:r>
              <a:rPr lang="en-US" dirty="0"/>
              <a:t>Syntax : </a:t>
            </a:r>
            <a:r>
              <a:rPr lang="en-US" dirty="0" err="1"/>
              <a:t>analogRead</a:t>
            </a:r>
            <a:r>
              <a:rPr lang="en-US" dirty="0"/>
              <a:t>(pin)</a:t>
            </a:r>
          </a:p>
          <a:p>
            <a:pPr lvl="1"/>
            <a:r>
              <a:rPr lang="en-IN" dirty="0"/>
              <a:t>Parameters :  </a:t>
            </a:r>
          </a:p>
          <a:p>
            <a:pPr lvl="2"/>
            <a:r>
              <a:rPr lang="en-US" dirty="0"/>
              <a:t>pin: The Arduino analog pin number.</a:t>
            </a:r>
            <a:endParaRPr lang="en-IN" dirty="0"/>
          </a:p>
        </p:txBody>
      </p:sp>
    </p:spTree>
    <p:extLst>
      <p:ext uri="{BB962C8B-B14F-4D97-AF65-F5344CB8AC3E}">
        <p14:creationId xmlns:p14="http://schemas.microsoft.com/office/powerpoint/2010/main" val="159555150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MQ-02/05 Gas Sensor – Output</a:t>
            </a:r>
          </a:p>
        </p:txBody>
      </p:sp>
      <p:pic>
        <p:nvPicPr>
          <p:cNvPr id="5" name="Picture 4"/>
          <p:cNvPicPr>
            <a:picLocks noChangeAspect="1"/>
          </p:cNvPicPr>
          <p:nvPr/>
        </p:nvPicPr>
        <p:blipFill rotWithShape="1">
          <a:blip r:embed="rId2">
            <a:clrChange>
              <a:clrFrom>
                <a:srgbClr val="F4F5F6"/>
              </a:clrFrom>
              <a:clrTo>
                <a:srgbClr val="F4F5F6">
                  <a:alpha val="0"/>
                </a:srgbClr>
              </a:clrTo>
            </a:clrChange>
          </a:blip>
          <a:srcRect t="2080" r="5882"/>
          <a:stretch/>
        </p:blipFill>
        <p:spPr>
          <a:xfrm>
            <a:off x="412124" y="829997"/>
            <a:ext cx="5486400" cy="3419187"/>
          </a:xfrm>
          <a:prstGeom prst="rect">
            <a:avLst/>
          </a:prstGeom>
        </p:spPr>
      </p:pic>
      <p:pic>
        <p:nvPicPr>
          <p:cNvPr id="11" name="Picture 10"/>
          <p:cNvPicPr>
            <a:picLocks noChangeAspect="1"/>
          </p:cNvPicPr>
          <p:nvPr/>
        </p:nvPicPr>
        <p:blipFill rotWithShape="1">
          <a:blip r:embed="rId3">
            <a:clrChange>
              <a:clrFrom>
                <a:srgbClr val="F4F5F6"/>
              </a:clrFrom>
              <a:clrTo>
                <a:srgbClr val="F4F5F6">
                  <a:alpha val="0"/>
                </a:srgbClr>
              </a:clrTo>
            </a:clrChange>
          </a:blip>
          <a:srcRect t="2286" r="4567" b="4837"/>
          <a:stretch/>
        </p:blipFill>
        <p:spPr>
          <a:xfrm>
            <a:off x="6327807" y="829997"/>
            <a:ext cx="5486400" cy="3424383"/>
          </a:xfrm>
          <a:prstGeom prst="rect">
            <a:avLst/>
          </a:prstGeom>
        </p:spPr>
      </p:pic>
      <p:pic>
        <p:nvPicPr>
          <p:cNvPr id="4" name="Picture 3"/>
          <p:cNvPicPr>
            <a:picLocks noChangeAspect="1"/>
          </p:cNvPicPr>
          <p:nvPr/>
        </p:nvPicPr>
        <p:blipFill rotWithShape="1">
          <a:blip r:embed="rId4"/>
          <a:srcRect l="2" t="1024" r="64792" b="24279"/>
          <a:stretch/>
        </p:blipFill>
        <p:spPr>
          <a:xfrm>
            <a:off x="6327807" y="4249184"/>
            <a:ext cx="2554514" cy="2173660"/>
          </a:xfrm>
          <a:prstGeom prst="rect">
            <a:avLst/>
          </a:prstGeom>
        </p:spPr>
      </p:pic>
      <p:pic>
        <p:nvPicPr>
          <p:cNvPr id="8" name="Picture 7"/>
          <p:cNvPicPr>
            <a:picLocks noChangeAspect="1"/>
          </p:cNvPicPr>
          <p:nvPr/>
        </p:nvPicPr>
        <p:blipFill rotWithShape="1">
          <a:blip r:embed="rId5"/>
          <a:srcRect r="9279"/>
          <a:stretch/>
        </p:blipFill>
        <p:spPr>
          <a:xfrm>
            <a:off x="412124" y="4249184"/>
            <a:ext cx="2592333" cy="2209800"/>
          </a:xfrm>
          <a:prstGeom prst="rect">
            <a:avLst/>
          </a:prstGeom>
        </p:spPr>
      </p:pic>
    </p:spTree>
    <p:extLst>
      <p:ext uri="{BB962C8B-B14F-4D97-AF65-F5344CB8AC3E}">
        <p14:creationId xmlns:p14="http://schemas.microsoft.com/office/powerpoint/2010/main" val="50330800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5EF1AA-B384-4B3C-AA64-26D31B983DC1}"/>
              </a:ext>
            </a:extLst>
          </p:cNvPr>
          <p:cNvSpPr>
            <a:spLocks noGrp="1"/>
          </p:cNvSpPr>
          <p:nvPr>
            <p:ph type="title"/>
          </p:nvPr>
        </p:nvSpPr>
        <p:spPr/>
        <p:txBody>
          <a:bodyPr/>
          <a:lstStyle/>
          <a:p>
            <a:r>
              <a:rPr lang="en-US" dirty="0"/>
              <a:t>Obstacle Sensor</a:t>
            </a:r>
          </a:p>
        </p:txBody>
      </p:sp>
      <p:sp>
        <p:nvSpPr>
          <p:cNvPr id="3" name="Content Placeholder 2">
            <a:extLst>
              <a:ext uri="{FF2B5EF4-FFF2-40B4-BE49-F238E27FC236}">
                <a16:creationId xmlns:a16="http://schemas.microsoft.com/office/drawing/2014/main" id="{21ED515D-C27A-442E-AC75-3436088FDA4F}"/>
              </a:ext>
            </a:extLst>
          </p:cNvPr>
          <p:cNvSpPr>
            <a:spLocks noGrp="1"/>
          </p:cNvSpPr>
          <p:nvPr>
            <p:ph idx="1"/>
          </p:nvPr>
        </p:nvSpPr>
        <p:spPr>
          <a:xfrm>
            <a:off x="131180" y="863444"/>
            <a:ext cx="6674733" cy="5590565"/>
          </a:xfrm>
        </p:spPr>
        <p:txBody>
          <a:bodyPr/>
          <a:lstStyle/>
          <a:p>
            <a:r>
              <a:rPr lang="en-US" dirty="0"/>
              <a:t>Obstacle sensor is used for </a:t>
            </a:r>
            <a:r>
              <a:rPr lang="en-US" b="1" dirty="0">
                <a:solidFill>
                  <a:schemeClr val="accent6"/>
                </a:solidFill>
              </a:rPr>
              <a:t>detection of obstacle</a:t>
            </a:r>
            <a:r>
              <a:rPr lang="en-US" dirty="0"/>
              <a:t>.</a:t>
            </a:r>
          </a:p>
          <a:p>
            <a:r>
              <a:rPr lang="en-US" dirty="0"/>
              <a:t>It is a digital sensor, hence gives binary output ‘1’ or ‘0’.</a:t>
            </a:r>
          </a:p>
          <a:p>
            <a:r>
              <a:rPr lang="en-US" dirty="0"/>
              <a:t>The </a:t>
            </a:r>
            <a:r>
              <a:rPr lang="en-US" b="1" dirty="0">
                <a:solidFill>
                  <a:schemeClr val="accent6"/>
                </a:solidFill>
              </a:rPr>
              <a:t>range</a:t>
            </a:r>
            <a:r>
              <a:rPr lang="en-US" dirty="0"/>
              <a:t> for detection of obstacle can be changed by </a:t>
            </a:r>
            <a:r>
              <a:rPr lang="en-US" b="1" dirty="0">
                <a:solidFill>
                  <a:schemeClr val="tx2"/>
                </a:solidFill>
              </a:rPr>
              <a:t>potentiometer </a:t>
            </a:r>
            <a:r>
              <a:rPr lang="en-US" dirty="0"/>
              <a:t>given.</a:t>
            </a:r>
          </a:p>
          <a:p>
            <a:r>
              <a:rPr lang="en-US" dirty="0" err="1"/>
              <a:t>Pinout</a:t>
            </a:r>
            <a:r>
              <a:rPr lang="en-US" dirty="0"/>
              <a:t> of obstacle sensor module are</a:t>
            </a:r>
          </a:p>
          <a:p>
            <a:pPr lvl="1"/>
            <a:r>
              <a:rPr lang="en-US" dirty="0" err="1"/>
              <a:t>Vcc</a:t>
            </a:r>
            <a:r>
              <a:rPr lang="en-US" dirty="0"/>
              <a:t> – Connected to 5V</a:t>
            </a:r>
          </a:p>
          <a:p>
            <a:pPr lvl="1"/>
            <a:r>
              <a:rPr lang="en-US" dirty="0" err="1"/>
              <a:t>Gnd</a:t>
            </a:r>
            <a:r>
              <a:rPr lang="en-US" dirty="0"/>
              <a:t> – Connected to ground </a:t>
            </a:r>
          </a:p>
          <a:p>
            <a:pPr lvl="1"/>
            <a:r>
              <a:rPr lang="en-US" dirty="0"/>
              <a:t>Out/D0 – Digital output pin</a:t>
            </a:r>
          </a:p>
        </p:txBody>
      </p:sp>
      <p:pic>
        <p:nvPicPr>
          <p:cNvPr id="1028" name="Picture 4" descr="Arduino lesson – IR Obstacle Avoidance Module « osoyoo.com"/>
          <p:cNvPicPr>
            <a:picLocks noChangeAspect="1" noChangeArrowheads="1"/>
          </p:cNvPicPr>
          <p:nvPr/>
        </p:nvPicPr>
        <p:blipFill rotWithShape="1">
          <a:blip r:embed="rId2">
            <a:extLst>
              <a:ext uri="{28A0092B-C50C-407E-A947-70E740481C1C}">
                <a14:useLocalDpi xmlns:a14="http://schemas.microsoft.com/office/drawing/2010/main" val="0"/>
              </a:ext>
            </a:extLst>
          </a:blip>
          <a:srcRect l="3356" r="7573"/>
          <a:stretch/>
        </p:blipFill>
        <p:spPr bwMode="auto">
          <a:xfrm rot="16200000">
            <a:off x="6938757" y="2520280"/>
            <a:ext cx="4445000" cy="2276892"/>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9028090" y="3335628"/>
            <a:ext cx="888642" cy="862885"/>
          </a:xfrm>
          <a:prstGeom prst="rect">
            <a:avLst/>
          </a:prstGeom>
          <a:noFill/>
          <a:ln w="2540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 name="Left Arrow 4"/>
          <p:cNvSpPr/>
          <p:nvPr/>
        </p:nvSpPr>
        <p:spPr>
          <a:xfrm>
            <a:off x="9916732" y="3676917"/>
            <a:ext cx="489398" cy="180305"/>
          </a:xfrm>
          <a:prstGeom prst="leftArrow">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334620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28"/>
                                        </p:tgtEl>
                                        <p:attrNameLst>
                                          <p:attrName>style.visibility</p:attrName>
                                        </p:attrNameLst>
                                      </p:cBhvr>
                                      <p:to>
                                        <p:strVal val="visible"/>
                                      </p:to>
                                    </p:set>
                                    <p:animEffect transition="in" filter="fade">
                                      <p:cBhvr>
                                        <p:cTn id="12" dur="500"/>
                                        <p:tgtEl>
                                          <p:spTgt spid="102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fade">
                                      <p:cBhvr>
                                        <p:cTn id="25" dur="500"/>
                                        <p:tgtEl>
                                          <p:spTgt spid="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fade">
                                      <p:cBhvr>
                                        <p:cTn id="28" dur="500"/>
                                        <p:tgtEl>
                                          <p:spTgt spid="5"/>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3">
                                            <p:txEl>
                                              <p:pRg st="3" end="3"/>
                                            </p:txEl>
                                          </p:spTgt>
                                        </p:tgtEl>
                                        <p:attrNameLst>
                                          <p:attrName>style.visibility</p:attrName>
                                        </p:attrNameLst>
                                      </p:cBhvr>
                                      <p:to>
                                        <p:strVal val="visible"/>
                                      </p:to>
                                    </p:set>
                                    <p:animEffect transition="in" filter="fade">
                                      <p:cBhvr>
                                        <p:cTn id="33" dur="500"/>
                                        <p:tgtEl>
                                          <p:spTgt spid="3">
                                            <p:txEl>
                                              <p:pRg st="3" end="3"/>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3">
                                            <p:txEl>
                                              <p:pRg st="4" end="4"/>
                                            </p:txEl>
                                          </p:spTgt>
                                        </p:tgtEl>
                                        <p:attrNameLst>
                                          <p:attrName>style.visibility</p:attrName>
                                        </p:attrNameLst>
                                      </p:cBhvr>
                                      <p:to>
                                        <p:strVal val="visible"/>
                                      </p:to>
                                    </p:set>
                                    <p:animEffect transition="in" filter="fade">
                                      <p:cBhvr>
                                        <p:cTn id="38" dur="500"/>
                                        <p:tgtEl>
                                          <p:spTgt spid="3">
                                            <p:txEl>
                                              <p:pRg st="4" end="4"/>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3">
                                            <p:txEl>
                                              <p:pRg st="5" end="5"/>
                                            </p:txEl>
                                          </p:spTgt>
                                        </p:tgtEl>
                                        <p:attrNameLst>
                                          <p:attrName>style.visibility</p:attrName>
                                        </p:attrNameLst>
                                      </p:cBhvr>
                                      <p:to>
                                        <p:strVal val="visible"/>
                                      </p:to>
                                    </p:set>
                                    <p:animEffect transition="in" filter="fade">
                                      <p:cBhvr>
                                        <p:cTn id="43" dur="500"/>
                                        <p:tgtEl>
                                          <p:spTgt spid="3">
                                            <p:txEl>
                                              <p:pRg st="5" end="5"/>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3">
                                            <p:txEl>
                                              <p:pRg st="6" end="6"/>
                                            </p:txEl>
                                          </p:spTgt>
                                        </p:tgtEl>
                                        <p:attrNameLst>
                                          <p:attrName>style.visibility</p:attrName>
                                        </p:attrNameLst>
                                      </p:cBhvr>
                                      <p:to>
                                        <p:strVal val="visible"/>
                                      </p:to>
                                    </p:set>
                                    <p:animEffect transition="in" filter="fade">
                                      <p:cBhvr>
                                        <p:cTn id="48"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animBg="1"/>
      <p:bldP spid="5"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5EF1AA-B384-4B3C-AA64-26D31B983DC1}"/>
              </a:ext>
            </a:extLst>
          </p:cNvPr>
          <p:cNvSpPr>
            <a:spLocks noGrp="1"/>
          </p:cNvSpPr>
          <p:nvPr>
            <p:ph type="title"/>
          </p:nvPr>
        </p:nvSpPr>
        <p:spPr/>
        <p:txBody>
          <a:bodyPr/>
          <a:lstStyle/>
          <a:p>
            <a:r>
              <a:rPr lang="en-US" dirty="0"/>
              <a:t>Obstacle Sensor – Working principle</a:t>
            </a:r>
          </a:p>
        </p:txBody>
      </p:sp>
      <p:sp>
        <p:nvSpPr>
          <p:cNvPr id="7" name="Content Placeholder 2"/>
          <p:cNvSpPr>
            <a:spLocks noGrp="1"/>
          </p:cNvSpPr>
          <p:nvPr>
            <p:ph idx="1"/>
          </p:nvPr>
        </p:nvSpPr>
        <p:spPr/>
        <p:txBody>
          <a:bodyPr/>
          <a:lstStyle/>
          <a:p>
            <a:r>
              <a:rPr lang="en-IN" dirty="0"/>
              <a:t>IR emitter transmits IR signals and IR receiver receives those signals from reflection.</a:t>
            </a:r>
          </a:p>
          <a:p>
            <a:r>
              <a:rPr lang="en-IN" dirty="0"/>
              <a:t>If the obstacle is present then the transmitted signals are </a:t>
            </a:r>
            <a:r>
              <a:rPr lang="en-IN" b="1" dirty="0">
                <a:solidFill>
                  <a:schemeClr val="tx2"/>
                </a:solidFill>
              </a:rPr>
              <a:t>reflected</a:t>
            </a:r>
            <a:r>
              <a:rPr lang="en-IN" dirty="0"/>
              <a:t> back by obstacle and if they have amplitude greater then threshold the output signal will be </a:t>
            </a:r>
            <a:r>
              <a:rPr lang="en-IN" b="1" dirty="0">
                <a:solidFill>
                  <a:schemeClr val="accent6"/>
                </a:solidFill>
              </a:rPr>
              <a:t>‘0’</a:t>
            </a:r>
            <a:r>
              <a:rPr lang="en-IN" dirty="0"/>
              <a:t>.</a:t>
            </a:r>
          </a:p>
          <a:p>
            <a:r>
              <a:rPr lang="en-IN" dirty="0"/>
              <a:t>If the obstacle is not present then the transmitted signals are </a:t>
            </a:r>
            <a:r>
              <a:rPr lang="en-IN" b="1" dirty="0">
                <a:solidFill>
                  <a:schemeClr val="tx2"/>
                </a:solidFill>
              </a:rPr>
              <a:t>not reflected</a:t>
            </a:r>
            <a:r>
              <a:rPr lang="en-IN" dirty="0"/>
              <a:t> and the output signal will be </a:t>
            </a:r>
            <a:r>
              <a:rPr lang="en-IN" b="1" dirty="0">
                <a:solidFill>
                  <a:schemeClr val="accent6"/>
                </a:solidFill>
              </a:rPr>
              <a:t>‘1’</a:t>
            </a:r>
            <a:r>
              <a:rPr lang="en-IN" dirty="0"/>
              <a:t>.</a:t>
            </a:r>
          </a:p>
          <a:p>
            <a:pPr marL="0" indent="0">
              <a:buNone/>
            </a:pPr>
            <a:endParaRPr lang="en-US" dirty="0"/>
          </a:p>
        </p:txBody>
      </p:sp>
      <p:pic>
        <p:nvPicPr>
          <p:cNvPr id="3" name="Picture 2"/>
          <p:cNvPicPr>
            <a:picLocks noChangeAspect="1"/>
          </p:cNvPicPr>
          <p:nvPr/>
        </p:nvPicPr>
        <p:blipFill>
          <a:blip r:embed="rId2"/>
          <a:stretch>
            <a:fillRect/>
          </a:stretch>
        </p:blipFill>
        <p:spPr>
          <a:xfrm>
            <a:off x="1599094" y="3144452"/>
            <a:ext cx="1571625" cy="1600200"/>
          </a:xfrm>
          <a:prstGeom prst="rect">
            <a:avLst/>
          </a:prstGeom>
        </p:spPr>
      </p:pic>
      <p:pic>
        <p:nvPicPr>
          <p:cNvPr id="5" name="Picture 4" descr="Arduino lesson – IR Obstacle Avoidance Module « osoyoo.com"/>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356" r="7573"/>
          <a:stretch/>
        </p:blipFill>
        <p:spPr bwMode="auto">
          <a:xfrm rot="19366570">
            <a:off x="5365295" y="3398843"/>
            <a:ext cx="2066935" cy="1058759"/>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Electric Electricity Symbol High Potential Voltage - Symbol High Voltage  Electrical, HD Png Download - kindpng"/>
          <p:cNvPicPr>
            <a:picLocks noChangeAspect="1" noChangeArrowheads="1"/>
          </p:cNvPicPr>
          <p:nvPr/>
        </p:nvPicPr>
        <p:blipFill>
          <a:blip r:embed="rId4" cstate="print">
            <a:clrChange>
              <a:clrFrom>
                <a:srgbClr val="F7F7F7"/>
              </a:clrFrom>
              <a:clrTo>
                <a:srgbClr val="F7F7F7">
                  <a:alpha val="0"/>
                </a:srgbClr>
              </a:clrTo>
            </a:clrChange>
            <a:extLst>
              <a:ext uri="{28A0092B-C50C-407E-A947-70E740481C1C}">
                <a14:useLocalDpi xmlns:a14="http://schemas.microsoft.com/office/drawing/2010/main" val="0"/>
              </a:ext>
            </a:extLst>
          </a:blip>
          <a:srcRect/>
          <a:stretch>
            <a:fillRect/>
          </a:stretch>
        </p:blipFill>
        <p:spPr bwMode="auto">
          <a:xfrm>
            <a:off x="9626806" y="3258752"/>
            <a:ext cx="883577" cy="1371600"/>
          </a:xfrm>
          <a:prstGeom prst="rect">
            <a:avLst/>
          </a:prstGeom>
          <a:noFill/>
          <a:extLst>
            <a:ext uri="{909E8E84-426E-40DD-AFC4-6F175D3DCCD1}">
              <a14:hiddenFill xmlns:a14="http://schemas.microsoft.com/office/drawing/2010/main">
                <a:solidFill>
                  <a:srgbClr val="FFFFFF"/>
                </a:solidFill>
              </a14:hiddenFill>
            </a:ext>
          </a:extLst>
        </p:spPr>
      </p:pic>
      <p:sp>
        <p:nvSpPr>
          <p:cNvPr id="13" name="Right Arrow 12"/>
          <p:cNvSpPr/>
          <p:nvPr/>
        </p:nvSpPr>
        <p:spPr>
          <a:xfrm>
            <a:off x="4047401" y="3813458"/>
            <a:ext cx="927279" cy="119129"/>
          </a:xfrm>
          <a:prstGeom prst="rightArrow">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ight Arrow 13"/>
          <p:cNvSpPr/>
          <p:nvPr/>
        </p:nvSpPr>
        <p:spPr>
          <a:xfrm>
            <a:off x="7915111" y="3813458"/>
            <a:ext cx="927279" cy="119129"/>
          </a:xfrm>
          <a:prstGeom prst="rightArrow">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1405310" y="4828790"/>
            <a:ext cx="1959191" cy="369332"/>
          </a:xfrm>
          <a:prstGeom prst="rect">
            <a:avLst/>
          </a:prstGeom>
          <a:noFill/>
        </p:spPr>
        <p:txBody>
          <a:bodyPr wrap="none" rtlCol="0">
            <a:spAutoFit/>
          </a:bodyPr>
          <a:lstStyle/>
          <a:p>
            <a:r>
              <a:rPr lang="en-US" dirty="0"/>
              <a:t>Obstacle in the way</a:t>
            </a:r>
          </a:p>
        </p:txBody>
      </p:sp>
      <p:sp>
        <p:nvSpPr>
          <p:cNvPr id="16" name="TextBox 15"/>
          <p:cNvSpPr txBox="1"/>
          <p:nvPr/>
        </p:nvSpPr>
        <p:spPr>
          <a:xfrm>
            <a:off x="5445616" y="4835934"/>
            <a:ext cx="1906291" cy="369332"/>
          </a:xfrm>
          <a:prstGeom prst="rect">
            <a:avLst/>
          </a:prstGeom>
          <a:noFill/>
        </p:spPr>
        <p:txBody>
          <a:bodyPr wrap="none" rtlCol="0">
            <a:spAutoFit/>
          </a:bodyPr>
          <a:lstStyle/>
          <a:p>
            <a:r>
              <a:rPr lang="en-US" dirty="0"/>
              <a:t>Obstacle IR Sensor</a:t>
            </a:r>
          </a:p>
        </p:txBody>
      </p:sp>
      <p:sp>
        <p:nvSpPr>
          <p:cNvPr id="17" name="TextBox 16"/>
          <p:cNvSpPr txBox="1"/>
          <p:nvPr/>
        </p:nvSpPr>
        <p:spPr>
          <a:xfrm>
            <a:off x="9226055" y="4828790"/>
            <a:ext cx="1435008" cy="369332"/>
          </a:xfrm>
          <a:prstGeom prst="rect">
            <a:avLst/>
          </a:prstGeom>
          <a:noFill/>
        </p:spPr>
        <p:txBody>
          <a:bodyPr wrap="none" rtlCol="0">
            <a:spAutoFit/>
          </a:bodyPr>
          <a:lstStyle/>
          <a:p>
            <a:r>
              <a:rPr lang="en-US" dirty="0"/>
              <a:t>Digital Output</a:t>
            </a:r>
          </a:p>
        </p:txBody>
      </p:sp>
    </p:spTree>
    <p:extLst>
      <p:ext uri="{BB962C8B-B14F-4D97-AF65-F5344CB8AC3E}">
        <p14:creationId xmlns:p14="http://schemas.microsoft.com/office/powerpoint/2010/main" val="250291046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fade">
                                      <p:cBhvr>
                                        <p:cTn id="12" dur="5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fade">
                                      <p:cBhvr>
                                        <p:cTn id="20" dur="500"/>
                                        <p:tgtEl>
                                          <p:spTgt spid="15"/>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fade">
                                      <p:cBhvr>
                                        <p:cTn id="28" dur="500"/>
                                        <p:tgtEl>
                                          <p:spTgt spid="5"/>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fade">
                                      <p:cBhvr>
                                        <p:cTn id="31" dur="500"/>
                                        <p:tgtEl>
                                          <p:spTgt spid="16"/>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7">
                                            <p:txEl>
                                              <p:pRg st="2" end="2"/>
                                            </p:txEl>
                                          </p:spTgt>
                                        </p:tgtEl>
                                        <p:attrNameLst>
                                          <p:attrName>style.visibility</p:attrName>
                                        </p:attrNameLst>
                                      </p:cBhvr>
                                      <p:to>
                                        <p:strVal val="visible"/>
                                      </p:to>
                                    </p:set>
                                    <p:animEffect transition="in" filter="fade">
                                      <p:cBhvr>
                                        <p:cTn id="36" dur="500"/>
                                        <p:tgtEl>
                                          <p:spTgt spid="7">
                                            <p:txEl>
                                              <p:pRg st="2" end="2"/>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fade">
                                      <p:cBhvr>
                                        <p:cTn id="41" dur="500"/>
                                        <p:tgtEl>
                                          <p:spTgt spid="14"/>
                                        </p:tgtEl>
                                      </p:cBhvr>
                                    </p:animEffect>
                                  </p:childTnLst>
                                </p:cTn>
                              </p:par>
                              <p:par>
                                <p:cTn id="42" presetID="10" presetClass="entr" presetSubtype="0" fill="hold" nodeType="withEffect">
                                  <p:stCondLst>
                                    <p:cond delay="0"/>
                                  </p:stCondLst>
                                  <p:childTnLst>
                                    <p:set>
                                      <p:cBhvr>
                                        <p:cTn id="43" dur="1" fill="hold">
                                          <p:stCondLst>
                                            <p:cond delay="0"/>
                                          </p:stCondLst>
                                        </p:cTn>
                                        <p:tgtEl>
                                          <p:spTgt spid="12"/>
                                        </p:tgtEl>
                                        <p:attrNameLst>
                                          <p:attrName>style.visibility</p:attrName>
                                        </p:attrNameLst>
                                      </p:cBhvr>
                                      <p:to>
                                        <p:strVal val="visible"/>
                                      </p:to>
                                    </p:set>
                                    <p:animEffect transition="in" filter="fade">
                                      <p:cBhvr>
                                        <p:cTn id="44" dur="500"/>
                                        <p:tgtEl>
                                          <p:spTgt spid="12"/>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fade">
                                      <p:cBhvr>
                                        <p:cTn id="4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P spid="13" grpId="0" animBg="1"/>
      <p:bldP spid="14" grpId="0" animBg="1"/>
      <p:bldP spid="15" grpId="0"/>
      <p:bldP spid="16" grpId="0"/>
      <p:bldP spid="1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5EF1AA-B384-4B3C-AA64-26D31B983DC1}"/>
              </a:ext>
            </a:extLst>
          </p:cNvPr>
          <p:cNvSpPr>
            <a:spLocks noGrp="1"/>
          </p:cNvSpPr>
          <p:nvPr>
            <p:ph type="title"/>
          </p:nvPr>
        </p:nvSpPr>
        <p:spPr/>
        <p:txBody>
          <a:bodyPr/>
          <a:lstStyle/>
          <a:p>
            <a:r>
              <a:rPr lang="en-US" dirty="0"/>
              <a:t>Obstacle Sensor – Interfacing with Arduino</a:t>
            </a:r>
          </a:p>
        </p:txBody>
      </p:sp>
      <p:sp>
        <p:nvSpPr>
          <p:cNvPr id="3" name="Content Placeholder 2">
            <a:extLst>
              <a:ext uri="{FF2B5EF4-FFF2-40B4-BE49-F238E27FC236}">
                <a16:creationId xmlns:a16="http://schemas.microsoft.com/office/drawing/2014/main" id="{21ED515D-C27A-442E-AC75-3436088FDA4F}"/>
              </a:ext>
            </a:extLst>
          </p:cNvPr>
          <p:cNvSpPr>
            <a:spLocks noGrp="1"/>
          </p:cNvSpPr>
          <p:nvPr>
            <p:ph idx="1"/>
          </p:nvPr>
        </p:nvSpPr>
        <p:spPr>
          <a:xfrm>
            <a:off x="131180" y="863444"/>
            <a:ext cx="5269495" cy="5590565"/>
          </a:xfrm>
        </p:spPr>
        <p:txBody>
          <a:bodyPr/>
          <a:lstStyle/>
          <a:p>
            <a:r>
              <a:rPr lang="en-US" dirty="0"/>
              <a:t>The interfacing of obstacle sensor with Arduino Uno is as shown in figure.</a:t>
            </a:r>
          </a:p>
          <a:p>
            <a:r>
              <a:rPr lang="en-US" dirty="0"/>
              <a:t>Here, </a:t>
            </a:r>
            <a:r>
              <a:rPr lang="en-US" dirty="0" err="1"/>
              <a:t>Vcc</a:t>
            </a:r>
            <a:r>
              <a:rPr lang="en-US" dirty="0"/>
              <a:t> and </a:t>
            </a:r>
            <a:r>
              <a:rPr lang="en-US" dirty="0" err="1"/>
              <a:t>Gnd</a:t>
            </a:r>
            <a:r>
              <a:rPr lang="en-US" dirty="0"/>
              <a:t> pins of obstacle sensor is connected to 5V and </a:t>
            </a:r>
            <a:r>
              <a:rPr lang="en-US" dirty="0" err="1"/>
              <a:t>Gnd</a:t>
            </a:r>
            <a:r>
              <a:rPr lang="en-US" dirty="0"/>
              <a:t> of Arduino board.</a:t>
            </a:r>
          </a:p>
          <a:p>
            <a:r>
              <a:rPr lang="en-US" dirty="0"/>
              <a:t>The output of obstacle sensor is in </a:t>
            </a:r>
            <a:r>
              <a:rPr lang="en-US" b="1" dirty="0">
                <a:solidFill>
                  <a:schemeClr val="accent6"/>
                </a:solidFill>
              </a:rPr>
              <a:t>digital</a:t>
            </a:r>
            <a:r>
              <a:rPr lang="en-US" dirty="0"/>
              <a:t> form. So it is connected to digital pin 2 of Arduino.</a:t>
            </a:r>
          </a:p>
        </p:txBody>
      </p:sp>
      <p:grpSp>
        <p:nvGrpSpPr>
          <p:cNvPr id="4" name="Group 3"/>
          <p:cNvGrpSpPr/>
          <p:nvPr/>
        </p:nvGrpSpPr>
        <p:grpSpPr>
          <a:xfrm>
            <a:off x="6913969" y="863445"/>
            <a:ext cx="5007151" cy="5394793"/>
            <a:chOff x="6913969" y="863445"/>
            <a:chExt cx="5007151" cy="5394793"/>
          </a:xfrm>
        </p:grpSpPr>
        <p:pic>
          <p:nvPicPr>
            <p:cNvPr id="6" name="Picture 5"/>
            <p:cNvPicPr/>
            <p:nvPr/>
          </p:nvPicPr>
          <p:blipFill>
            <a:blip r:embed="rId2">
              <a:clrChange>
                <a:clrFrom>
                  <a:srgbClr val="F4F5F6"/>
                </a:clrFrom>
                <a:clrTo>
                  <a:srgbClr val="F4F5F6">
                    <a:alpha val="0"/>
                  </a:srgbClr>
                </a:clrTo>
              </a:clrChange>
            </a:blip>
            <a:stretch/>
          </p:blipFill>
          <p:spPr>
            <a:xfrm rot="5400000">
              <a:off x="8083889" y="2421006"/>
              <a:ext cx="4326472" cy="3347991"/>
            </a:xfrm>
            <a:prstGeom prst="rect">
              <a:avLst/>
            </a:prstGeom>
            <a:ln>
              <a:noFill/>
            </a:ln>
          </p:spPr>
        </p:pic>
        <p:pic>
          <p:nvPicPr>
            <p:cNvPr id="16" name="Picture 4" descr="Arduino lesson – IR Obstacle Avoidance Module « osoyoo.com"/>
            <p:cNvPicPr>
              <a:picLocks noChangeAspect="1" noChangeArrowheads="1"/>
            </p:cNvPicPr>
            <p:nvPr/>
          </p:nvPicPr>
          <p:blipFill rotWithShape="1">
            <a:blip r:embed="rId3">
              <a:extLst>
                <a:ext uri="{28A0092B-C50C-407E-A947-70E740481C1C}">
                  <a14:useLocalDpi xmlns:a14="http://schemas.microsoft.com/office/drawing/2010/main" val="0"/>
                </a:ext>
              </a:extLst>
            </a:blip>
            <a:srcRect l="3726" t="7494" r="8728" b="5467"/>
            <a:stretch/>
          </p:blipFill>
          <p:spPr bwMode="auto">
            <a:xfrm rot="16200000">
              <a:off x="6060409" y="1717005"/>
              <a:ext cx="3124355" cy="141723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Group 10"/>
          <p:cNvGrpSpPr/>
          <p:nvPr/>
        </p:nvGrpSpPr>
        <p:grpSpPr>
          <a:xfrm>
            <a:off x="7759700" y="3835400"/>
            <a:ext cx="1092200" cy="609600"/>
            <a:chOff x="7759700" y="3835400"/>
            <a:chExt cx="1092200" cy="558800"/>
          </a:xfrm>
        </p:grpSpPr>
        <p:cxnSp>
          <p:nvCxnSpPr>
            <p:cNvPr id="5" name="Straight Connector 4"/>
            <p:cNvCxnSpPr/>
            <p:nvPr/>
          </p:nvCxnSpPr>
          <p:spPr>
            <a:xfrm>
              <a:off x="7759700" y="3835400"/>
              <a:ext cx="0" cy="558800"/>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7759700" y="4394200"/>
              <a:ext cx="1092200" cy="0"/>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27" name="Group 26"/>
          <p:cNvGrpSpPr/>
          <p:nvPr/>
        </p:nvGrpSpPr>
        <p:grpSpPr>
          <a:xfrm>
            <a:off x="7607852" y="3835399"/>
            <a:ext cx="1257300" cy="762001"/>
            <a:chOff x="7759700" y="3835400"/>
            <a:chExt cx="1092200" cy="558800"/>
          </a:xfrm>
        </p:grpSpPr>
        <p:cxnSp>
          <p:nvCxnSpPr>
            <p:cNvPr id="28" name="Straight Connector 27"/>
            <p:cNvCxnSpPr/>
            <p:nvPr/>
          </p:nvCxnSpPr>
          <p:spPr>
            <a:xfrm>
              <a:off x="7759700" y="3835400"/>
              <a:ext cx="0" cy="55880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7759700" y="4394200"/>
              <a:ext cx="1092200"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5" name="Group 34"/>
          <p:cNvGrpSpPr/>
          <p:nvPr/>
        </p:nvGrpSpPr>
        <p:grpSpPr>
          <a:xfrm>
            <a:off x="7430444" y="3835399"/>
            <a:ext cx="4647256" cy="2618610"/>
            <a:chOff x="7430444" y="3835399"/>
            <a:chExt cx="4647256" cy="2618610"/>
          </a:xfrm>
        </p:grpSpPr>
        <p:grpSp>
          <p:nvGrpSpPr>
            <p:cNvPr id="30" name="Group 29"/>
            <p:cNvGrpSpPr/>
            <p:nvPr/>
          </p:nvGrpSpPr>
          <p:grpSpPr>
            <a:xfrm>
              <a:off x="7430444" y="3835399"/>
              <a:ext cx="4647256" cy="2618610"/>
              <a:chOff x="7759700" y="3835400"/>
              <a:chExt cx="1092200" cy="558800"/>
            </a:xfrm>
          </p:grpSpPr>
          <p:cxnSp>
            <p:nvCxnSpPr>
              <p:cNvPr id="31" name="Straight Connector 30"/>
              <p:cNvCxnSpPr/>
              <p:nvPr/>
            </p:nvCxnSpPr>
            <p:spPr>
              <a:xfrm>
                <a:off x="7759700" y="3835400"/>
                <a:ext cx="0" cy="558800"/>
              </a:xfrm>
              <a:prstGeom prst="line">
                <a:avLst/>
              </a:prstGeom>
              <a:ln w="2222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7759700" y="4394200"/>
                <a:ext cx="1092200" cy="0"/>
              </a:xfrm>
              <a:prstGeom prst="line">
                <a:avLst/>
              </a:prstGeom>
              <a:ln w="22225">
                <a:solidFill>
                  <a:srgbClr val="FFC000"/>
                </a:solidFill>
              </a:ln>
            </p:spPr>
            <p:style>
              <a:lnRef idx="1">
                <a:schemeClr val="accent1"/>
              </a:lnRef>
              <a:fillRef idx="0">
                <a:schemeClr val="accent1"/>
              </a:fillRef>
              <a:effectRef idx="0">
                <a:schemeClr val="accent1"/>
              </a:effectRef>
              <a:fontRef idx="minor">
                <a:schemeClr val="tx1"/>
              </a:fontRef>
            </p:style>
          </p:cxnSp>
        </p:grpSp>
        <p:cxnSp>
          <p:nvCxnSpPr>
            <p:cNvPr id="17" name="Straight Connector 16"/>
            <p:cNvCxnSpPr/>
            <p:nvPr/>
          </p:nvCxnSpPr>
          <p:spPr>
            <a:xfrm>
              <a:off x="11633200" y="5575300"/>
              <a:ext cx="444500" cy="0"/>
            </a:xfrm>
            <a:prstGeom prst="line">
              <a:avLst/>
            </a:prstGeom>
            <a:ln w="2222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12077700" y="5575300"/>
              <a:ext cx="0" cy="878709"/>
            </a:xfrm>
            <a:prstGeom prst="line">
              <a:avLst/>
            </a:prstGeom>
            <a:ln w="22225">
              <a:solidFill>
                <a:srgbClr val="FFC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9777428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fade">
                                      <p:cBhvr>
                                        <p:cTn id="22" dur="500"/>
                                        <p:tgtEl>
                                          <p:spTgt spid="27"/>
                                        </p:tgtEl>
                                      </p:cBhvr>
                                    </p:animEffect>
                                  </p:childTnLst>
                                </p:cTn>
                              </p:par>
                              <p:par>
                                <p:cTn id="23" presetID="10" presetClass="entr" presetSubtype="0"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500"/>
                                        <p:tgtEl>
                                          <p:spTgt spid="11"/>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3">
                                            <p:txEl>
                                              <p:pRg st="2" end="2"/>
                                            </p:txEl>
                                          </p:spTgt>
                                        </p:tgtEl>
                                        <p:attrNameLst>
                                          <p:attrName>style.visibility</p:attrName>
                                        </p:attrNameLst>
                                      </p:cBhvr>
                                      <p:to>
                                        <p:strVal val="visible"/>
                                      </p:to>
                                    </p:set>
                                    <p:animEffect transition="in" filter="fade">
                                      <p:cBhvr>
                                        <p:cTn id="30" dur="500"/>
                                        <p:tgtEl>
                                          <p:spTgt spid="3">
                                            <p:txEl>
                                              <p:pRg st="2" end="2"/>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5"/>
                                        </p:tgtEl>
                                        <p:attrNameLst>
                                          <p:attrName>style.visibility</p:attrName>
                                        </p:attrNameLst>
                                      </p:cBhvr>
                                      <p:to>
                                        <p:strVal val="visible"/>
                                      </p:to>
                                    </p:set>
                                    <p:animEffect transition="in" filter="fade">
                                      <p:cBhvr>
                                        <p:cTn id="35"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Obstacle Sensor – Code explanation</a:t>
            </a:r>
          </a:p>
        </p:txBody>
      </p:sp>
      <p:sp>
        <p:nvSpPr>
          <p:cNvPr id="3" name="Content Placeholder 2"/>
          <p:cNvSpPr>
            <a:spLocks noGrp="1"/>
          </p:cNvSpPr>
          <p:nvPr>
            <p:ph idx="1"/>
          </p:nvPr>
        </p:nvSpPr>
        <p:spPr/>
        <p:txBody>
          <a:bodyPr/>
          <a:lstStyle/>
          <a:p>
            <a:r>
              <a:rPr lang="en-US" dirty="0"/>
              <a:t>The code in Arduino for Obstacle sensor can be written as following:</a:t>
            </a:r>
          </a:p>
          <a:p>
            <a:endParaRPr lang="en-US" dirty="0"/>
          </a:p>
        </p:txBody>
      </p:sp>
      <p:sp>
        <p:nvSpPr>
          <p:cNvPr id="5" name="Rectangle 4">
            <a:extLst>
              <a:ext uri="{FF2B5EF4-FFF2-40B4-BE49-F238E27FC236}">
                <a16:creationId xmlns:a16="http://schemas.microsoft.com/office/drawing/2014/main" id="{D456EBDA-49A4-A843-A786-6989C63A54AA}"/>
              </a:ext>
            </a:extLst>
          </p:cNvPr>
          <p:cNvSpPr/>
          <p:nvPr/>
        </p:nvSpPr>
        <p:spPr>
          <a:xfrm>
            <a:off x="631171" y="1650725"/>
            <a:ext cx="6397425" cy="4401205"/>
          </a:xfrm>
          <a:prstGeom prst="rect">
            <a:avLst/>
          </a:prstGeom>
          <a:solidFill>
            <a:schemeClr val="bg1">
              <a:lumMod val="95000"/>
            </a:schemeClr>
          </a:solidFill>
          <a:ln>
            <a:no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dirty="0" err="1">
                <a:solidFill>
                  <a:srgbClr val="073642"/>
                </a:solidFill>
                <a:latin typeface="Consolas" panose="020B0609020204030204" pitchFamily="49" charset="0"/>
              </a:rPr>
              <a:t>int</a:t>
            </a:r>
            <a:r>
              <a:rPr lang="en-US" sz="2000" dirty="0">
                <a:solidFill>
                  <a:srgbClr val="333333"/>
                </a:solidFill>
                <a:latin typeface="Consolas" panose="020B0609020204030204" pitchFamily="49" charset="0"/>
              </a:rPr>
              <a:t> </a:t>
            </a:r>
            <a:r>
              <a:rPr lang="en-US" sz="2000" dirty="0" err="1">
                <a:solidFill>
                  <a:srgbClr val="333333"/>
                </a:solidFill>
                <a:latin typeface="Consolas" panose="020B0609020204030204" pitchFamily="49" charset="0"/>
              </a:rPr>
              <a:t>obstacle_pres</a:t>
            </a:r>
            <a:r>
              <a:rPr lang="en-US" sz="2000" dirty="0">
                <a:solidFill>
                  <a:srgbClr val="859900"/>
                </a:solidFill>
                <a:latin typeface="Consolas" panose="020B0609020204030204" pitchFamily="49" charset="0"/>
              </a:rPr>
              <a:t>=</a:t>
            </a:r>
            <a:r>
              <a:rPr lang="en-US" sz="2000" dirty="0">
                <a:solidFill>
                  <a:srgbClr val="D33682"/>
                </a:solidFill>
                <a:latin typeface="Consolas" panose="020B0609020204030204" pitchFamily="49" charset="0"/>
              </a:rPr>
              <a:t>0</a:t>
            </a:r>
            <a:r>
              <a:rPr lang="en-US" sz="2000" dirty="0">
                <a:solidFill>
                  <a:srgbClr val="333333"/>
                </a:solidFill>
                <a:latin typeface="Consolas" panose="020B0609020204030204" pitchFamily="49" charset="0"/>
              </a:rPr>
              <a:t>;</a:t>
            </a:r>
          </a:p>
          <a:p>
            <a:r>
              <a:rPr lang="en-US" sz="2000" b="1" dirty="0">
                <a:solidFill>
                  <a:srgbClr val="073642"/>
                </a:solidFill>
                <a:latin typeface="Consolas" panose="020B0609020204030204" pitchFamily="49" charset="0"/>
              </a:rPr>
              <a:t>void</a:t>
            </a:r>
            <a:r>
              <a:rPr lang="en-US" sz="2000" dirty="0">
                <a:solidFill>
                  <a:srgbClr val="333333"/>
                </a:solidFill>
                <a:latin typeface="Consolas" panose="020B0609020204030204" pitchFamily="49" charset="0"/>
              </a:rPr>
              <a:t> </a:t>
            </a:r>
            <a:r>
              <a:rPr lang="en-US" sz="2000" dirty="0">
                <a:solidFill>
                  <a:srgbClr val="268BD2"/>
                </a:solidFill>
                <a:latin typeface="Consolas" panose="020B0609020204030204" pitchFamily="49" charset="0"/>
              </a:rPr>
              <a:t>setup</a:t>
            </a:r>
            <a:r>
              <a:rPr lang="en-US" sz="2000" dirty="0">
                <a:solidFill>
                  <a:srgbClr val="333333"/>
                </a:solidFill>
                <a:latin typeface="Consolas" panose="020B0609020204030204" pitchFamily="49" charset="0"/>
              </a:rPr>
              <a:t>() {</a:t>
            </a:r>
          </a:p>
          <a:p>
            <a:r>
              <a:rPr lang="en-US" sz="2000" dirty="0">
                <a:solidFill>
                  <a:srgbClr val="333333"/>
                </a:solidFill>
                <a:latin typeface="Consolas" panose="020B0609020204030204" pitchFamily="49" charset="0"/>
              </a:rPr>
              <a:t>  </a:t>
            </a:r>
            <a:r>
              <a:rPr lang="en-US" sz="2000" dirty="0" err="1">
                <a:solidFill>
                  <a:srgbClr val="268BD2"/>
                </a:solidFill>
                <a:latin typeface="Consolas" panose="020B0609020204030204" pitchFamily="49" charset="0"/>
              </a:rPr>
              <a:t>pinMode</a:t>
            </a:r>
            <a:r>
              <a:rPr lang="en-US" sz="2000" dirty="0">
                <a:solidFill>
                  <a:srgbClr val="333333"/>
                </a:solidFill>
                <a:latin typeface="Consolas" panose="020B0609020204030204" pitchFamily="49" charset="0"/>
              </a:rPr>
              <a:t>(</a:t>
            </a:r>
            <a:r>
              <a:rPr lang="en-US" sz="2000" dirty="0">
                <a:solidFill>
                  <a:srgbClr val="D33682"/>
                </a:solidFill>
                <a:latin typeface="Consolas" panose="020B0609020204030204" pitchFamily="49" charset="0"/>
              </a:rPr>
              <a:t>2</a:t>
            </a:r>
            <a:r>
              <a:rPr lang="en-US" sz="2000" dirty="0">
                <a:solidFill>
                  <a:srgbClr val="333333"/>
                </a:solidFill>
                <a:latin typeface="Consolas" panose="020B0609020204030204" pitchFamily="49" charset="0"/>
              </a:rPr>
              <a:t>, INPUT);</a:t>
            </a:r>
          </a:p>
          <a:p>
            <a:r>
              <a:rPr lang="en-US" sz="2000" dirty="0">
                <a:solidFill>
                  <a:srgbClr val="333333"/>
                </a:solidFill>
                <a:latin typeface="Consolas" panose="020B0609020204030204" pitchFamily="49" charset="0"/>
              </a:rPr>
              <a:t>  </a:t>
            </a:r>
            <a:r>
              <a:rPr lang="en-US" sz="2000" dirty="0" err="1">
                <a:solidFill>
                  <a:srgbClr val="268BD2"/>
                </a:solidFill>
                <a:latin typeface="Consolas" panose="020B0609020204030204" pitchFamily="49" charset="0"/>
              </a:rPr>
              <a:t>pinMode</a:t>
            </a:r>
            <a:r>
              <a:rPr lang="en-US" sz="2000" dirty="0">
                <a:solidFill>
                  <a:srgbClr val="333333"/>
                </a:solidFill>
                <a:latin typeface="Consolas" panose="020B0609020204030204" pitchFamily="49" charset="0"/>
              </a:rPr>
              <a:t>(</a:t>
            </a:r>
            <a:r>
              <a:rPr lang="en-US" sz="2000" dirty="0">
                <a:solidFill>
                  <a:srgbClr val="D33682"/>
                </a:solidFill>
                <a:latin typeface="Consolas" panose="020B0609020204030204" pitchFamily="49" charset="0"/>
              </a:rPr>
              <a:t>13</a:t>
            </a:r>
            <a:r>
              <a:rPr lang="en-US" sz="2000" dirty="0">
                <a:solidFill>
                  <a:srgbClr val="333333"/>
                </a:solidFill>
                <a:latin typeface="Consolas" panose="020B0609020204030204" pitchFamily="49" charset="0"/>
              </a:rPr>
              <a:t>, OUTPUT);</a:t>
            </a:r>
          </a:p>
          <a:p>
            <a:r>
              <a:rPr lang="en-US" sz="2000" dirty="0">
                <a:solidFill>
                  <a:srgbClr val="333333"/>
                </a:solidFill>
                <a:latin typeface="Consolas" panose="020B0609020204030204" pitchFamily="49" charset="0"/>
              </a:rPr>
              <a:t>  </a:t>
            </a:r>
            <a:r>
              <a:rPr lang="en-US" sz="2000" dirty="0" err="1">
                <a:solidFill>
                  <a:srgbClr val="268BD2"/>
                </a:solidFill>
                <a:latin typeface="Consolas" panose="020B0609020204030204" pitchFamily="49" charset="0"/>
              </a:rPr>
              <a:t>Serial</a:t>
            </a:r>
            <a:r>
              <a:rPr lang="en-US" sz="2000" dirty="0" err="1">
                <a:solidFill>
                  <a:srgbClr val="333333"/>
                </a:solidFill>
                <a:latin typeface="Consolas" panose="020B0609020204030204" pitchFamily="49" charset="0"/>
              </a:rPr>
              <a:t>.</a:t>
            </a:r>
            <a:r>
              <a:rPr lang="en-US" sz="2000" dirty="0" err="1">
                <a:solidFill>
                  <a:srgbClr val="268BD2"/>
                </a:solidFill>
                <a:latin typeface="Consolas" panose="020B0609020204030204" pitchFamily="49" charset="0"/>
              </a:rPr>
              <a:t>begin</a:t>
            </a:r>
            <a:r>
              <a:rPr lang="en-US" sz="2000" dirty="0">
                <a:solidFill>
                  <a:srgbClr val="333333"/>
                </a:solidFill>
                <a:latin typeface="Consolas" panose="020B0609020204030204" pitchFamily="49" charset="0"/>
              </a:rPr>
              <a:t>(</a:t>
            </a:r>
            <a:r>
              <a:rPr lang="en-US" sz="2000" dirty="0">
                <a:solidFill>
                  <a:srgbClr val="D33682"/>
                </a:solidFill>
                <a:latin typeface="Consolas" panose="020B0609020204030204" pitchFamily="49" charset="0"/>
              </a:rPr>
              <a:t>9600</a:t>
            </a:r>
            <a:r>
              <a:rPr lang="en-US" sz="2000" dirty="0">
                <a:solidFill>
                  <a:srgbClr val="333333"/>
                </a:solidFill>
                <a:latin typeface="Consolas" panose="020B0609020204030204" pitchFamily="49" charset="0"/>
              </a:rPr>
              <a:t>);</a:t>
            </a:r>
          </a:p>
          <a:p>
            <a:r>
              <a:rPr lang="en-US" sz="2000" dirty="0">
                <a:solidFill>
                  <a:srgbClr val="333333"/>
                </a:solidFill>
                <a:latin typeface="Consolas" panose="020B0609020204030204" pitchFamily="49" charset="0"/>
              </a:rPr>
              <a:t>}</a:t>
            </a:r>
          </a:p>
          <a:p>
            <a:br>
              <a:rPr lang="en-US" sz="2000" dirty="0">
                <a:solidFill>
                  <a:srgbClr val="333333"/>
                </a:solidFill>
                <a:latin typeface="Consolas" panose="020B0609020204030204" pitchFamily="49" charset="0"/>
              </a:rPr>
            </a:br>
            <a:r>
              <a:rPr lang="en-US" sz="2000" b="1" dirty="0">
                <a:solidFill>
                  <a:srgbClr val="073642"/>
                </a:solidFill>
                <a:latin typeface="Consolas" panose="020B0609020204030204" pitchFamily="49" charset="0"/>
              </a:rPr>
              <a:t>void</a:t>
            </a:r>
            <a:r>
              <a:rPr lang="en-US" sz="2000" dirty="0">
                <a:solidFill>
                  <a:srgbClr val="333333"/>
                </a:solidFill>
                <a:latin typeface="Consolas" panose="020B0609020204030204" pitchFamily="49" charset="0"/>
              </a:rPr>
              <a:t> </a:t>
            </a:r>
            <a:r>
              <a:rPr lang="en-US" sz="2000" dirty="0">
                <a:solidFill>
                  <a:srgbClr val="268BD2"/>
                </a:solidFill>
                <a:latin typeface="Consolas" panose="020B0609020204030204" pitchFamily="49" charset="0"/>
              </a:rPr>
              <a:t>loop</a:t>
            </a:r>
            <a:r>
              <a:rPr lang="en-US" sz="2000" dirty="0">
                <a:solidFill>
                  <a:srgbClr val="333333"/>
                </a:solidFill>
                <a:latin typeface="Consolas" panose="020B0609020204030204" pitchFamily="49" charset="0"/>
              </a:rPr>
              <a:t>() {</a:t>
            </a:r>
          </a:p>
          <a:p>
            <a:r>
              <a:rPr lang="en-US" sz="2000" dirty="0">
                <a:solidFill>
                  <a:srgbClr val="333333"/>
                </a:solidFill>
                <a:latin typeface="Consolas" panose="020B0609020204030204" pitchFamily="49" charset="0"/>
              </a:rPr>
              <a:t>  </a:t>
            </a:r>
            <a:r>
              <a:rPr lang="en-US" sz="2000" dirty="0" err="1">
                <a:solidFill>
                  <a:srgbClr val="333333"/>
                </a:solidFill>
                <a:latin typeface="Consolas" panose="020B0609020204030204" pitchFamily="49" charset="0"/>
              </a:rPr>
              <a:t>obstacle_pres</a:t>
            </a:r>
            <a:r>
              <a:rPr lang="en-US" sz="2000" dirty="0">
                <a:solidFill>
                  <a:srgbClr val="333333"/>
                </a:solidFill>
                <a:latin typeface="Consolas" panose="020B0609020204030204" pitchFamily="49" charset="0"/>
              </a:rPr>
              <a:t> </a:t>
            </a:r>
            <a:r>
              <a:rPr lang="en-US" sz="2000" dirty="0">
                <a:solidFill>
                  <a:srgbClr val="859900"/>
                </a:solidFill>
                <a:latin typeface="Consolas" panose="020B0609020204030204" pitchFamily="49" charset="0"/>
              </a:rPr>
              <a:t>=</a:t>
            </a:r>
            <a:r>
              <a:rPr lang="en-US" sz="2000" dirty="0">
                <a:solidFill>
                  <a:srgbClr val="333333"/>
                </a:solidFill>
                <a:latin typeface="Consolas" panose="020B0609020204030204" pitchFamily="49" charset="0"/>
              </a:rPr>
              <a:t> </a:t>
            </a:r>
            <a:r>
              <a:rPr lang="en-US" sz="2000" dirty="0" err="1">
                <a:solidFill>
                  <a:srgbClr val="268BD2"/>
                </a:solidFill>
                <a:latin typeface="Consolas" panose="020B0609020204030204" pitchFamily="49" charset="0"/>
              </a:rPr>
              <a:t>digitalRead</a:t>
            </a:r>
            <a:r>
              <a:rPr lang="en-US" sz="2000" dirty="0">
                <a:solidFill>
                  <a:srgbClr val="333333"/>
                </a:solidFill>
                <a:latin typeface="Consolas" panose="020B0609020204030204" pitchFamily="49" charset="0"/>
              </a:rPr>
              <a:t>(</a:t>
            </a:r>
            <a:r>
              <a:rPr lang="en-US" sz="2000" dirty="0">
                <a:solidFill>
                  <a:srgbClr val="D33682"/>
                </a:solidFill>
                <a:latin typeface="Consolas" panose="020B0609020204030204" pitchFamily="49" charset="0"/>
              </a:rPr>
              <a:t>2</a:t>
            </a:r>
            <a:r>
              <a:rPr lang="en-US" sz="2000" dirty="0">
                <a:solidFill>
                  <a:srgbClr val="333333"/>
                </a:solidFill>
                <a:latin typeface="Consolas" panose="020B0609020204030204" pitchFamily="49" charset="0"/>
              </a:rPr>
              <a:t>);</a:t>
            </a:r>
          </a:p>
          <a:p>
            <a:r>
              <a:rPr lang="en-US" sz="2000" dirty="0">
                <a:solidFill>
                  <a:srgbClr val="333333"/>
                </a:solidFill>
                <a:latin typeface="Consolas" panose="020B0609020204030204" pitchFamily="49" charset="0"/>
              </a:rPr>
              <a:t>  </a:t>
            </a:r>
            <a:r>
              <a:rPr lang="en-US" sz="2000" dirty="0">
                <a:solidFill>
                  <a:srgbClr val="859900"/>
                </a:solidFill>
                <a:latin typeface="Consolas" panose="020B0609020204030204" pitchFamily="49" charset="0"/>
              </a:rPr>
              <a:t>if</a:t>
            </a:r>
            <a:r>
              <a:rPr lang="en-US" sz="2000" dirty="0">
                <a:solidFill>
                  <a:srgbClr val="333333"/>
                </a:solidFill>
                <a:latin typeface="Consolas" panose="020B0609020204030204" pitchFamily="49" charset="0"/>
              </a:rPr>
              <a:t> (</a:t>
            </a:r>
            <a:r>
              <a:rPr lang="en-US" sz="2000" dirty="0" err="1">
                <a:solidFill>
                  <a:srgbClr val="333333"/>
                </a:solidFill>
                <a:latin typeface="Consolas" panose="020B0609020204030204" pitchFamily="49" charset="0"/>
              </a:rPr>
              <a:t>obstacle_pres</a:t>
            </a:r>
            <a:r>
              <a:rPr lang="en-US" sz="2000" dirty="0">
                <a:solidFill>
                  <a:srgbClr val="333333"/>
                </a:solidFill>
                <a:latin typeface="Consolas" panose="020B0609020204030204" pitchFamily="49" charset="0"/>
              </a:rPr>
              <a:t> </a:t>
            </a:r>
            <a:r>
              <a:rPr lang="en-US" sz="2000" dirty="0">
                <a:solidFill>
                  <a:srgbClr val="859900"/>
                </a:solidFill>
                <a:latin typeface="Consolas" panose="020B0609020204030204" pitchFamily="49" charset="0"/>
              </a:rPr>
              <a:t>==</a:t>
            </a:r>
            <a:r>
              <a:rPr lang="en-US" sz="2000" dirty="0">
                <a:solidFill>
                  <a:srgbClr val="333333"/>
                </a:solidFill>
                <a:latin typeface="Consolas" panose="020B0609020204030204" pitchFamily="49" charset="0"/>
              </a:rPr>
              <a:t> </a:t>
            </a:r>
            <a:r>
              <a:rPr lang="en-US" sz="2000" dirty="0">
                <a:solidFill>
                  <a:srgbClr val="D33682"/>
                </a:solidFill>
                <a:latin typeface="Consolas" panose="020B0609020204030204" pitchFamily="49" charset="0"/>
              </a:rPr>
              <a:t>LOW</a:t>
            </a:r>
            <a:r>
              <a:rPr lang="en-US" sz="2000" dirty="0">
                <a:solidFill>
                  <a:srgbClr val="333333"/>
                </a:solidFill>
                <a:latin typeface="Consolas" panose="020B0609020204030204" pitchFamily="49" charset="0"/>
              </a:rPr>
              <a:t>)</a:t>
            </a:r>
          </a:p>
          <a:p>
            <a:r>
              <a:rPr lang="en-US" sz="2000" dirty="0">
                <a:solidFill>
                  <a:srgbClr val="333333"/>
                </a:solidFill>
                <a:latin typeface="Consolas" panose="020B0609020204030204" pitchFamily="49" charset="0"/>
              </a:rPr>
              <a:t>  {</a:t>
            </a:r>
          </a:p>
          <a:p>
            <a:r>
              <a:rPr lang="en-US" sz="2000" dirty="0">
                <a:solidFill>
                  <a:srgbClr val="333333"/>
                </a:solidFill>
                <a:latin typeface="Consolas" panose="020B0609020204030204" pitchFamily="49" charset="0"/>
              </a:rPr>
              <a:t>    </a:t>
            </a:r>
            <a:r>
              <a:rPr lang="en-US" sz="2000" dirty="0">
                <a:solidFill>
                  <a:srgbClr val="268BD2"/>
                </a:solidFill>
                <a:latin typeface="Consolas" panose="020B0609020204030204" pitchFamily="49" charset="0"/>
              </a:rPr>
              <a:t> </a:t>
            </a:r>
            <a:r>
              <a:rPr lang="en-US" sz="2000" dirty="0" err="1">
                <a:solidFill>
                  <a:srgbClr val="268BD2"/>
                </a:solidFill>
                <a:latin typeface="Consolas" panose="020B0609020204030204" pitchFamily="49" charset="0"/>
              </a:rPr>
              <a:t>Serial</a:t>
            </a:r>
            <a:r>
              <a:rPr lang="en-US" sz="2000" dirty="0" err="1">
                <a:solidFill>
                  <a:srgbClr val="333333"/>
                </a:solidFill>
                <a:latin typeface="Consolas" panose="020B0609020204030204" pitchFamily="49" charset="0"/>
              </a:rPr>
              <a:t>.</a:t>
            </a:r>
            <a:r>
              <a:rPr lang="en-US" sz="2000" dirty="0" err="1">
                <a:solidFill>
                  <a:srgbClr val="268BD2"/>
                </a:solidFill>
                <a:latin typeface="Consolas" panose="020B0609020204030204" pitchFamily="49" charset="0"/>
              </a:rPr>
              <a:t>print</a:t>
            </a:r>
            <a:r>
              <a:rPr lang="en-US" sz="2000" dirty="0">
                <a:solidFill>
                  <a:srgbClr val="333333"/>
                </a:solidFill>
                <a:latin typeface="Consolas" panose="020B0609020204030204" pitchFamily="49" charset="0"/>
              </a:rPr>
              <a:t>(</a:t>
            </a:r>
            <a:r>
              <a:rPr lang="en-US" sz="2000" dirty="0">
                <a:solidFill>
                  <a:srgbClr val="2AA198"/>
                </a:solidFill>
                <a:latin typeface="Consolas" panose="020B0609020204030204" pitchFamily="49" charset="0"/>
              </a:rPr>
              <a:t>"Obstacle is present"</a:t>
            </a:r>
            <a:r>
              <a:rPr lang="en-US" sz="2000" dirty="0">
                <a:solidFill>
                  <a:srgbClr val="333333"/>
                </a:solidFill>
                <a:latin typeface="Consolas" panose="020B0609020204030204" pitchFamily="49" charset="0"/>
              </a:rPr>
              <a:t>);</a:t>
            </a:r>
          </a:p>
          <a:p>
            <a:r>
              <a:rPr lang="en-US" sz="2000" dirty="0">
                <a:solidFill>
                  <a:srgbClr val="333333"/>
                </a:solidFill>
                <a:latin typeface="Consolas" panose="020B0609020204030204" pitchFamily="49" charset="0"/>
              </a:rPr>
              <a:t>     </a:t>
            </a:r>
            <a:r>
              <a:rPr lang="en-US" sz="2000" dirty="0" err="1">
                <a:solidFill>
                  <a:srgbClr val="268BD2"/>
                </a:solidFill>
                <a:latin typeface="Consolas" panose="020B0609020204030204" pitchFamily="49" charset="0"/>
              </a:rPr>
              <a:t>digitalWrite</a:t>
            </a:r>
            <a:r>
              <a:rPr lang="en-US" sz="2000" dirty="0">
                <a:solidFill>
                  <a:srgbClr val="333333"/>
                </a:solidFill>
                <a:latin typeface="Consolas" panose="020B0609020204030204" pitchFamily="49" charset="0"/>
              </a:rPr>
              <a:t>(</a:t>
            </a:r>
            <a:r>
              <a:rPr lang="en-US" sz="2000" dirty="0">
                <a:solidFill>
                  <a:srgbClr val="D33682"/>
                </a:solidFill>
                <a:latin typeface="Consolas" panose="020B0609020204030204" pitchFamily="49" charset="0"/>
              </a:rPr>
              <a:t>13</a:t>
            </a:r>
            <a:r>
              <a:rPr lang="en-US" sz="2000" dirty="0">
                <a:solidFill>
                  <a:srgbClr val="333333"/>
                </a:solidFill>
                <a:latin typeface="Consolas" panose="020B0609020204030204" pitchFamily="49" charset="0"/>
              </a:rPr>
              <a:t>,HIGH);</a:t>
            </a:r>
          </a:p>
          <a:p>
            <a:r>
              <a:rPr lang="en-US" sz="2000" dirty="0">
                <a:solidFill>
                  <a:srgbClr val="333333"/>
                </a:solidFill>
                <a:latin typeface="Consolas" panose="020B0609020204030204" pitchFamily="49" charset="0"/>
              </a:rPr>
              <a:t>  }</a:t>
            </a:r>
          </a:p>
        </p:txBody>
      </p:sp>
      <p:sp>
        <p:nvSpPr>
          <p:cNvPr id="6" name="Rectangle 5">
            <a:extLst>
              <a:ext uri="{FF2B5EF4-FFF2-40B4-BE49-F238E27FC236}">
                <a16:creationId xmlns:a16="http://schemas.microsoft.com/office/drawing/2014/main" id="{35F9F4A0-4592-C04D-B2D0-0BF66A3BFA20}"/>
              </a:ext>
            </a:extLst>
          </p:cNvPr>
          <p:cNvSpPr/>
          <p:nvPr/>
        </p:nvSpPr>
        <p:spPr>
          <a:xfrm>
            <a:off x="131180" y="1650725"/>
            <a:ext cx="501829" cy="4401205"/>
          </a:xfrm>
          <a:prstGeom prst="rect">
            <a:avLst/>
          </a:prstGeom>
          <a:solidFill>
            <a:schemeClr val="bg1">
              <a:lumMod val="85000"/>
            </a:schemeClr>
          </a:solidFill>
          <a:ln>
            <a:no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2000" b="1" dirty="0">
                <a:solidFill>
                  <a:schemeClr val="tx1">
                    <a:lumMod val="75000"/>
                    <a:lumOff val="25000"/>
                  </a:schemeClr>
                </a:solidFill>
                <a:latin typeface="Consolas" panose="020B0609020204030204" pitchFamily="49" charset="0"/>
              </a:rPr>
              <a:t>1</a:t>
            </a:r>
          </a:p>
          <a:p>
            <a:pPr algn="r"/>
            <a:r>
              <a:rPr lang="en-IN" sz="2000" b="1" dirty="0">
                <a:solidFill>
                  <a:schemeClr val="tx1">
                    <a:lumMod val="75000"/>
                    <a:lumOff val="25000"/>
                  </a:schemeClr>
                </a:solidFill>
                <a:latin typeface="Consolas" panose="020B0609020204030204" pitchFamily="49" charset="0"/>
              </a:rPr>
              <a:t>2</a:t>
            </a:r>
          </a:p>
          <a:p>
            <a:pPr algn="r"/>
            <a:r>
              <a:rPr lang="en-IN" sz="2000" b="1" dirty="0">
                <a:solidFill>
                  <a:schemeClr val="tx1">
                    <a:lumMod val="75000"/>
                    <a:lumOff val="25000"/>
                  </a:schemeClr>
                </a:solidFill>
                <a:latin typeface="Consolas" panose="020B0609020204030204" pitchFamily="49" charset="0"/>
              </a:rPr>
              <a:t>3</a:t>
            </a:r>
          </a:p>
          <a:p>
            <a:pPr algn="r"/>
            <a:r>
              <a:rPr lang="en-IN" sz="2000" b="1" dirty="0">
                <a:solidFill>
                  <a:schemeClr val="tx1">
                    <a:lumMod val="75000"/>
                    <a:lumOff val="25000"/>
                  </a:schemeClr>
                </a:solidFill>
                <a:latin typeface="Consolas" panose="020B0609020204030204" pitchFamily="49" charset="0"/>
              </a:rPr>
              <a:t>4</a:t>
            </a:r>
          </a:p>
          <a:p>
            <a:pPr algn="r"/>
            <a:r>
              <a:rPr lang="en-IN" sz="2000" b="1" dirty="0">
                <a:solidFill>
                  <a:schemeClr val="tx1">
                    <a:lumMod val="75000"/>
                    <a:lumOff val="25000"/>
                  </a:schemeClr>
                </a:solidFill>
                <a:latin typeface="Consolas" panose="020B0609020204030204" pitchFamily="49" charset="0"/>
              </a:rPr>
              <a:t>5</a:t>
            </a:r>
          </a:p>
          <a:p>
            <a:pPr algn="r"/>
            <a:r>
              <a:rPr lang="en-IN" sz="2000" b="1" dirty="0">
                <a:solidFill>
                  <a:schemeClr val="tx1">
                    <a:lumMod val="75000"/>
                    <a:lumOff val="25000"/>
                  </a:schemeClr>
                </a:solidFill>
                <a:latin typeface="Consolas" panose="020B0609020204030204" pitchFamily="49" charset="0"/>
              </a:rPr>
              <a:t>6</a:t>
            </a:r>
          </a:p>
          <a:p>
            <a:pPr algn="r"/>
            <a:r>
              <a:rPr lang="en-IN" sz="2000" b="1" dirty="0">
                <a:solidFill>
                  <a:schemeClr val="tx1">
                    <a:lumMod val="75000"/>
                    <a:lumOff val="25000"/>
                  </a:schemeClr>
                </a:solidFill>
                <a:latin typeface="Consolas" panose="020B0609020204030204" pitchFamily="49" charset="0"/>
              </a:rPr>
              <a:t>7</a:t>
            </a:r>
          </a:p>
          <a:p>
            <a:pPr algn="r"/>
            <a:r>
              <a:rPr lang="en-IN" sz="2000" b="1" dirty="0">
                <a:solidFill>
                  <a:schemeClr val="tx1">
                    <a:lumMod val="75000"/>
                    <a:lumOff val="25000"/>
                  </a:schemeClr>
                </a:solidFill>
                <a:latin typeface="Consolas" panose="020B0609020204030204" pitchFamily="49" charset="0"/>
              </a:rPr>
              <a:t>8</a:t>
            </a:r>
          </a:p>
          <a:p>
            <a:pPr algn="r"/>
            <a:r>
              <a:rPr lang="en-IN" sz="2000" b="1" dirty="0">
                <a:solidFill>
                  <a:schemeClr val="tx1">
                    <a:lumMod val="75000"/>
                    <a:lumOff val="25000"/>
                  </a:schemeClr>
                </a:solidFill>
                <a:latin typeface="Consolas" panose="020B0609020204030204" pitchFamily="49" charset="0"/>
              </a:rPr>
              <a:t>9</a:t>
            </a:r>
          </a:p>
          <a:p>
            <a:pPr algn="r"/>
            <a:r>
              <a:rPr lang="en-IN" sz="2000" b="1" dirty="0">
                <a:solidFill>
                  <a:schemeClr val="tx1">
                    <a:lumMod val="75000"/>
                    <a:lumOff val="25000"/>
                  </a:schemeClr>
                </a:solidFill>
                <a:latin typeface="Consolas" panose="020B0609020204030204" pitchFamily="49" charset="0"/>
              </a:rPr>
              <a:t>10</a:t>
            </a:r>
          </a:p>
          <a:p>
            <a:pPr algn="r"/>
            <a:r>
              <a:rPr lang="en-IN" sz="2000" b="1" dirty="0">
                <a:solidFill>
                  <a:schemeClr val="tx1">
                    <a:lumMod val="75000"/>
                    <a:lumOff val="25000"/>
                  </a:schemeClr>
                </a:solidFill>
                <a:latin typeface="Consolas" panose="020B0609020204030204" pitchFamily="49" charset="0"/>
              </a:rPr>
              <a:t>11</a:t>
            </a:r>
          </a:p>
          <a:p>
            <a:pPr algn="r"/>
            <a:r>
              <a:rPr lang="en-IN" sz="2000" b="1" dirty="0">
                <a:solidFill>
                  <a:schemeClr val="tx1">
                    <a:lumMod val="75000"/>
                    <a:lumOff val="25000"/>
                  </a:schemeClr>
                </a:solidFill>
                <a:latin typeface="Consolas" panose="020B0609020204030204" pitchFamily="49" charset="0"/>
              </a:rPr>
              <a:t>12</a:t>
            </a:r>
          </a:p>
          <a:p>
            <a:pPr algn="r"/>
            <a:r>
              <a:rPr lang="en-IN" sz="2000" b="1" dirty="0">
                <a:solidFill>
                  <a:schemeClr val="tx1">
                    <a:lumMod val="75000"/>
                    <a:lumOff val="25000"/>
                  </a:schemeClr>
                </a:solidFill>
                <a:latin typeface="Consolas" panose="020B0609020204030204" pitchFamily="49" charset="0"/>
              </a:rPr>
              <a:t>13</a:t>
            </a:r>
          </a:p>
          <a:p>
            <a:pPr algn="r"/>
            <a:r>
              <a:rPr lang="en-IN" sz="2000" b="1" dirty="0">
                <a:solidFill>
                  <a:schemeClr val="tx1">
                    <a:lumMod val="75000"/>
                    <a:lumOff val="25000"/>
                  </a:schemeClr>
                </a:solidFill>
                <a:latin typeface="Consolas" panose="020B0609020204030204" pitchFamily="49" charset="0"/>
              </a:rPr>
              <a:t>14</a:t>
            </a:r>
          </a:p>
        </p:txBody>
      </p:sp>
      <p:sp>
        <p:nvSpPr>
          <p:cNvPr id="7" name="Rectangle: Top Corners Rounded 6">
            <a:extLst>
              <a:ext uri="{FF2B5EF4-FFF2-40B4-BE49-F238E27FC236}">
                <a16:creationId xmlns:a16="http://schemas.microsoft.com/office/drawing/2014/main" id="{0336C271-A2A3-9445-9946-5006F0A250F4}"/>
              </a:ext>
            </a:extLst>
          </p:cNvPr>
          <p:cNvSpPr/>
          <p:nvPr/>
        </p:nvSpPr>
        <p:spPr>
          <a:xfrm>
            <a:off x="131180" y="1321541"/>
            <a:ext cx="1785302" cy="329184"/>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600" dirty="0">
                <a:solidFill>
                  <a:schemeClr val="bg1"/>
                </a:solidFill>
              </a:rPr>
              <a:t>obstacle-</a:t>
            </a:r>
            <a:r>
              <a:rPr lang="en-US" sz="1600" dirty="0" err="1">
                <a:solidFill>
                  <a:schemeClr val="bg1"/>
                </a:solidFill>
              </a:rPr>
              <a:t>detect.ino</a:t>
            </a:r>
            <a:endParaRPr lang="en-US" sz="1600" dirty="0">
              <a:solidFill>
                <a:schemeClr val="bg1"/>
              </a:solidFill>
            </a:endParaRPr>
          </a:p>
        </p:txBody>
      </p:sp>
      <p:sp>
        <p:nvSpPr>
          <p:cNvPr id="8" name="Rectangle 7"/>
          <p:cNvSpPr/>
          <p:nvPr/>
        </p:nvSpPr>
        <p:spPr>
          <a:xfrm>
            <a:off x="950976" y="4164283"/>
            <a:ext cx="4572000" cy="274320"/>
          </a:xfrm>
          <a:prstGeom prst="rect">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p:cNvGrpSpPr/>
          <p:nvPr/>
        </p:nvGrpSpPr>
        <p:grpSpPr>
          <a:xfrm>
            <a:off x="5522976" y="3883393"/>
            <a:ext cx="6537845" cy="830997"/>
            <a:chOff x="5522976" y="2360408"/>
            <a:chExt cx="6669024" cy="830997"/>
          </a:xfrm>
        </p:grpSpPr>
        <p:sp>
          <p:nvSpPr>
            <p:cNvPr id="10" name="TextBox 9"/>
            <p:cNvSpPr txBox="1"/>
            <p:nvPr/>
          </p:nvSpPr>
          <p:spPr>
            <a:xfrm>
              <a:off x="7028596" y="2360408"/>
              <a:ext cx="5163404" cy="830997"/>
            </a:xfrm>
            <a:prstGeom prst="rect">
              <a:avLst/>
            </a:prstGeom>
            <a:noFill/>
            <a:ln>
              <a:solidFill>
                <a:schemeClr val="accent6"/>
              </a:solidFill>
            </a:ln>
          </p:spPr>
          <p:txBody>
            <a:bodyPr wrap="square" rtlCol="0">
              <a:spAutoFit/>
            </a:bodyPr>
            <a:lstStyle/>
            <a:p>
              <a:pPr algn="just"/>
              <a:r>
                <a:rPr lang="en-IN" sz="2400" dirty="0"/>
                <a:t>Reads the digital data from specified pin and stores it into given variable.</a:t>
              </a:r>
              <a:endParaRPr lang="en-US" sz="2400" dirty="0"/>
            </a:p>
          </p:txBody>
        </p:sp>
        <p:cxnSp>
          <p:nvCxnSpPr>
            <p:cNvPr id="11" name="Straight Arrow Connector 10"/>
            <p:cNvCxnSpPr>
              <a:stCxn id="8" idx="3"/>
              <a:endCxn id="10" idx="1"/>
            </p:cNvCxnSpPr>
            <p:nvPr/>
          </p:nvCxnSpPr>
          <p:spPr>
            <a:xfrm flipV="1">
              <a:off x="5522976" y="2775907"/>
              <a:ext cx="1505620" cy="15430"/>
            </a:xfrm>
            <a:prstGeom prst="straightConnector1">
              <a:avLst/>
            </a:prstGeom>
            <a:ln w="190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42966513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animBg="1"/>
      <p:bldP spid="6" grpId="0" animBg="1"/>
      <p:bldP spid="7" grpId="0" animBg="1"/>
      <p:bldP spid="8"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D792E8-8838-4744-A7DD-92B0ED18307B}"/>
              </a:ext>
            </a:extLst>
          </p:cNvPr>
          <p:cNvSpPr>
            <a:spLocks noGrp="1"/>
          </p:cNvSpPr>
          <p:nvPr>
            <p:ph type="title"/>
          </p:nvPr>
        </p:nvSpPr>
        <p:spPr/>
        <p:txBody>
          <a:bodyPr/>
          <a:lstStyle/>
          <a:p>
            <a:r>
              <a:rPr lang="en-US" dirty="0"/>
              <a:t>Microcontrollers</a:t>
            </a:r>
          </a:p>
        </p:txBody>
      </p:sp>
      <p:sp>
        <p:nvSpPr>
          <p:cNvPr id="3" name="Text Placeholder 2">
            <a:extLst>
              <a:ext uri="{FF2B5EF4-FFF2-40B4-BE49-F238E27FC236}">
                <a16:creationId xmlns:a16="http://schemas.microsoft.com/office/drawing/2014/main" id="{6C915463-E8EE-4502-8261-E337007EFAAF}"/>
              </a:ext>
            </a:extLst>
          </p:cNvPr>
          <p:cNvSpPr>
            <a:spLocks noGrp="1"/>
          </p:cNvSpPr>
          <p:nvPr>
            <p:ph type="body" idx="1"/>
          </p:nvPr>
        </p:nvSpPr>
        <p:spPr/>
        <p:txBody>
          <a:bodyPr/>
          <a:lstStyle/>
          <a:p>
            <a:r>
              <a:rPr lang="en-US" dirty="0"/>
              <a:t>Section - 1</a:t>
            </a:r>
          </a:p>
        </p:txBody>
      </p:sp>
    </p:spTree>
    <p:extLst>
      <p:ext uri="{BB962C8B-B14F-4D97-AF65-F5344CB8AC3E}">
        <p14:creationId xmlns:p14="http://schemas.microsoft.com/office/powerpoint/2010/main" val="272453310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Obstacle Sensor – Code explanation (Cont.)</a:t>
            </a:r>
          </a:p>
        </p:txBody>
      </p:sp>
      <p:sp>
        <p:nvSpPr>
          <p:cNvPr id="5" name="Rectangle 4">
            <a:extLst>
              <a:ext uri="{FF2B5EF4-FFF2-40B4-BE49-F238E27FC236}">
                <a16:creationId xmlns:a16="http://schemas.microsoft.com/office/drawing/2014/main" id="{D456EBDA-49A4-A843-A786-6989C63A54AA}"/>
              </a:ext>
            </a:extLst>
          </p:cNvPr>
          <p:cNvSpPr/>
          <p:nvPr/>
        </p:nvSpPr>
        <p:spPr>
          <a:xfrm>
            <a:off x="631172" y="1192628"/>
            <a:ext cx="6400800" cy="1938992"/>
          </a:xfrm>
          <a:prstGeom prst="rect">
            <a:avLst/>
          </a:prstGeom>
          <a:solidFill>
            <a:schemeClr val="bg1">
              <a:lumMod val="95000"/>
            </a:schemeClr>
          </a:solidFill>
          <a:ln>
            <a:no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solidFill>
                  <a:srgbClr val="859900"/>
                </a:solidFill>
                <a:latin typeface="Consolas" panose="020B0609020204030204" pitchFamily="49" charset="0"/>
              </a:rPr>
              <a:t>  else</a:t>
            </a:r>
            <a:endParaRPr lang="en-US" sz="2000" dirty="0">
              <a:solidFill>
                <a:srgbClr val="333333"/>
              </a:solidFill>
              <a:latin typeface="Consolas" panose="020B0609020204030204" pitchFamily="49" charset="0"/>
            </a:endParaRPr>
          </a:p>
          <a:p>
            <a:r>
              <a:rPr lang="en-US" sz="2000" dirty="0">
                <a:solidFill>
                  <a:srgbClr val="333333"/>
                </a:solidFill>
                <a:latin typeface="Consolas" panose="020B0609020204030204" pitchFamily="49" charset="0"/>
              </a:rPr>
              <a:t>  {</a:t>
            </a:r>
          </a:p>
          <a:p>
            <a:r>
              <a:rPr lang="en-US" sz="2000" dirty="0">
                <a:solidFill>
                  <a:srgbClr val="333333"/>
                </a:solidFill>
                <a:latin typeface="Consolas" panose="020B0609020204030204" pitchFamily="49" charset="0"/>
              </a:rPr>
              <a:t>    </a:t>
            </a:r>
            <a:r>
              <a:rPr lang="en-US" sz="2000" dirty="0">
                <a:solidFill>
                  <a:srgbClr val="268BD2"/>
                </a:solidFill>
                <a:latin typeface="Consolas" panose="020B0609020204030204" pitchFamily="49" charset="0"/>
              </a:rPr>
              <a:t> </a:t>
            </a:r>
            <a:r>
              <a:rPr lang="en-US" sz="2000" dirty="0" err="1">
                <a:solidFill>
                  <a:srgbClr val="268BD2"/>
                </a:solidFill>
                <a:latin typeface="Consolas" panose="020B0609020204030204" pitchFamily="49" charset="0"/>
              </a:rPr>
              <a:t>digitalWrite</a:t>
            </a:r>
            <a:r>
              <a:rPr lang="en-US" sz="2000" dirty="0">
                <a:solidFill>
                  <a:srgbClr val="333333"/>
                </a:solidFill>
                <a:latin typeface="Consolas" panose="020B0609020204030204" pitchFamily="49" charset="0"/>
              </a:rPr>
              <a:t>(</a:t>
            </a:r>
            <a:r>
              <a:rPr lang="en-US" sz="2000" dirty="0">
                <a:solidFill>
                  <a:srgbClr val="D33682"/>
                </a:solidFill>
                <a:latin typeface="Consolas" panose="020B0609020204030204" pitchFamily="49" charset="0"/>
              </a:rPr>
              <a:t>13</a:t>
            </a:r>
            <a:r>
              <a:rPr lang="en-US" sz="2000" dirty="0">
                <a:solidFill>
                  <a:srgbClr val="333333"/>
                </a:solidFill>
                <a:latin typeface="Consolas" panose="020B0609020204030204" pitchFamily="49" charset="0"/>
              </a:rPr>
              <a:t>,LOW);</a:t>
            </a:r>
          </a:p>
          <a:p>
            <a:r>
              <a:rPr lang="en-US" sz="2000" dirty="0">
                <a:solidFill>
                  <a:srgbClr val="333333"/>
                </a:solidFill>
                <a:latin typeface="Consolas" panose="020B0609020204030204" pitchFamily="49" charset="0"/>
              </a:rPr>
              <a:t>  }</a:t>
            </a:r>
          </a:p>
          <a:p>
            <a:r>
              <a:rPr lang="en-US" sz="2000" dirty="0">
                <a:solidFill>
                  <a:srgbClr val="333333"/>
                </a:solidFill>
                <a:latin typeface="Consolas" panose="020B0609020204030204" pitchFamily="49" charset="0"/>
              </a:rPr>
              <a:t>  </a:t>
            </a:r>
            <a:r>
              <a:rPr lang="en-US" sz="2000" dirty="0">
                <a:solidFill>
                  <a:srgbClr val="268BD2"/>
                </a:solidFill>
                <a:latin typeface="Consolas" panose="020B0609020204030204" pitchFamily="49" charset="0"/>
              </a:rPr>
              <a:t>delay</a:t>
            </a:r>
            <a:r>
              <a:rPr lang="en-US" sz="2000" dirty="0">
                <a:solidFill>
                  <a:srgbClr val="333333"/>
                </a:solidFill>
                <a:latin typeface="Consolas" panose="020B0609020204030204" pitchFamily="49" charset="0"/>
              </a:rPr>
              <a:t>(</a:t>
            </a:r>
            <a:r>
              <a:rPr lang="en-US" sz="2000" dirty="0">
                <a:solidFill>
                  <a:srgbClr val="D33682"/>
                </a:solidFill>
                <a:latin typeface="Consolas" panose="020B0609020204030204" pitchFamily="49" charset="0"/>
              </a:rPr>
              <a:t>1000</a:t>
            </a:r>
            <a:r>
              <a:rPr lang="en-US" sz="2000" dirty="0">
                <a:solidFill>
                  <a:srgbClr val="333333"/>
                </a:solidFill>
                <a:latin typeface="Consolas" panose="020B0609020204030204" pitchFamily="49" charset="0"/>
              </a:rPr>
              <a:t>);  </a:t>
            </a:r>
          </a:p>
          <a:p>
            <a:r>
              <a:rPr lang="en-US" sz="2000" dirty="0">
                <a:solidFill>
                  <a:srgbClr val="333333"/>
                </a:solidFill>
                <a:latin typeface="Consolas" panose="020B0609020204030204" pitchFamily="49" charset="0"/>
              </a:rPr>
              <a:t>}</a:t>
            </a:r>
          </a:p>
        </p:txBody>
      </p:sp>
      <p:sp>
        <p:nvSpPr>
          <p:cNvPr id="6" name="Rectangle 5">
            <a:extLst>
              <a:ext uri="{FF2B5EF4-FFF2-40B4-BE49-F238E27FC236}">
                <a16:creationId xmlns:a16="http://schemas.microsoft.com/office/drawing/2014/main" id="{35F9F4A0-4592-C04D-B2D0-0BF66A3BFA20}"/>
              </a:ext>
            </a:extLst>
          </p:cNvPr>
          <p:cNvSpPr/>
          <p:nvPr/>
        </p:nvSpPr>
        <p:spPr>
          <a:xfrm>
            <a:off x="131180" y="1192628"/>
            <a:ext cx="501829" cy="1938992"/>
          </a:xfrm>
          <a:prstGeom prst="rect">
            <a:avLst/>
          </a:prstGeom>
          <a:solidFill>
            <a:schemeClr val="bg1">
              <a:lumMod val="85000"/>
            </a:schemeClr>
          </a:solidFill>
          <a:ln>
            <a:no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2000" b="1" dirty="0">
                <a:solidFill>
                  <a:schemeClr val="tx1">
                    <a:lumMod val="75000"/>
                    <a:lumOff val="25000"/>
                  </a:schemeClr>
                </a:solidFill>
                <a:latin typeface="Consolas" panose="020B0609020204030204" pitchFamily="49" charset="0"/>
              </a:rPr>
              <a:t>13</a:t>
            </a:r>
          </a:p>
          <a:p>
            <a:pPr algn="r"/>
            <a:r>
              <a:rPr lang="en-IN" sz="2000" b="1" dirty="0">
                <a:solidFill>
                  <a:schemeClr val="tx1">
                    <a:lumMod val="75000"/>
                    <a:lumOff val="25000"/>
                  </a:schemeClr>
                </a:solidFill>
                <a:latin typeface="Consolas" panose="020B0609020204030204" pitchFamily="49" charset="0"/>
              </a:rPr>
              <a:t>14</a:t>
            </a:r>
          </a:p>
          <a:p>
            <a:pPr algn="r"/>
            <a:r>
              <a:rPr lang="en-IN" sz="2000" b="1" dirty="0">
                <a:solidFill>
                  <a:schemeClr val="tx1">
                    <a:lumMod val="75000"/>
                    <a:lumOff val="25000"/>
                  </a:schemeClr>
                </a:solidFill>
                <a:latin typeface="Consolas" panose="020B0609020204030204" pitchFamily="49" charset="0"/>
              </a:rPr>
              <a:t>15</a:t>
            </a:r>
          </a:p>
          <a:p>
            <a:pPr algn="r"/>
            <a:r>
              <a:rPr lang="en-IN" sz="2000" b="1" dirty="0">
                <a:solidFill>
                  <a:schemeClr val="tx1">
                    <a:lumMod val="75000"/>
                    <a:lumOff val="25000"/>
                  </a:schemeClr>
                </a:solidFill>
                <a:latin typeface="Consolas" panose="020B0609020204030204" pitchFamily="49" charset="0"/>
              </a:rPr>
              <a:t>16</a:t>
            </a:r>
          </a:p>
          <a:p>
            <a:pPr algn="r"/>
            <a:r>
              <a:rPr lang="en-IN" sz="2000" b="1" dirty="0">
                <a:solidFill>
                  <a:schemeClr val="tx1">
                    <a:lumMod val="75000"/>
                    <a:lumOff val="25000"/>
                  </a:schemeClr>
                </a:solidFill>
                <a:latin typeface="Consolas" panose="020B0609020204030204" pitchFamily="49" charset="0"/>
              </a:rPr>
              <a:t>17</a:t>
            </a:r>
          </a:p>
          <a:p>
            <a:pPr algn="r"/>
            <a:r>
              <a:rPr lang="en-IN" sz="2000" b="1" dirty="0">
                <a:solidFill>
                  <a:schemeClr val="tx1">
                    <a:lumMod val="75000"/>
                    <a:lumOff val="25000"/>
                  </a:schemeClr>
                </a:solidFill>
                <a:latin typeface="Consolas" panose="020B0609020204030204" pitchFamily="49" charset="0"/>
              </a:rPr>
              <a:t>18</a:t>
            </a:r>
          </a:p>
        </p:txBody>
      </p:sp>
      <p:sp>
        <p:nvSpPr>
          <p:cNvPr id="7" name="Rectangle: Top Corners Rounded 6">
            <a:extLst>
              <a:ext uri="{FF2B5EF4-FFF2-40B4-BE49-F238E27FC236}">
                <a16:creationId xmlns:a16="http://schemas.microsoft.com/office/drawing/2014/main" id="{0336C271-A2A3-9445-9946-5006F0A250F4}"/>
              </a:ext>
            </a:extLst>
          </p:cNvPr>
          <p:cNvSpPr/>
          <p:nvPr/>
        </p:nvSpPr>
        <p:spPr>
          <a:xfrm>
            <a:off x="131180" y="863444"/>
            <a:ext cx="1852166" cy="329184"/>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600" dirty="0">
                <a:solidFill>
                  <a:schemeClr val="bg1"/>
                </a:solidFill>
              </a:rPr>
              <a:t>obstacle-</a:t>
            </a:r>
            <a:r>
              <a:rPr lang="en-US" sz="1600" dirty="0" err="1">
                <a:solidFill>
                  <a:schemeClr val="bg1"/>
                </a:solidFill>
              </a:rPr>
              <a:t>detect.ino</a:t>
            </a:r>
            <a:endParaRPr lang="en-US" sz="1600" dirty="0">
              <a:solidFill>
                <a:schemeClr val="bg1"/>
              </a:solidFill>
            </a:endParaRPr>
          </a:p>
        </p:txBody>
      </p:sp>
      <p:sp>
        <p:nvSpPr>
          <p:cNvPr id="8" name="Content Placeholder 2">
            <a:extLst>
              <a:ext uri="{FF2B5EF4-FFF2-40B4-BE49-F238E27FC236}">
                <a16:creationId xmlns:a16="http://schemas.microsoft.com/office/drawing/2014/main" id="{94ADF562-64CB-41BB-A614-4457B7FC8CCF}"/>
              </a:ext>
            </a:extLst>
          </p:cNvPr>
          <p:cNvSpPr>
            <a:spLocks noGrp="1"/>
          </p:cNvSpPr>
          <p:nvPr>
            <p:ph idx="1"/>
          </p:nvPr>
        </p:nvSpPr>
        <p:spPr>
          <a:xfrm>
            <a:off x="131179" y="3289110"/>
            <a:ext cx="11896697" cy="3164899"/>
          </a:xfrm>
        </p:spPr>
        <p:txBody>
          <a:bodyPr/>
          <a:lstStyle/>
          <a:p>
            <a:r>
              <a:rPr lang="en-IN" dirty="0" err="1"/>
              <a:t>digitalRead</a:t>
            </a:r>
            <a:r>
              <a:rPr lang="en-IN" dirty="0"/>
              <a:t>( ) : </a:t>
            </a:r>
            <a:r>
              <a:rPr lang="en-US" dirty="0"/>
              <a:t>Reads digital data from specified pin and stores it into given variable.</a:t>
            </a:r>
          </a:p>
          <a:p>
            <a:pPr lvl="1"/>
            <a:r>
              <a:rPr lang="en-US" dirty="0"/>
              <a:t>Syntax : </a:t>
            </a:r>
            <a:r>
              <a:rPr lang="en-US" dirty="0" err="1"/>
              <a:t>digitalRead</a:t>
            </a:r>
            <a:r>
              <a:rPr lang="en-US" dirty="0"/>
              <a:t>(pin)</a:t>
            </a:r>
          </a:p>
          <a:p>
            <a:pPr lvl="1"/>
            <a:r>
              <a:rPr lang="en-IN" dirty="0"/>
              <a:t>Parameters :  </a:t>
            </a:r>
          </a:p>
          <a:p>
            <a:pPr lvl="2"/>
            <a:r>
              <a:rPr lang="en-IN" dirty="0"/>
              <a:t>Pin : The Arduino digital pin number.</a:t>
            </a:r>
          </a:p>
        </p:txBody>
      </p:sp>
    </p:spTree>
    <p:extLst>
      <p:ext uri="{BB962C8B-B14F-4D97-AF65-F5344CB8AC3E}">
        <p14:creationId xmlns:p14="http://schemas.microsoft.com/office/powerpoint/2010/main" val="408300807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8">
                                            <p:txEl>
                                              <p:pRg st="0" end="0"/>
                                            </p:txEl>
                                          </p:spTgt>
                                        </p:tgtEl>
                                        <p:attrNameLst>
                                          <p:attrName>style.visibility</p:attrName>
                                        </p:attrNameLst>
                                      </p:cBhvr>
                                      <p:to>
                                        <p:strVal val="visible"/>
                                      </p:to>
                                    </p:set>
                                    <p:animEffect transition="in" filter="fade">
                                      <p:cBhvr>
                                        <p:cTn id="18" dur="500"/>
                                        <p:tgtEl>
                                          <p:spTgt spid="8">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8">
                                            <p:txEl>
                                              <p:pRg st="1" end="1"/>
                                            </p:txEl>
                                          </p:spTgt>
                                        </p:tgtEl>
                                        <p:attrNameLst>
                                          <p:attrName>style.visibility</p:attrName>
                                        </p:attrNameLst>
                                      </p:cBhvr>
                                      <p:to>
                                        <p:strVal val="visible"/>
                                      </p:to>
                                    </p:set>
                                    <p:animEffect transition="in" filter="fade">
                                      <p:cBhvr>
                                        <p:cTn id="23" dur="500"/>
                                        <p:tgtEl>
                                          <p:spTgt spid="8">
                                            <p:txEl>
                                              <p:pRg st="1" end="1"/>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8">
                                            <p:txEl>
                                              <p:pRg st="2" end="2"/>
                                            </p:txEl>
                                          </p:spTgt>
                                        </p:tgtEl>
                                        <p:attrNameLst>
                                          <p:attrName>style.visibility</p:attrName>
                                        </p:attrNameLst>
                                      </p:cBhvr>
                                      <p:to>
                                        <p:strVal val="visible"/>
                                      </p:to>
                                    </p:set>
                                    <p:animEffect transition="in" filter="fade">
                                      <p:cBhvr>
                                        <p:cTn id="28" dur="500"/>
                                        <p:tgtEl>
                                          <p:spTgt spid="8">
                                            <p:txEl>
                                              <p:pRg st="2" end="2"/>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8">
                                            <p:txEl>
                                              <p:pRg st="3" end="3"/>
                                            </p:txEl>
                                          </p:spTgt>
                                        </p:tgtEl>
                                        <p:attrNameLst>
                                          <p:attrName>style.visibility</p:attrName>
                                        </p:attrNameLst>
                                      </p:cBhvr>
                                      <p:to>
                                        <p:strVal val="visible"/>
                                      </p:to>
                                    </p:set>
                                    <p:animEffect transition="in" filter="fade">
                                      <p:cBhvr>
                                        <p:cTn id="33" dur="500"/>
                                        <p:tgtEl>
                                          <p:spTgt spid="8">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uiExpand="1"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Obstacle Sensor – Output</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77598" y="814233"/>
            <a:ext cx="8970123" cy="5591175"/>
          </a:xfrm>
        </p:spPr>
      </p:pic>
    </p:spTree>
    <p:extLst>
      <p:ext uri="{BB962C8B-B14F-4D97-AF65-F5344CB8AC3E}">
        <p14:creationId xmlns:p14="http://schemas.microsoft.com/office/powerpoint/2010/main" val="165645106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5EF1AA-B384-4B3C-AA64-26D31B983DC1}"/>
              </a:ext>
            </a:extLst>
          </p:cNvPr>
          <p:cNvSpPr>
            <a:spLocks noGrp="1"/>
          </p:cNvSpPr>
          <p:nvPr>
            <p:ph type="title"/>
          </p:nvPr>
        </p:nvSpPr>
        <p:spPr/>
        <p:txBody>
          <a:bodyPr/>
          <a:lstStyle/>
          <a:p>
            <a:r>
              <a:rPr lang="en-US" dirty="0"/>
              <a:t>HC-SR04 Ultrasonic Sound Sensor</a:t>
            </a:r>
          </a:p>
        </p:txBody>
      </p:sp>
      <p:sp>
        <p:nvSpPr>
          <p:cNvPr id="3" name="Content Placeholder 2">
            <a:extLst>
              <a:ext uri="{FF2B5EF4-FFF2-40B4-BE49-F238E27FC236}">
                <a16:creationId xmlns:a16="http://schemas.microsoft.com/office/drawing/2014/main" id="{21ED515D-C27A-442E-AC75-3436088FDA4F}"/>
              </a:ext>
            </a:extLst>
          </p:cNvPr>
          <p:cNvSpPr>
            <a:spLocks noGrp="1"/>
          </p:cNvSpPr>
          <p:nvPr>
            <p:ph idx="1"/>
          </p:nvPr>
        </p:nvSpPr>
        <p:spPr>
          <a:xfrm>
            <a:off x="131180" y="863444"/>
            <a:ext cx="6674733" cy="5590565"/>
          </a:xfrm>
        </p:spPr>
        <p:txBody>
          <a:bodyPr/>
          <a:lstStyle/>
          <a:p>
            <a:r>
              <a:rPr lang="en-US" dirty="0"/>
              <a:t>Ultrasonic Sound Sensor is used to measure the </a:t>
            </a:r>
            <a:r>
              <a:rPr lang="en-US" b="1" dirty="0">
                <a:solidFill>
                  <a:schemeClr val="accent6"/>
                </a:solidFill>
              </a:rPr>
              <a:t>distance of an object. </a:t>
            </a:r>
          </a:p>
          <a:p>
            <a:r>
              <a:rPr lang="en-US" dirty="0"/>
              <a:t>The sensor can only measure the distance of object. It can not identify the type of object.</a:t>
            </a:r>
          </a:p>
          <a:p>
            <a:r>
              <a:rPr lang="en-US" dirty="0"/>
              <a:t>It is also known as Ultrasonic distance sensor.</a:t>
            </a:r>
          </a:p>
          <a:p>
            <a:r>
              <a:rPr lang="en-US" dirty="0" err="1"/>
              <a:t>Pinout</a:t>
            </a:r>
            <a:r>
              <a:rPr lang="en-US" dirty="0"/>
              <a:t> of HC-SR04 module are</a:t>
            </a:r>
          </a:p>
          <a:p>
            <a:pPr lvl="1"/>
            <a:r>
              <a:rPr lang="en-US" dirty="0" err="1"/>
              <a:t>Vcc</a:t>
            </a:r>
            <a:r>
              <a:rPr lang="en-US" dirty="0"/>
              <a:t> – Connected to 5V</a:t>
            </a:r>
          </a:p>
          <a:p>
            <a:pPr lvl="1"/>
            <a:r>
              <a:rPr lang="en-US" dirty="0" err="1"/>
              <a:t>Gnd</a:t>
            </a:r>
            <a:r>
              <a:rPr lang="en-US" dirty="0"/>
              <a:t> – Connected to ground</a:t>
            </a:r>
          </a:p>
          <a:p>
            <a:pPr lvl="1"/>
            <a:r>
              <a:rPr lang="en-US" dirty="0"/>
              <a:t>Trigger – Generates the transmit pulse</a:t>
            </a:r>
          </a:p>
          <a:p>
            <a:pPr lvl="1"/>
            <a:r>
              <a:rPr lang="en-US" dirty="0"/>
              <a:t>Echo – Receives echo from obstacle</a:t>
            </a:r>
          </a:p>
        </p:txBody>
      </p:sp>
      <p:pic>
        <p:nvPicPr>
          <p:cNvPr id="1026" name="Picture 2" descr="Unique India Ultrasonic Distance Sensor HC-SR0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35170" y="1567988"/>
            <a:ext cx="4438650" cy="4181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81979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26"/>
                                        </p:tgtEl>
                                        <p:attrNameLst>
                                          <p:attrName>style.visibility</p:attrName>
                                        </p:attrNameLst>
                                      </p:cBhvr>
                                      <p:to>
                                        <p:strVal val="visible"/>
                                      </p:to>
                                    </p:set>
                                    <p:animEffect transition="in" filter="fade">
                                      <p:cBhvr>
                                        <p:cTn id="12" dur="500"/>
                                        <p:tgtEl>
                                          <p:spTgt spid="102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fade">
                                      <p:cBhvr>
                                        <p:cTn id="27" dur="500"/>
                                        <p:tgtEl>
                                          <p:spTgt spid="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fade">
                                      <p:cBhvr>
                                        <p:cTn id="32" dur="500"/>
                                        <p:tgtEl>
                                          <p:spTgt spid="3">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Effect transition="in" filter="fade">
                                      <p:cBhvr>
                                        <p:cTn id="37" dur="500"/>
                                        <p:tgtEl>
                                          <p:spTgt spid="3">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6" end="6"/>
                                            </p:txEl>
                                          </p:spTgt>
                                        </p:tgtEl>
                                        <p:attrNameLst>
                                          <p:attrName>style.visibility</p:attrName>
                                        </p:attrNameLst>
                                      </p:cBhvr>
                                      <p:to>
                                        <p:strVal val="visible"/>
                                      </p:to>
                                    </p:set>
                                    <p:animEffect transition="in" filter="fade">
                                      <p:cBhvr>
                                        <p:cTn id="42" dur="500"/>
                                        <p:tgtEl>
                                          <p:spTgt spid="3">
                                            <p:txEl>
                                              <p:pRg st="6" end="6"/>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7" end="7"/>
                                            </p:txEl>
                                          </p:spTgt>
                                        </p:tgtEl>
                                        <p:attrNameLst>
                                          <p:attrName>style.visibility</p:attrName>
                                        </p:attrNameLst>
                                      </p:cBhvr>
                                      <p:to>
                                        <p:strVal val="visible"/>
                                      </p:to>
                                    </p:set>
                                    <p:animEffect transition="in" filter="fade">
                                      <p:cBhvr>
                                        <p:cTn id="47"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5EF1AA-B384-4B3C-AA64-26D31B983DC1}"/>
              </a:ext>
            </a:extLst>
          </p:cNvPr>
          <p:cNvSpPr>
            <a:spLocks noGrp="1"/>
          </p:cNvSpPr>
          <p:nvPr>
            <p:ph type="title"/>
          </p:nvPr>
        </p:nvSpPr>
        <p:spPr/>
        <p:txBody>
          <a:bodyPr/>
          <a:lstStyle/>
          <a:p>
            <a:r>
              <a:rPr lang="en-US" dirty="0"/>
              <a:t>HC-SR04 Ultrasonic Sound Sensor – Working principle</a:t>
            </a:r>
          </a:p>
        </p:txBody>
      </p:sp>
      <p:sp>
        <p:nvSpPr>
          <p:cNvPr id="7" name="Content Placeholder 2"/>
          <p:cNvSpPr>
            <a:spLocks noGrp="1"/>
          </p:cNvSpPr>
          <p:nvPr>
            <p:ph idx="1"/>
          </p:nvPr>
        </p:nvSpPr>
        <p:spPr/>
        <p:txBody>
          <a:bodyPr/>
          <a:lstStyle/>
          <a:p>
            <a:r>
              <a:rPr lang="en-IN" dirty="0"/>
              <a:t>The emitter transmits ultrasonic sound  waves which are reflected by near by objects.</a:t>
            </a:r>
            <a:endParaRPr lang="en-IN" b="1" dirty="0">
              <a:solidFill>
                <a:schemeClr val="tx2"/>
              </a:solidFill>
            </a:endParaRPr>
          </a:p>
          <a:p>
            <a:r>
              <a:rPr lang="en-IN" dirty="0"/>
              <a:t>The reflected pulse is received by sensor.</a:t>
            </a:r>
          </a:p>
          <a:p>
            <a:r>
              <a:rPr lang="en-IN" dirty="0"/>
              <a:t>Some mathematical operations are performed to obtain the distance value.</a:t>
            </a:r>
          </a:p>
          <a:p>
            <a:r>
              <a:rPr lang="en-IN" dirty="0"/>
              <a:t>The distance value is converted into desired unit.</a:t>
            </a:r>
            <a:endParaRPr lang="en-US" dirty="0"/>
          </a:p>
        </p:txBody>
      </p:sp>
      <p:sp>
        <p:nvSpPr>
          <p:cNvPr id="3" name="Right Arrow 2"/>
          <p:cNvSpPr/>
          <p:nvPr/>
        </p:nvSpPr>
        <p:spPr>
          <a:xfrm>
            <a:off x="4047401" y="3813458"/>
            <a:ext cx="927279" cy="119129"/>
          </a:xfrm>
          <a:prstGeom prst="rightArrow">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Arrow 9"/>
          <p:cNvSpPr/>
          <p:nvPr/>
        </p:nvSpPr>
        <p:spPr>
          <a:xfrm>
            <a:off x="7915111" y="3813458"/>
            <a:ext cx="927279" cy="119129"/>
          </a:xfrm>
          <a:prstGeom prst="rightArrow">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1360869" y="5108946"/>
            <a:ext cx="1737976" cy="369332"/>
          </a:xfrm>
          <a:prstGeom prst="rect">
            <a:avLst/>
          </a:prstGeom>
          <a:noFill/>
        </p:spPr>
        <p:txBody>
          <a:bodyPr wrap="none" rtlCol="0">
            <a:spAutoFit/>
          </a:bodyPr>
          <a:lstStyle/>
          <a:p>
            <a:r>
              <a:rPr lang="en-US" dirty="0"/>
              <a:t>Ultrasonic waves</a:t>
            </a:r>
          </a:p>
        </p:txBody>
      </p:sp>
      <p:sp>
        <p:nvSpPr>
          <p:cNvPr id="12" name="TextBox 11"/>
          <p:cNvSpPr txBox="1"/>
          <p:nvPr/>
        </p:nvSpPr>
        <p:spPr>
          <a:xfrm>
            <a:off x="5249763" y="5108946"/>
            <a:ext cx="2460930" cy="369332"/>
          </a:xfrm>
          <a:prstGeom prst="rect">
            <a:avLst/>
          </a:prstGeom>
          <a:noFill/>
        </p:spPr>
        <p:txBody>
          <a:bodyPr wrap="none" rtlCol="0">
            <a:spAutoFit/>
          </a:bodyPr>
          <a:lstStyle/>
          <a:p>
            <a:r>
              <a:rPr lang="en-US" dirty="0"/>
              <a:t>Mathematical operations</a:t>
            </a:r>
          </a:p>
        </p:txBody>
      </p:sp>
      <p:sp>
        <p:nvSpPr>
          <p:cNvPr id="13" name="TextBox 12"/>
          <p:cNvSpPr txBox="1"/>
          <p:nvPr/>
        </p:nvSpPr>
        <p:spPr>
          <a:xfrm>
            <a:off x="9226055" y="5112128"/>
            <a:ext cx="2509020" cy="369332"/>
          </a:xfrm>
          <a:prstGeom prst="rect">
            <a:avLst/>
          </a:prstGeom>
          <a:noFill/>
        </p:spPr>
        <p:txBody>
          <a:bodyPr wrap="none" rtlCol="0">
            <a:spAutoFit/>
          </a:bodyPr>
          <a:lstStyle/>
          <a:p>
            <a:r>
              <a:rPr lang="en-US" dirty="0"/>
              <a:t>Measurement of distance</a:t>
            </a:r>
          </a:p>
        </p:txBody>
      </p:sp>
      <p:sp>
        <p:nvSpPr>
          <p:cNvPr id="8" name="AutoShape 2" descr="https://osoyoo.com/wp-content/uploads/2018/09/hc-sr04-1024x410.png"/>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52" name="Picture 4" descr="https://osoyoo.com/wp-content/uploads/2018/09/hc-sr04-1024x410.png"/>
          <p:cNvPicPr>
            <a:picLocks noChangeAspect="1" noChangeArrowheads="1"/>
          </p:cNvPicPr>
          <p:nvPr/>
        </p:nvPicPr>
        <p:blipFill rotWithShape="1">
          <a:blip r:embed="rId2">
            <a:clrChange>
              <a:clrFrom>
                <a:srgbClr val="F1F1F1"/>
              </a:clrFrom>
              <a:clrTo>
                <a:srgbClr val="F1F1F1">
                  <a:alpha val="0"/>
                </a:srgbClr>
              </a:clrTo>
            </a:clrChange>
            <a:extLst>
              <a:ext uri="{28A0092B-C50C-407E-A947-70E740481C1C}">
                <a14:useLocalDpi xmlns:a14="http://schemas.microsoft.com/office/drawing/2010/main" val="0"/>
              </a:ext>
            </a:extLst>
          </a:blip>
          <a:srcRect l="46733" t="4477" r="2299"/>
          <a:stretch/>
        </p:blipFill>
        <p:spPr bwMode="auto">
          <a:xfrm>
            <a:off x="919916" y="3041928"/>
            <a:ext cx="2619882" cy="196596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p:cNvPicPr>
            <a:picLocks noChangeAspect="1"/>
          </p:cNvPicPr>
          <p:nvPr/>
        </p:nvPicPr>
        <p:blipFill rotWithShape="1">
          <a:blip r:embed="rId3" cstate="print">
            <a:extLst>
              <a:ext uri="{28A0092B-C50C-407E-A947-70E740481C1C}">
                <a14:useLocalDpi xmlns:a14="http://schemas.microsoft.com/office/drawing/2010/main" val="0"/>
              </a:ext>
            </a:extLst>
          </a:blip>
          <a:srcRect l="17075" t="17464" r="16197" b="24132"/>
          <a:stretch/>
        </p:blipFill>
        <p:spPr>
          <a:xfrm>
            <a:off x="5440356" y="2890041"/>
            <a:ext cx="2079745" cy="1965960"/>
          </a:xfrm>
          <a:prstGeom prst="rect">
            <a:avLst/>
          </a:prstGeom>
        </p:spPr>
      </p:pic>
      <p:pic>
        <p:nvPicPr>
          <p:cNvPr id="2058" name="Picture 10" descr="Distance Between Two Points | CK-12 Foundation"/>
          <p:cNvPicPr>
            <a:picLocks noChangeAspect="1" noChangeArrowheads="1"/>
          </p:cNvPicPr>
          <p:nvPr/>
        </p:nvPicPr>
        <p:blipFill rotWithShape="1">
          <a:blip r:embed="rId4">
            <a:extLst>
              <a:ext uri="{28A0092B-C50C-407E-A947-70E740481C1C}">
                <a14:useLocalDpi xmlns:a14="http://schemas.microsoft.com/office/drawing/2010/main" val="0"/>
              </a:ext>
            </a:extLst>
          </a:blip>
          <a:srcRect l="26692" r="17206"/>
          <a:stretch/>
        </p:blipFill>
        <p:spPr bwMode="auto">
          <a:xfrm>
            <a:off x="9236131" y="3379476"/>
            <a:ext cx="2488867" cy="9870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93752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52"/>
                                        </p:tgtEl>
                                        <p:attrNameLst>
                                          <p:attrName>style.visibility</p:attrName>
                                        </p:attrNameLst>
                                      </p:cBhvr>
                                      <p:to>
                                        <p:strVal val="visible"/>
                                      </p:to>
                                    </p:set>
                                    <p:animEffect transition="in" filter="fade">
                                      <p:cBhvr>
                                        <p:cTn id="12" dur="500"/>
                                        <p:tgtEl>
                                          <p:spTgt spid="2052"/>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7">
                                            <p:txEl>
                                              <p:pRg st="1" end="1"/>
                                            </p:txEl>
                                          </p:spTgt>
                                        </p:tgtEl>
                                        <p:attrNameLst>
                                          <p:attrName>style.visibility</p:attrName>
                                        </p:attrNameLst>
                                      </p:cBhvr>
                                      <p:to>
                                        <p:strVal val="visible"/>
                                      </p:to>
                                    </p:set>
                                    <p:animEffect transition="in" filter="fade">
                                      <p:cBhvr>
                                        <p:cTn id="20" dur="500"/>
                                        <p:tgtEl>
                                          <p:spTgt spid="7">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7">
                                            <p:txEl>
                                              <p:pRg st="2" end="2"/>
                                            </p:txEl>
                                          </p:spTgt>
                                        </p:tgtEl>
                                        <p:attrNameLst>
                                          <p:attrName>style.visibility</p:attrName>
                                        </p:attrNameLst>
                                      </p:cBhvr>
                                      <p:to>
                                        <p:strVal val="visible"/>
                                      </p:to>
                                    </p:set>
                                    <p:animEffect transition="in" filter="fade">
                                      <p:cBhvr>
                                        <p:cTn id="25" dur="500"/>
                                        <p:tgtEl>
                                          <p:spTgt spid="7">
                                            <p:txEl>
                                              <p:pRg st="2" end="2"/>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3"/>
                                        </p:tgtEl>
                                        <p:attrNameLst>
                                          <p:attrName>style.visibility</p:attrName>
                                        </p:attrNameLst>
                                      </p:cBhvr>
                                      <p:to>
                                        <p:strVal val="visible"/>
                                      </p:to>
                                    </p:set>
                                    <p:animEffect transition="in" filter="fade">
                                      <p:cBhvr>
                                        <p:cTn id="30" dur="500"/>
                                        <p:tgtEl>
                                          <p:spTgt spid="3"/>
                                        </p:tgtEl>
                                      </p:cBhvr>
                                    </p:animEffect>
                                  </p:childTnLst>
                                </p:cTn>
                              </p:par>
                              <p:par>
                                <p:cTn id="31" presetID="10" presetClass="entr" presetSubtype="0" fill="hold" nodeType="with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fade">
                                      <p:cBhvr>
                                        <p:cTn id="33" dur="500"/>
                                        <p:tgtEl>
                                          <p:spTgt spid="14"/>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fade">
                                      <p:cBhvr>
                                        <p:cTn id="36" dur="500"/>
                                        <p:tgtEl>
                                          <p:spTgt spid="12"/>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7">
                                            <p:txEl>
                                              <p:pRg st="3" end="3"/>
                                            </p:txEl>
                                          </p:spTgt>
                                        </p:tgtEl>
                                        <p:attrNameLst>
                                          <p:attrName>style.visibility</p:attrName>
                                        </p:attrNameLst>
                                      </p:cBhvr>
                                      <p:to>
                                        <p:strVal val="visible"/>
                                      </p:to>
                                    </p:set>
                                    <p:animEffect transition="in" filter="fade">
                                      <p:cBhvr>
                                        <p:cTn id="41" dur="500"/>
                                        <p:tgtEl>
                                          <p:spTgt spid="7">
                                            <p:txEl>
                                              <p:pRg st="3" end="3"/>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10"/>
                                        </p:tgtEl>
                                        <p:attrNameLst>
                                          <p:attrName>style.visibility</p:attrName>
                                        </p:attrNameLst>
                                      </p:cBhvr>
                                      <p:to>
                                        <p:strVal val="visible"/>
                                      </p:to>
                                    </p:set>
                                    <p:animEffect transition="in" filter="fade">
                                      <p:cBhvr>
                                        <p:cTn id="46" dur="500"/>
                                        <p:tgtEl>
                                          <p:spTgt spid="10"/>
                                        </p:tgtEl>
                                      </p:cBhvr>
                                    </p:animEffect>
                                  </p:childTnLst>
                                </p:cTn>
                              </p:par>
                              <p:par>
                                <p:cTn id="47" presetID="10" presetClass="entr" presetSubtype="0" fill="hold" nodeType="withEffect">
                                  <p:stCondLst>
                                    <p:cond delay="0"/>
                                  </p:stCondLst>
                                  <p:childTnLst>
                                    <p:set>
                                      <p:cBhvr>
                                        <p:cTn id="48" dur="1" fill="hold">
                                          <p:stCondLst>
                                            <p:cond delay="0"/>
                                          </p:stCondLst>
                                        </p:cTn>
                                        <p:tgtEl>
                                          <p:spTgt spid="2058"/>
                                        </p:tgtEl>
                                        <p:attrNameLst>
                                          <p:attrName>style.visibility</p:attrName>
                                        </p:attrNameLst>
                                      </p:cBhvr>
                                      <p:to>
                                        <p:strVal val="visible"/>
                                      </p:to>
                                    </p:set>
                                    <p:animEffect transition="in" filter="fade">
                                      <p:cBhvr>
                                        <p:cTn id="49" dur="500"/>
                                        <p:tgtEl>
                                          <p:spTgt spid="2058"/>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3"/>
                                        </p:tgtEl>
                                        <p:attrNameLst>
                                          <p:attrName>style.visibility</p:attrName>
                                        </p:attrNameLst>
                                      </p:cBhvr>
                                      <p:to>
                                        <p:strVal val="visible"/>
                                      </p:to>
                                    </p:set>
                                    <p:animEffect transition="in" filter="fade">
                                      <p:cBhvr>
                                        <p:cTn id="5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P spid="3" grpId="0" animBg="1"/>
      <p:bldP spid="10" grpId="0" animBg="1"/>
      <p:bldP spid="6" grpId="0"/>
      <p:bldP spid="12" grpId="0"/>
      <p:bldP spid="1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5EF1AA-B384-4B3C-AA64-26D31B983DC1}"/>
              </a:ext>
            </a:extLst>
          </p:cNvPr>
          <p:cNvSpPr>
            <a:spLocks noGrp="1"/>
          </p:cNvSpPr>
          <p:nvPr>
            <p:ph type="title"/>
          </p:nvPr>
        </p:nvSpPr>
        <p:spPr/>
        <p:txBody>
          <a:bodyPr/>
          <a:lstStyle/>
          <a:p>
            <a:r>
              <a:rPr lang="en-US" dirty="0"/>
              <a:t>HC-SR04 Ultrasonic Sound Sensor– Interfacing with Arduino</a:t>
            </a:r>
          </a:p>
        </p:txBody>
      </p:sp>
      <p:sp>
        <p:nvSpPr>
          <p:cNvPr id="3" name="Content Placeholder 2">
            <a:extLst>
              <a:ext uri="{FF2B5EF4-FFF2-40B4-BE49-F238E27FC236}">
                <a16:creationId xmlns:a16="http://schemas.microsoft.com/office/drawing/2014/main" id="{21ED515D-C27A-442E-AC75-3436088FDA4F}"/>
              </a:ext>
            </a:extLst>
          </p:cNvPr>
          <p:cNvSpPr>
            <a:spLocks noGrp="1"/>
          </p:cNvSpPr>
          <p:nvPr>
            <p:ph idx="1"/>
          </p:nvPr>
        </p:nvSpPr>
        <p:spPr>
          <a:xfrm>
            <a:off x="131180" y="863444"/>
            <a:ext cx="5269495" cy="5590565"/>
          </a:xfrm>
        </p:spPr>
        <p:txBody>
          <a:bodyPr/>
          <a:lstStyle/>
          <a:p>
            <a:r>
              <a:rPr lang="en-US" dirty="0"/>
              <a:t>The interfacing of HC-SR04 sensor with Arduino Uno is as shown in figure.</a:t>
            </a:r>
          </a:p>
          <a:p>
            <a:r>
              <a:rPr lang="en-US" dirty="0"/>
              <a:t>Here, </a:t>
            </a:r>
            <a:r>
              <a:rPr lang="en-US" dirty="0" err="1"/>
              <a:t>Vcc</a:t>
            </a:r>
            <a:r>
              <a:rPr lang="en-US" dirty="0"/>
              <a:t> and </a:t>
            </a:r>
            <a:r>
              <a:rPr lang="en-US" dirty="0" err="1"/>
              <a:t>Gnd</a:t>
            </a:r>
            <a:r>
              <a:rPr lang="en-US" dirty="0"/>
              <a:t> pins of HC-SR04 sensor are connected to 5V and </a:t>
            </a:r>
            <a:r>
              <a:rPr lang="en-US" dirty="0" err="1"/>
              <a:t>Gnd</a:t>
            </a:r>
            <a:r>
              <a:rPr lang="en-US" dirty="0"/>
              <a:t> of Arduino board.</a:t>
            </a:r>
          </a:p>
          <a:p>
            <a:r>
              <a:rPr lang="en-US" dirty="0"/>
              <a:t>The trigger and echo pin is connected to (any) digital pins of Arduino board.</a:t>
            </a:r>
          </a:p>
          <a:p>
            <a:r>
              <a:rPr lang="en-US" dirty="0"/>
              <a:t>In this case, trigger is connected to 11 and echo is connected to 12.</a:t>
            </a:r>
          </a:p>
        </p:txBody>
      </p:sp>
      <p:grpSp>
        <p:nvGrpSpPr>
          <p:cNvPr id="4" name="Group 3"/>
          <p:cNvGrpSpPr/>
          <p:nvPr/>
        </p:nvGrpSpPr>
        <p:grpSpPr>
          <a:xfrm>
            <a:off x="6222394" y="1854492"/>
            <a:ext cx="5698726" cy="4326472"/>
            <a:chOff x="6222394" y="1854492"/>
            <a:chExt cx="5698726" cy="4326472"/>
          </a:xfrm>
        </p:grpSpPr>
        <p:pic>
          <p:nvPicPr>
            <p:cNvPr id="18" name="Picture 2" descr="Unique India Ultrasonic Distance Sensor HC-SR04"/>
            <p:cNvPicPr>
              <a:picLocks noChangeAspect="1" noChangeArrowheads="1"/>
            </p:cNvPicPr>
            <p:nvPr/>
          </p:nvPicPr>
          <p:blipFill rotWithShape="1">
            <a:blip r:embed="rId2">
              <a:extLst>
                <a:ext uri="{28A0092B-C50C-407E-A947-70E740481C1C}">
                  <a14:useLocalDpi xmlns:a14="http://schemas.microsoft.com/office/drawing/2010/main" val="0"/>
                </a:ext>
              </a:extLst>
            </a:blip>
            <a:srcRect t="17941" b="18611"/>
            <a:stretch/>
          </p:blipFill>
          <p:spPr bwMode="auto">
            <a:xfrm>
              <a:off x="6222394" y="2009186"/>
              <a:ext cx="2416099" cy="144413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p:nvPr/>
          </p:nvPicPr>
          <p:blipFill>
            <a:blip r:embed="rId3">
              <a:clrChange>
                <a:clrFrom>
                  <a:srgbClr val="F4F5F6"/>
                </a:clrFrom>
                <a:clrTo>
                  <a:srgbClr val="F4F5F6">
                    <a:alpha val="0"/>
                  </a:srgbClr>
                </a:clrTo>
              </a:clrChange>
            </a:blip>
            <a:stretch/>
          </p:blipFill>
          <p:spPr>
            <a:xfrm rot="5400000">
              <a:off x="8083889" y="2343732"/>
              <a:ext cx="4326472" cy="3347991"/>
            </a:xfrm>
            <a:prstGeom prst="rect">
              <a:avLst/>
            </a:prstGeom>
            <a:ln>
              <a:noFill/>
            </a:ln>
          </p:spPr>
        </p:pic>
      </p:grpSp>
      <p:grpSp>
        <p:nvGrpSpPr>
          <p:cNvPr id="7" name="Group 6"/>
          <p:cNvGrpSpPr/>
          <p:nvPr/>
        </p:nvGrpSpPr>
        <p:grpSpPr>
          <a:xfrm>
            <a:off x="7212637" y="3361566"/>
            <a:ext cx="1652147" cy="1158561"/>
            <a:chOff x="7212637" y="3361566"/>
            <a:chExt cx="1652147" cy="1158561"/>
          </a:xfrm>
        </p:grpSpPr>
        <p:grpSp>
          <p:nvGrpSpPr>
            <p:cNvPr id="11" name="Group 10"/>
            <p:cNvGrpSpPr/>
            <p:nvPr/>
          </p:nvGrpSpPr>
          <p:grpSpPr>
            <a:xfrm>
              <a:off x="7212637" y="3361566"/>
              <a:ext cx="1652147" cy="1006160"/>
              <a:chOff x="7750939" y="3835400"/>
              <a:chExt cx="1092201" cy="558800"/>
            </a:xfrm>
          </p:grpSpPr>
          <p:cxnSp>
            <p:nvCxnSpPr>
              <p:cNvPr id="5" name="Straight Connector 4"/>
              <p:cNvCxnSpPr/>
              <p:nvPr/>
            </p:nvCxnSpPr>
            <p:spPr>
              <a:xfrm>
                <a:off x="7750939" y="3835400"/>
                <a:ext cx="0" cy="558800"/>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7750940" y="4394200"/>
                <a:ext cx="1092200" cy="0"/>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27" name="Group 26"/>
            <p:cNvGrpSpPr/>
            <p:nvPr/>
          </p:nvGrpSpPr>
          <p:grpSpPr>
            <a:xfrm>
              <a:off x="7582094" y="3361567"/>
              <a:ext cx="1257300" cy="1158560"/>
              <a:chOff x="7759700" y="3835400"/>
              <a:chExt cx="1092200" cy="558800"/>
            </a:xfrm>
          </p:grpSpPr>
          <p:cxnSp>
            <p:nvCxnSpPr>
              <p:cNvPr id="28" name="Straight Connector 27"/>
              <p:cNvCxnSpPr/>
              <p:nvPr/>
            </p:nvCxnSpPr>
            <p:spPr>
              <a:xfrm>
                <a:off x="7759700" y="3835400"/>
                <a:ext cx="0" cy="55880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7759700" y="4394200"/>
                <a:ext cx="1092200"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9" name="Group 8"/>
          <p:cNvGrpSpPr/>
          <p:nvPr/>
        </p:nvGrpSpPr>
        <p:grpSpPr>
          <a:xfrm>
            <a:off x="7326396" y="3354630"/>
            <a:ext cx="4785225" cy="2981029"/>
            <a:chOff x="7326396" y="3354630"/>
            <a:chExt cx="4785225" cy="2981029"/>
          </a:xfrm>
        </p:grpSpPr>
        <p:grpSp>
          <p:nvGrpSpPr>
            <p:cNvPr id="8" name="Group 7"/>
            <p:cNvGrpSpPr/>
            <p:nvPr/>
          </p:nvGrpSpPr>
          <p:grpSpPr>
            <a:xfrm>
              <a:off x="7326396" y="3354630"/>
              <a:ext cx="4785225" cy="2826334"/>
              <a:chOff x="7326396" y="3431904"/>
              <a:chExt cx="4785225" cy="2826334"/>
            </a:xfrm>
          </p:grpSpPr>
          <p:grpSp>
            <p:nvGrpSpPr>
              <p:cNvPr id="30" name="Group 29"/>
              <p:cNvGrpSpPr/>
              <p:nvPr/>
            </p:nvGrpSpPr>
            <p:grpSpPr>
              <a:xfrm>
                <a:off x="7326396" y="3431904"/>
                <a:ext cx="4782542" cy="2826334"/>
                <a:chOff x="7759700" y="3835400"/>
                <a:chExt cx="1123995" cy="558800"/>
              </a:xfrm>
            </p:grpSpPr>
            <p:cxnSp>
              <p:nvCxnSpPr>
                <p:cNvPr id="31" name="Straight Connector 30"/>
                <p:cNvCxnSpPr/>
                <p:nvPr/>
              </p:nvCxnSpPr>
              <p:spPr>
                <a:xfrm>
                  <a:off x="7759700" y="3835400"/>
                  <a:ext cx="0" cy="558800"/>
                </a:xfrm>
                <a:prstGeom prst="line">
                  <a:avLst/>
                </a:prstGeom>
                <a:ln w="2222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7759700" y="4394200"/>
                  <a:ext cx="1123995" cy="0"/>
                </a:xfrm>
                <a:prstGeom prst="line">
                  <a:avLst/>
                </a:prstGeom>
                <a:ln w="22225">
                  <a:solidFill>
                    <a:srgbClr val="FFC000"/>
                  </a:solidFill>
                </a:ln>
              </p:spPr>
              <p:style>
                <a:lnRef idx="1">
                  <a:schemeClr val="accent1"/>
                </a:lnRef>
                <a:fillRef idx="0">
                  <a:schemeClr val="accent1"/>
                </a:fillRef>
                <a:effectRef idx="0">
                  <a:schemeClr val="accent1"/>
                </a:effectRef>
                <a:fontRef idx="minor">
                  <a:schemeClr val="tx1"/>
                </a:fontRef>
              </p:style>
            </p:cxnSp>
          </p:grpSp>
          <p:cxnSp>
            <p:nvCxnSpPr>
              <p:cNvPr id="17" name="Straight Connector 16"/>
              <p:cNvCxnSpPr/>
              <p:nvPr/>
            </p:nvCxnSpPr>
            <p:spPr>
              <a:xfrm>
                <a:off x="11667121" y="4213871"/>
                <a:ext cx="444500" cy="0"/>
              </a:xfrm>
              <a:prstGeom prst="line">
                <a:avLst/>
              </a:prstGeom>
              <a:ln w="2222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12108938" y="4211952"/>
                <a:ext cx="2683" cy="2046286"/>
              </a:xfrm>
              <a:prstGeom prst="line">
                <a:avLst/>
              </a:prstGeom>
              <a:ln w="22225">
                <a:solidFill>
                  <a:srgbClr val="FFC000"/>
                </a:solidFill>
              </a:ln>
            </p:spPr>
            <p:style>
              <a:lnRef idx="1">
                <a:schemeClr val="accent1"/>
              </a:lnRef>
              <a:fillRef idx="0">
                <a:schemeClr val="accent1"/>
              </a:fillRef>
              <a:effectRef idx="0">
                <a:schemeClr val="accent1"/>
              </a:effectRef>
              <a:fontRef idx="minor">
                <a:schemeClr val="tx1"/>
              </a:fontRef>
            </p:style>
          </p:cxnSp>
        </p:grpSp>
        <p:grpSp>
          <p:nvGrpSpPr>
            <p:cNvPr id="14" name="Group 13"/>
            <p:cNvGrpSpPr/>
            <p:nvPr/>
          </p:nvGrpSpPr>
          <p:grpSpPr>
            <a:xfrm>
              <a:off x="7443516" y="3365361"/>
              <a:ext cx="4500858" cy="2970298"/>
              <a:chOff x="7443516" y="3365361"/>
              <a:chExt cx="4500858" cy="2970298"/>
            </a:xfrm>
          </p:grpSpPr>
          <p:grpSp>
            <p:nvGrpSpPr>
              <p:cNvPr id="23" name="Group 22"/>
              <p:cNvGrpSpPr/>
              <p:nvPr/>
            </p:nvGrpSpPr>
            <p:grpSpPr>
              <a:xfrm>
                <a:off x="7443516" y="3365361"/>
                <a:ext cx="4500858" cy="2970298"/>
                <a:chOff x="7757303" y="3835400"/>
                <a:chExt cx="1132875" cy="558800"/>
              </a:xfrm>
            </p:grpSpPr>
            <p:cxnSp>
              <p:nvCxnSpPr>
                <p:cNvPr id="26" name="Straight Connector 25"/>
                <p:cNvCxnSpPr/>
                <p:nvPr/>
              </p:nvCxnSpPr>
              <p:spPr>
                <a:xfrm>
                  <a:off x="7759700" y="3835400"/>
                  <a:ext cx="0" cy="558800"/>
                </a:xfrm>
                <a:prstGeom prst="line">
                  <a:avLst/>
                </a:prstGeom>
                <a:ln w="22225">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7757303" y="4394200"/>
                  <a:ext cx="1132875" cy="0"/>
                </a:xfrm>
                <a:prstGeom prst="line">
                  <a:avLst/>
                </a:prstGeom>
                <a:ln w="22225">
                  <a:solidFill>
                    <a:schemeClr val="accent4"/>
                  </a:solidFill>
                </a:ln>
              </p:spPr>
              <p:style>
                <a:lnRef idx="1">
                  <a:schemeClr val="accent1"/>
                </a:lnRef>
                <a:fillRef idx="0">
                  <a:schemeClr val="accent1"/>
                </a:fillRef>
                <a:effectRef idx="0">
                  <a:schemeClr val="accent1"/>
                </a:effectRef>
                <a:fontRef idx="minor">
                  <a:schemeClr val="tx1"/>
                </a:fontRef>
              </p:style>
            </p:cxnSp>
          </p:grpSp>
          <p:cxnSp>
            <p:nvCxnSpPr>
              <p:cNvPr id="24" name="Straight Connector 23"/>
              <p:cNvCxnSpPr/>
              <p:nvPr/>
            </p:nvCxnSpPr>
            <p:spPr>
              <a:xfrm>
                <a:off x="11647376" y="4006032"/>
                <a:ext cx="283746" cy="3401"/>
              </a:xfrm>
              <a:prstGeom prst="line">
                <a:avLst/>
              </a:prstGeom>
              <a:ln w="22225">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a:stCxn id="6" idx="0"/>
              </p:cNvCxnSpPr>
              <p:nvPr/>
            </p:nvCxnSpPr>
            <p:spPr>
              <a:xfrm>
                <a:off x="11921121" y="4017728"/>
                <a:ext cx="23253" cy="2317931"/>
              </a:xfrm>
              <a:prstGeom prst="line">
                <a:avLst/>
              </a:prstGeom>
              <a:ln w="22225">
                <a:solidFill>
                  <a:schemeClr val="accent4"/>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74267974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animEffect transition="in" filter="fade">
                                      <p:cBhvr>
                                        <p:cTn id="27" dur="500"/>
                                        <p:tgtEl>
                                          <p:spTgt spid="3">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3" end="3"/>
                                            </p:txEl>
                                          </p:spTgt>
                                        </p:tgtEl>
                                        <p:attrNameLst>
                                          <p:attrName>style.visibility</p:attrName>
                                        </p:attrNameLst>
                                      </p:cBhvr>
                                      <p:to>
                                        <p:strVal val="visible"/>
                                      </p:to>
                                    </p:set>
                                    <p:animEffect transition="in" filter="fade">
                                      <p:cBhvr>
                                        <p:cTn id="32" dur="500"/>
                                        <p:tgtEl>
                                          <p:spTgt spid="3">
                                            <p:txEl>
                                              <p:pRg st="3" end="3"/>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fade">
                                      <p:cBhvr>
                                        <p:cTn id="3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HC-SR04 Ultrasonic Sound Sensor</a:t>
            </a:r>
            <a:r>
              <a:rPr lang="gu-IN" dirty="0"/>
              <a:t> </a:t>
            </a:r>
            <a:r>
              <a:rPr lang="en-US" dirty="0"/>
              <a:t>– Code explanation</a:t>
            </a:r>
          </a:p>
        </p:txBody>
      </p:sp>
      <p:sp>
        <p:nvSpPr>
          <p:cNvPr id="3" name="Content Placeholder 2"/>
          <p:cNvSpPr>
            <a:spLocks noGrp="1"/>
          </p:cNvSpPr>
          <p:nvPr>
            <p:ph idx="1"/>
          </p:nvPr>
        </p:nvSpPr>
        <p:spPr/>
        <p:txBody>
          <a:bodyPr/>
          <a:lstStyle/>
          <a:p>
            <a:r>
              <a:rPr lang="en-US" dirty="0"/>
              <a:t>The code in Arduino for HC-SR04 Ultrasonic Sound Sensor can be written as following</a:t>
            </a:r>
          </a:p>
          <a:p>
            <a:endParaRPr lang="en-US" dirty="0"/>
          </a:p>
        </p:txBody>
      </p:sp>
      <p:sp>
        <p:nvSpPr>
          <p:cNvPr id="5" name="Rectangle 4">
            <a:extLst>
              <a:ext uri="{FF2B5EF4-FFF2-40B4-BE49-F238E27FC236}">
                <a16:creationId xmlns:a16="http://schemas.microsoft.com/office/drawing/2014/main" id="{D456EBDA-49A4-A843-A786-6989C63A54AA}"/>
              </a:ext>
            </a:extLst>
          </p:cNvPr>
          <p:cNvSpPr/>
          <p:nvPr/>
        </p:nvSpPr>
        <p:spPr>
          <a:xfrm>
            <a:off x="631173" y="1650725"/>
            <a:ext cx="6400800" cy="4708981"/>
          </a:xfrm>
          <a:prstGeom prst="rect">
            <a:avLst/>
          </a:prstGeom>
          <a:solidFill>
            <a:schemeClr val="bg1">
              <a:lumMod val="95000"/>
            </a:schemeClr>
          </a:solidFill>
          <a:ln>
            <a:no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dirty="0" err="1">
                <a:solidFill>
                  <a:srgbClr val="073642"/>
                </a:solidFill>
                <a:latin typeface="Consolas" panose="020B0609020204030204" pitchFamily="49" charset="0"/>
              </a:rPr>
              <a:t>int</a:t>
            </a:r>
            <a:r>
              <a:rPr lang="en-US" sz="2000" dirty="0">
                <a:solidFill>
                  <a:srgbClr val="333333"/>
                </a:solidFill>
                <a:latin typeface="Consolas" panose="020B0609020204030204" pitchFamily="49" charset="0"/>
              </a:rPr>
              <a:t> </a:t>
            </a:r>
            <a:r>
              <a:rPr lang="en-US" sz="2000" dirty="0" err="1">
                <a:solidFill>
                  <a:srgbClr val="268BD2"/>
                </a:solidFill>
                <a:latin typeface="Consolas" panose="020B0609020204030204" pitchFamily="49" charset="0"/>
              </a:rPr>
              <a:t>trigPin</a:t>
            </a:r>
            <a:r>
              <a:rPr lang="en-US" sz="2000" dirty="0">
                <a:solidFill>
                  <a:srgbClr val="333333"/>
                </a:solidFill>
                <a:latin typeface="Consolas" panose="020B0609020204030204" pitchFamily="49" charset="0"/>
              </a:rPr>
              <a:t> </a:t>
            </a:r>
            <a:r>
              <a:rPr lang="en-US" sz="2000" dirty="0">
                <a:solidFill>
                  <a:srgbClr val="859900"/>
                </a:solidFill>
                <a:latin typeface="Consolas" panose="020B0609020204030204" pitchFamily="49" charset="0"/>
              </a:rPr>
              <a:t>=</a:t>
            </a:r>
            <a:r>
              <a:rPr lang="en-US" sz="2000" dirty="0">
                <a:solidFill>
                  <a:srgbClr val="333333"/>
                </a:solidFill>
                <a:latin typeface="Consolas" panose="020B0609020204030204" pitchFamily="49" charset="0"/>
              </a:rPr>
              <a:t> </a:t>
            </a:r>
            <a:r>
              <a:rPr lang="en-US" sz="2000" dirty="0">
                <a:solidFill>
                  <a:srgbClr val="D33682"/>
                </a:solidFill>
                <a:latin typeface="Consolas" panose="020B0609020204030204" pitchFamily="49" charset="0"/>
              </a:rPr>
              <a:t>11</a:t>
            </a:r>
            <a:r>
              <a:rPr lang="en-US" sz="2000" dirty="0">
                <a:solidFill>
                  <a:srgbClr val="333333"/>
                </a:solidFill>
                <a:latin typeface="Consolas" panose="020B0609020204030204" pitchFamily="49" charset="0"/>
              </a:rPr>
              <a:t>;    </a:t>
            </a:r>
            <a:r>
              <a:rPr lang="en-US" sz="2000" i="1" dirty="0">
                <a:solidFill>
                  <a:srgbClr val="93A1A1"/>
                </a:solidFill>
                <a:latin typeface="Consolas" panose="020B0609020204030204" pitchFamily="49" charset="0"/>
              </a:rPr>
              <a:t>// Trigger</a:t>
            </a:r>
            <a:endParaRPr lang="en-US" sz="2000" dirty="0">
              <a:solidFill>
                <a:srgbClr val="333333"/>
              </a:solidFill>
              <a:latin typeface="Consolas" panose="020B0609020204030204" pitchFamily="49" charset="0"/>
            </a:endParaRPr>
          </a:p>
          <a:p>
            <a:r>
              <a:rPr lang="en-US" sz="2000" b="1" dirty="0" err="1">
                <a:solidFill>
                  <a:srgbClr val="073642"/>
                </a:solidFill>
                <a:latin typeface="Consolas" panose="020B0609020204030204" pitchFamily="49" charset="0"/>
              </a:rPr>
              <a:t>int</a:t>
            </a:r>
            <a:r>
              <a:rPr lang="en-US" sz="2000" dirty="0">
                <a:solidFill>
                  <a:srgbClr val="333333"/>
                </a:solidFill>
                <a:latin typeface="Consolas" panose="020B0609020204030204" pitchFamily="49" charset="0"/>
              </a:rPr>
              <a:t> </a:t>
            </a:r>
            <a:r>
              <a:rPr lang="en-US" sz="2000" dirty="0" err="1">
                <a:solidFill>
                  <a:srgbClr val="268BD2"/>
                </a:solidFill>
                <a:latin typeface="Consolas" panose="020B0609020204030204" pitchFamily="49" charset="0"/>
              </a:rPr>
              <a:t>echoPin</a:t>
            </a:r>
            <a:r>
              <a:rPr lang="en-US" sz="2000" dirty="0">
                <a:solidFill>
                  <a:srgbClr val="333333"/>
                </a:solidFill>
                <a:latin typeface="Consolas" panose="020B0609020204030204" pitchFamily="49" charset="0"/>
              </a:rPr>
              <a:t> </a:t>
            </a:r>
            <a:r>
              <a:rPr lang="en-US" sz="2000" dirty="0">
                <a:solidFill>
                  <a:srgbClr val="859900"/>
                </a:solidFill>
                <a:latin typeface="Consolas" panose="020B0609020204030204" pitchFamily="49" charset="0"/>
              </a:rPr>
              <a:t>=</a:t>
            </a:r>
            <a:r>
              <a:rPr lang="en-US" sz="2000" dirty="0">
                <a:solidFill>
                  <a:srgbClr val="333333"/>
                </a:solidFill>
                <a:latin typeface="Consolas" panose="020B0609020204030204" pitchFamily="49" charset="0"/>
              </a:rPr>
              <a:t> </a:t>
            </a:r>
            <a:r>
              <a:rPr lang="en-US" sz="2000" dirty="0">
                <a:solidFill>
                  <a:srgbClr val="D33682"/>
                </a:solidFill>
                <a:latin typeface="Consolas" panose="020B0609020204030204" pitchFamily="49" charset="0"/>
              </a:rPr>
              <a:t>12</a:t>
            </a:r>
            <a:r>
              <a:rPr lang="en-US" sz="2000" dirty="0">
                <a:solidFill>
                  <a:srgbClr val="333333"/>
                </a:solidFill>
                <a:latin typeface="Consolas" panose="020B0609020204030204" pitchFamily="49" charset="0"/>
              </a:rPr>
              <a:t>;    </a:t>
            </a:r>
            <a:r>
              <a:rPr lang="en-US" sz="2000" i="1" dirty="0">
                <a:solidFill>
                  <a:srgbClr val="93A1A1"/>
                </a:solidFill>
                <a:latin typeface="Consolas" panose="020B0609020204030204" pitchFamily="49" charset="0"/>
              </a:rPr>
              <a:t>// Echo</a:t>
            </a:r>
            <a:endParaRPr lang="en-US" sz="2000" dirty="0">
              <a:solidFill>
                <a:srgbClr val="333333"/>
              </a:solidFill>
              <a:latin typeface="Consolas" panose="020B0609020204030204" pitchFamily="49" charset="0"/>
            </a:endParaRPr>
          </a:p>
          <a:p>
            <a:r>
              <a:rPr lang="en-US" sz="2000" b="1" dirty="0">
                <a:solidFill>
                  <a:srgbClr val="073642"/>
                </a:solidFill>
                <a:latin typeface="Consolas" panose="020B0609020204030204" pitchFamily="49" charset="0"/>
              </a:rPr>
              <a:t>long</a:t>
            </a:r>
            <a:r>
              <a:rPr lang="en-US" sz="2000" dirty="0">
                <a:solidFill>
                  <a:srgbClr val="333333"/>
                </a:solidFill>
                <a:latin typeface="Consolas" panose="020B0609020204030204" pitchFamily="49" charset="0"/>
              </a:rPr>
              <a:t> </a:t>
            </a:r>
            <a:r>
              <a:rPr lang="en-US" sz="2000" dirty="0">
                <a:solidFill>
                  <a:srgbClr val="268BD2"/>
                </a:solidFill>
                <a:latin typeface="Consolas" panose="020B0609020204030204" pitchFamily="49" charset="0"/>
              </a:rPr>
              <a:t>duration</a:t>
            </a:r>
            <a:r>
              <a:rPr lang="en-US" sz="2000" dirty="0">
                <a:solidFill>
                  <a:srgbClr val="333333"/>
                </a:solidFill>
                <a:latin typeface="Consolas" panose="020B0609020204030204" pitchFamily="49" charset="0"/>
              </a:rPr>
              <a:t>, </a:t>
            </a:r>
            <a:r>
              <a:rPr lang="en-US" sz="2000" dirty="0">
                <a:solidFill>
                  <a:srgbClr val="268BD2"/>
                </a:solidFill>
                <a:latin typeface="Consolas" panose="020B0609020204030204" pitchFamily="49" charset="0"/>
              </a:rPr>
              <a:t>cm</a:t>
            </a:r>
            <a:r>
              <a:rPr lang="en-US" sz="2000" dirty="0">
                <a:solidFill>
                  <a:srgbClr val="333333"/>
                </a:solidFill>
                <a:latin typeface="Consolas" panose="020B0609020204030204" pitchFamily="49" charset="0"/>
              </a:rPr>
              <a:t>, </a:t>
            </a:r>
            <a:r>
              <a:rPr lang="en-US" sz="2000" dirty="0">
                <a:solidFill>
                  <a:srgbClr val="268BD2"/>
                </a:solidFill>
                <a:latin typeface="Consolas" panose="020B0609020204030204" pitchFamily="49" charset="0"/>
              </a:rPr>
              <a:t>inches</a:t>
            </a:r>
            <a:r>
              <a:rPr lang="en-US" sz="2000" dirty="0">
                <a:solidFill>
                  <a:srgbClr val="333333"/>
                </a:solidFill>
                <a:latin typeface="Consolas" panose="020B0609020204030204" pitchFamily="49" charset="0"/>
              </a:rPr>
              <a:t>;</a:t>
            </a:r>
          </a:p>
          <a:p>
            <a:r>
              <a:rPr lang="en-US" sz="2000" dirty="0">
                <a:solidFill>
                  <a:srgbClr val="333333"/>
                </a:solidFill>
                <a:latin typeface="Consolas" panose="020B0609020204030204" pitchFamily="49" charset="0"/>
              </a:rPr>
              <a:t> </a:t>
            </a:r>
          </a:p>
          <a:p>
            <a:r>
              <a:rPr lang="en-US" sz="2000" b="1" dirty="0">
                <a:solidFill>
                  <a:srgbClr val="073642"/>
                </a:solidFill>
                <a:latin typeface="Consolas" panose="020B0609020204030204" pitchFamily="49" charset="0"/>
              </a:rPr>
              <a:t>void</a:t>
            </a:r>
            <a:r>
              <a:rPr lang="en-US" sz="2000" dirty="0">
                <a:solidFill>
                  <a:srgbClr val="333333"/>
                </a:solidFill>
                <a:latin typeface="Consolas" panose="020B0609020204030204" pitchFamily="49" charset="0"/>
              </a:rPr>
              <a:t> </a:t>
            </a:r>
            <a:r>
              <a:rPr lang="en-US" sz="2000" dirty="0">
                <a:solidFill>
                  <a:srgbClr val="268BD2"/>
                </a:solidFill>
                <a:latin typeface="Consolas" panose="020B0609020204030204" pitchFamily="49" charset="0"/>
              </a:rPr>
              <a:t>setup</a:t>
            </a:r>
            <a:r>
              <a:rPr lang="en-US" sz="2000" dirty="0">
                <a:solidFill>
                  <a:srgbClr val="333333"/>
                </a:solidFill>
                <a:latin typeface="Consolas" panose="020B0609020204030204" pitchFamily="49" charset="0"/>
              </a:rPr>
              <a:t>() {</a:t>
            </a:r>
          </a:p>
          <a:p>
            <a:r>
              <a:rPr lang="en-US" sz="2000" dirty="0">
                <a:solidFill>
                  <a:srgbClr val="333333"/>
                </a:solidFill>
                <a:latin typeface="Consolas" panose="020B0609020204030204" pitchFamily="49" charset="0"/>
              </a:rPr>
              <a:t>  </a:t>
            </a:r>
            <a:r>
              <a:rPr lang="en-US" sz="2000" dirty="0" err="1">
                <a:solidFill>
                  <a:srgbClr val="268BD2"/>
                </a:solidFill>
                <a:latin typeface="Consolas" panose="020B0609020204030204" pitchFamily="49" charset="0"/>
              </a:rPr>
              <a:t>Serial</a:t>
            </a:r>
            <a:r>
              <a:rPr lang="en-US" sz="2000" dirty="0" err="1">
                <a:solidFill>
                  <a:srgbClr val="333333"/>
                </a:solidFill>
                <a:latin typeface="Consolas" panose="020B0609020204030204" pitchFamily="49" charset="0"/>
              </a:rPr>
              <a:t>.</a:t>
            </a:r>
            <a:r>
              <a:rPr lang="en-US" sz="2000" dirty="0" err="1">
                <a:solidFill>
                  <a:srgbClr val="268BD2"/>
                </a:solidFill>
                <a:latin typeface="Consolas" panose="020B0609020204030204" pitchFamily="49" charset="0"/>
              </a:rPr>
              <a:t>begin</a:t>
            </a:r>
            <a:r>
              <a:rPr lang="en-US" sz="2000" dirty="0">
                <a:solidFill>
                  <a:srgbClr val="333333"/>
                </a:solidFill>
                <a:latin typeface="Consolas" panose="020B0609020204030204" pitchFamily="49" charset="0"/>
              </a:rPr>
              <a:t> (</a:t>
            </a:r>
            <a:r>
              <a:rPr lang="en-US" sz="2000" dirty="0">
                <a:solidFill>
                  <a:srgbClr val="D33682"/>
                </a:solidFill>
                <a:latin typeface="Consolas" panose="020B0609020204030204" pitchFamily="49" charset="0"/>
              </a:rPr>
              <a:t>9600</a:t>
            </a:r>
            <a:r>
              <a:rPr lang="en-US" sz="2000" dirty="0">
                <a:solidFill>
                  <a:srgbClr val="333333"/>
                </a:solidFill>
                <a:latin typeface="Consolas" panose="020B0609020204030204" pitchFamily="49" charset="0"/>
              </a:rPr>
              <a:t>);</a:t>
            </a:r>
          </a:p>
          <a:p>
            <a:r>
              <a:rPr lang="en-US" sz="2000" dirty="0">
                <a:solidFill>
                  <a:srgbClr val="333333"/>
                </a:solidFill>
                <a:latin typeface="Consolas" panose="020B0609020204030204" pitchFamily="49" charset="0"/>
              </a:rPr>
              <a:t>  </a:t>
            </a:r>
            <a:r>
              <a:rPr lang="en-US" sz="2000" dirty="0" err="1">
                <a:solidFill>
                  <a:srgbClr val="268BD2"/>
                </a:solidFill>
                <a:latin typeface="Consolas" panose="020B0609020204030204" pitchFamily="49" charset="0"/>
              </a:rPr>
              <a:t>pinMode</a:t>
            </a:r>
            <a:r>
              <a:rPr lang="en-US" sz="2000" dirty="0">
                <a:solidFill>
                  <a:srgbClr val="333333"/>
                </a:solidFill>
                <a:latin typeface="Consolas" panose="020B0609020204030204" pitchFamily="49" charset="0"/>
              </a:rPr>
              <a:t>(</a:t>
            </a:r>
            <a:r>
              <a:rPr lang="en-US" sz="2000" dirty="0" err="1">
                <a:solidFill>
                  <a:srgbClr val="268BD2"/>
                </a:solidFill>
                <a:latin typeface="Consolas" panose="020B0609020204030204" pitchFamily="49" charset="0"/>
              </a:rPr>
              <a:t>trigPin</a:t>
            </a:r>
            <a:r>
              <a:rPr lang="en-US" sz="2000" dirty="0">
                <a:solidFill>
                  <a:srgbClr val="333333"/>
                </a:solidFill>
                <a:latin typeface="Consolas" panose="020B0609020204030204" pitchFamily="49" charset="0"/>
              </a:rPr>
              <a:t>, OUTPUT);</a:t>
            </a:r>
          </a:p>
          <a:p>
            <a:r>
              <a:rPr lang="en-US" sz="2000" dirty="0">
                <a:solidFill>
                  <a:srgbClr val="333333"/>
                </a:solidFill>
                <a:latin typeface="Consolas" panose="020B0609020204030204" pitchFamily="49" charset="0"/>
              </a:rPr>
              <a:t>  </a:t>
            </a:r>
            <a:r>
              <a:rPr lang="en-US" sz="2000" dirty="0" err="1">
                <a:solidFill>
                  <a:srgbClr val="268BD2"/>
                </a:solidFill>
                <a:latin typeface="Consolas" panose="020B0609020204030204" pitchFamily="49" charset="0"/>
              </a:rPr>
              <a:t>pinMode</a:t>
            </a:r>
            <a:r>
              <a:rPr lang="en-US" sz="2000" dirty="0">
                <a:solidFill>
                  <a:srgbClr val="333333"/>
                </a:solidFill>
                <a:latin typeface="Consolas" panose="020B0609020204030204" pitchFamily="49" charset="0"/>
              </a:rPr>
              <a:t>(</a:t>
            </a:r>
            <a:r>
              <a:rPr lang="en-US" sz="2000" dirty="0" err="1">
                <a:solidFill>
                  <a:srgbClr val="268BD2"/>
                </a:solidFill>
                <a:latin typeface="Consolas" panose="020B0609020204030204" pitchFamily="49" charset="0"/>
              </a:rPr>
              <a:t>echoPin</a:t>
            </a:r>
            <a:r>
              <a:rPr lang="en-US" sz="2000" dirty="0">
                <a:solidFill>
                  <a:srgbClr val="333333"/>
                </a:solidFill>
                <a:latin typeface="Consolas" panose="020B0609020204030204" pitchFamily="49" charset="0"/>
              </a:rPr>
              <a:t>, INPUT);</a:t>
            </a:r>
          </a:p>
          <a:p>
            <a:r>
              <a:rPr lang="en-US" sz="2000" dirty="0">
                <a:solidFill>
                  <a:srgbClr val="333333"/>
                </a:solidFill>
                <a:latin typeface="Consolas" panose="020B0609020204030204" pitchFamily="49" charset="0"/>
              </a:rPr>
              <a:t>}</a:t>
            </a:r>
          </a:p>
          <a:p>
            <a:r>
              <a:rPr lang="en-IN" sz="2000" b="1" dirty="0">
                <a:solidFill>
                  <a:srgbClr val="073642"/>
                </a:solidFill>
                <a:latin typeface="Consolas" panose="020B0609020204030204" pitchFamily="49" charset="0"/>
              </a:rPr>
              <a:t>void</a:t>
            </a:r>
            <a:r>
              <a:rPr lang="en-IN" sz="2000" dirty="0">
                <a:solidFill>
                  <a:srgbClr val="333333"/>
                </a:solidFill>
                <a:latin typeface="Consolas" panose="020B0609020204030204" pitchFamily="49" charset="0"/>
              </a:rPr>
              <a:t> </a:t>
            </a:r>
            <a:r>
              <a:rPr lang="en-IN" sz="2000" dirty="0">
                <a:solidFill>
                  <a:srgbClr val="268BD2"/>
                </a:solidFill>
                <a:latin typeface="Consolas" panose="020B0609020204030204" pitchFamily="49" charset="0"/>
              </a:rPr>
              <a:t>loop</a:t>
            </a:r>
            <a:r>
              <a:rPr lang="en-IN" sz="2000" dirty="0">
                <a:solidFill>
                  <a:srgbClr val="333333"/>
                </a:solidFill>
                <a:latin typeface="Consolas" panose="020B0609020204030204" pitchFamily="49" charset="0"/>
              </a:rPr>
              <a:t>() {</a:t>
            </a:r>
          </a:p>
          <a:p>
            <a:r>
              <a:rPr lang="en-IN" sz="2000" dirty="0">
                <a:solidFill>
                  <a:srgbClr val="333333"/>
                </a:solidFill>
                <a:latin typeface="Consolas" panose="020B0609020204030204" pitchFamily="49" charset="0"/>
              </a:rPr>
              <a:t>  </a:t>
            </a:r>
            <a:r>
              <a:rPr lang="en-IN" sz="2000" dirty="0" err="1">
                <a:solidFill>
                  <a:srgbClr val="268BD2"/>
                </a:solidFill>
                <a:latin typeface="Consolas" panose="020B0609020204030204" pitchFamily="49" charset="0"/>
              </a:rPr>
              <a:t>digitalWrite</a:t>
            </a:r>
            <a:r>
              <a:rPr lang="en-IN" sz="2000" dirty="0">
                <a:solidFill>
                  <a:srgbClr val="333333"/>
                </a:solidFill>
                <a:latin typeface="Consolas" panose="020B0609020204030204" pitchFamily="49" charset="0"/>
              </a:rPr>
              <a:t>(</a:t>
            </a:r>
            <a:r>
              <a:rPr lang="en-IN" sz="2000" dirty="0" err="1">
                <a:solidFill>
                  <a:srgbClr val="268BD2"/>
                </a:solidFill>
                <a:latin typeface="Consolas" panose="020B0609020204030204" pitchFamily="49" charset="0"/>
              </a:rPr>
              <a:t>trigPin</a:t>
            </a:r>
            <a:r>
              <a:rPr lang="en-IN" sz="2000" dirty="0">
                <a:solidFill>
                  <a:srgbClr val="333333"/>
                </a:solidFill>
                <a:latin typeface="Consolas" panose="020B0609020204030204" pitchFamily="49" charset="0"/>
              </a:rPr>
              <a:t>, LOW);</a:t>
            </a:r>
          </a:p>
          <a:p>
            <a:r>
              <a:rPr lang="en-IN" sz="2000" dirty="0">
                <a:solidFill>
                  <a:srgbClr val="333333"/>
                </a:solidFill>
                <a:latin typeface="Consolas" panose="020B0609020204030204" pitchFamily="49" charset="0"/>
              </a:rPr>
              <a:t>  </a:t>
            </a:r>
            <a:r>
              <a:rPr lang="en-IN" sz="2000" dirty="0" err="1">
                <a:solidFill>
                  <a:srgbClr val="268BD2"/>
                </a:solidFill>
                <a:latin typeface="Consolas" panose="020B0609020204030204" pitchFamily="49" charset="0"/>
              </a:rPr>
              <a:t>delayMicroseconds</a:t>
            </a:r>
            <a:r>
              <a:rPr lang="en-IN" sz="2000" dirty="0">
                <a:solidFill>
                  <a:srgbClr val="333333"/>
                </a:solidFill>
                <a:latin typeface="Consolas" panose="020B0609020204030204" pitchFamily="49" charset="0"/>
              </a:rPr>
              <a:t>(</a:t>
            </a:r>
            <a:r>
              <a:rPr lang="en-IN" sz="2000" dirty="0">
                <a:solidFill>
                  <a:srgbClr val="D33682"/>
                </a:solidFill>
                <a:latin typeface="Consolas" panose="020B0609020204030204" pitchFamily="49" charset="0"/>
              </a:rPr>
              <a:t>5</a:t>
            </a:r>
            <a:r>
              <a:rPr lang="en-IN" sz="2000" dirty="0">
                <a:solidFill>
                  <a:srgbClr val="333333"/>
                </a:solidFill>
                <a:latin typeface="Consolas" panose="020B0609020204030204" pitchFamily="49" charset="0"/>
              </a:rPr>
              <a:t>);</a:t>
            </a:r>
          </a:p>
          <a:p>
            <a:r>
              <a:rPr lang="en-IN" sz="2000" dirty="0">
                <a:solidFill>
                  <a:srgbClr val="333333"/>
                </a:solidFill>
                <a:latin typeface="Consolas" panose="020B0609020204030204" pitchFamily="49" charset="0"/>
              </a:rPr>
              <a:t>  </a:t>
            </a:r>
            <a:r>
              <a:rPr lang="en-IN" sz="2000" dirty="0" err="1">
                <a:solidFill>
                  <a:srgbClr val="268BD2"/>
                </a:solidFill>
                <a:latin typeface="Consolas" panose="020B0609020204030204" pitchFamily="49" charset="0"/>
              </a:rPr>
              <a:t>digitalWrite</a:t>
            </a:r>
            <a:r>
              <a:rPr lang="en-IN" sz="2000" dirty="0">
                <a:solidFill>
                  <a:srgbClr val="333333"/>
                </a:solidFill>
                <a:latin typeface="Consolas" panose="020B0609020204030204" pitchFamily="49" charset="0"/>
              </a:rPr>
              <a:t>(</a:t>
            </a:r>
            <a:r>
              <a:rPr lang="en-IN" sz="2000" dirty="0" err="1">
                <a:solidFill>
                  <a:srgbClr val="268BD2"/>
                </a:solidFill>
                <a:latin typeface="Consolas" panose="020B0609020204030204" pitchFamily="49" charset="0"/>
              </a:rPr>
              <a:t>trigPin</a:t>
            </a:r>
            <a:r>
              <a:rPr lang="en-IN" sz="2000" dirty="0">
                <a:solidFill>
                  <a:srgbClr val="333333"/>
                </a:solidFill>
                <a:latin typeface="Consolas" panose="020B0609020204030204" pitchFamily="49" charset="0"/>
              </a:rPr>
              <a:t>, HIGH);</a:t>
            </a:r>
          </a:p>
          <a:p>
            <a:r>
              <a:rPr lang="en-IN" sz="2000" dirty="0">
                <a:solidFill>
                  <a:srgbClr val="333333"/>
                </a:solidFill>
                <a:latin typeface="Consolas" panose="020B0609020204030204" pitchFamily="49" charset="0"/>
              </a:rPr>
              <a:t>  </a:t>
            </a:r>
            <a:r>
              <a:rPr lang="en-IN" sz="2000" dirty="0" err="1">
                <a:solidFill>
                  <a:srgbClr val="268BD2"/>
                </a:solidFill>
                <a:latin typeface="Consolas" panose="020B0609020204030204" pitchFamily="49" charset="0"/>
              </a:rPr>
              <a:t>delayMicroseconds</a:t>
            </a:r>
            <a:r>
              <a:rPr lang="en-IN" sz="2000" dirty="0">
                <a:solidFill>
                  <a:srgbClr val="333333"/>
                </a:solidFill>
                <a:latin typeface="Consolas" panose="020B0609020204030204" pitchFamily="49" charset="0"/>
              </a:rPr>
              <a:t>(</a:t>
            </a:r>
            <a:r>
              <a:rPr lang="en-IN" sz="2000" dirty="0">
                <a:solidFill>
                  <a:srgbClr val="D33682"/>
                </a:solidFill>
                <a:latin typeface="Consolas" panose="020B0609020204030204" pitchFamily="49" charset="0"/>
              </a:rPr>
              <a:t>10</a:t>
            </a:r>
            <a:r>
              <a:rPr lang="en-IN" sz="2000" dirty="0">
                <a:solidFill>
                  <a:srgbClr val="333333"/>
                </a:solidFill>
                <a:latin typeface="Consolas" panose="020B0609020204030204" pitchFamily="49" charset="0"/>
              </a:rPr>
              <a:t>);</a:t>
            </a:r>
          </a:p>
          <a:p>
            <a:r>
              <a:rPr lang="en-IN" sz="2000" dirty="0">
                <a:solidFill>
                  <a:srgbClr val="333333"/>
                </a:solidFill>
                <a:latin typeface="Consolas" panose="020B0609020204030204" pitchFamily="49" charset="0"/>
              </a:rPr>
              <a:t>  </a:t>
            </a:r>
            <a:r>
              <a:rPr lang="en-IN" sz="2000" dirty="0" err="1">
                <a:solidFill>
                  <a:srgbClr val="268BD2"/>
                </a:solidFill>
                <a:latin typeface="Consolas" panose="020B0609020204030204" pitchFamily="49" charset="0"/>
              </a:rPr>
              <a:t>digitalWrite</a:t>
            </a:r>
            <a:r>
              <a:rPr lang="en-IN" sz="2000" dirty="0">
                <a:solidFill>
                  <a:srgbClr val="333333"/>
                </a:solidFill>
                <a:latin typeface="Consolas" panose="020B0609020204030204" pitchFamily="49" charset="0"/>
              </a:rPr>
              <a:t>(</a:t>
            </a:r>
            <a:r>
              <a:rPr lang="en-IN" sz="2000" dirty="0" err="1">
                <a:solidFill>
                  <a:srgbClr val="268BD2"/>
                </a:solidFill>
                <a:latin typeface="Consolas" panose="020B0609020204030204" pitchFamily="49" charset="0"/>
              </a:rPr>
              <a:t>trigPin</a:t>
            </a:r>
            <a:r>
              <a:rPr lang="en-IN" sz="2000" dirty="0">
                <a:solidFill>
                  <a:srgbClr val="333333"/>
                </a:solidFill>
                <a:latin typeface="Consolas" panose="020B0609020204030204" pitchFamily="49" charset="0"/>
              </a:rPr>
              <a:t>, LOW);</a:t>
            </a:r>
          </a:p>
        </p:txBody>
      </p:sp>
      <p:sp>
        <p:nvSpPr>
          <p:cNvPr id="6" name="Rectangle 5">
            <a:extLst>
              <a:ext uri="{FF2B5EF4-FFF2-40B4-BE49-F238E27FC236}">
                <a16:creationId xmlns:a16="http://schemas.microsoft.com/office/drawing/2014/main" id="{35F9F4A0-4592-C04D-B2D0-0BF66A3BFA20}"/>
              </a:ext>
            </a:extLst>
          </p:cNvPr>
          <p:cNvSpPr/>
          <p:nvPr/>
        </p:nvSpPr>
        <p:spPr>
          <a:xfrm>
            <a:off x="131180" y="1650725"/>
            <a:ext cx="501829" cy="4708981"/>
          </a:xfrm>
          <a:prstGeom prst="rect">
            <a:avLst/>
          </a:prstGeom>
          <a:solidFill>
            <a:schemeClr val="bg1">
              <a:lumMod val="85000"/>
            </a:schemeClr>
          </a:solidFill>
          <a:ln>
            <a:no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2000" b="1" dirty="0">
                <a:solidFill>
                  <a:schemeClr val="tx1">
                    <a:lumMod val="75000"/>
                    <a:lumOff val="25000"/>
                  </a:schemeClr>
                </a:solidFill>
                <a:latin typeface="Consolas" panose="020B0609020204030204" pitchFamily="49" charset="0"/>
              </a:rPr>
              <a:t>1</a:t>
            </a:r>
          </a:p>
          <a:p>
            <a:pPr algn="r"/>
            <a:r>
              <a:rPr lang="en-IN" sz="2000" b="1" dirty="0">
                <a:solidFill>
                  <a:schemeClr val="tx1">
                    <a:lumMod val="75000"/>
                    <a:lumOff val="25000"/>
                  </a:schemeClr>
                </a:solidFill>
                <a:latin typeface="Consolas" panose="020B0609020204030204" pitchFamily="49" charset="0"/>
              </a:rPr>
              <a:t>2</a:t>
            </a:r>
          </a:p>
          <a:p>
            <a:pPr algn="r"/>
            <a:r>
              <a:rPr lang="en-IN" sz="2000" b="1" dirty="0">
                <a:solidFill>
                  <a:schemeClr val="tx1">
                    <a:lumMod val="75000"/>
                    <a:lumOff val="25000"/>
                  </a:schemeClr>
                </a:solidFill>
                <a:latin typeface="Consolas" panose="020B0609020204030204" pitchFamily="49" charset="0"/>
              </a:rPr>
              <a:t>3</a:t>
            </a:r>
          </a:p>
          <a:p>
            <a:pPr algn="r"/>
            <a:r>
              <a:rPr lang="en-IN" sz="2000" b="1" dirty="0">
                <a:solidFill>
                  <a:schemeClr val="tx1">
                    <a:lumMod val="75000"/>
                    <a:lumOff val="25000"/>
                  </a:schemeClr>
                </a:solidFill>
                <a:latin typeface="Consolas" panose="020B0609020204030204" pitchFamily="49" charset="0"/>
              </a:rPr>
              <a:t>4</a:t>
            </a:r>
          </a:p>
          <a:p>
            <a:pPr algn="r"/>
            <a:r>
              <a:rPr lang="en-IN" sz="2000" b="1" dirty="0">
                <a:solidFill>
                  <a:schemeClr val="tx1">
                    <a:lumMod val="75000"/>
                    <a:lumOff val="25000"/>
                  </a:schemeClr>
                </a:solidFill>
                <a:latin typeface="Consolas" panose="020B0609020204030204" pitchFamily="49" charset="0"/>
              </a:rPr>
              <a:t>5</a:t>
            </a:r>
          </a:p>
          <a:p>
            <a:pPr algn="r"/>
            <a:r>
              <a:rPr lang="en-IN" sz="2000" b="1" dirty="0">
                <a:solidFill>
                  <a:schemeClr val="tx1">
                    <a:lumMod val="75000"/>
                    <a:lumOff val="25000"/>
                  </a:schemeClr>
                </a:solidFill>
                <a:latin typeface="Consolas" panose="020B0609020204030204" pitchFamily="49" charset="0"/>
              </a:rPr>
              <a:t>6</a:t>
            </a:r>
          </a:p>
          <a:p>
            <a:pPr algn="r"/>
            <a:r>
              <a:rPr lang="en-IN" sz="2000" b="1" dirty="0">
                <a:solidFill>
                  <a:schemeClr val="tx1">
                    <a:lumMod val="75000"/>
                    <a:lumOff val="25000"/>
                  </a:schemeClr>
                </a:solidFill>
                <a:latin typeface="Consolas" panose="020B0609020204030204" pitchFamily="49" charset="0"/>
              </a:rPr>
              <a:t>7</a:t>
            </a:r>
          </a:p>
          <a:p>
            <a:pPr algn="r"/>
            <a:r>
              <a:rPr lang="en-IN" sz="2000" b="1" dirty="0">
                <a:solidFill>
                  <a:schemeClr val="tx1">
                    <a:lumMod val="75000"/>
                    <a:lumOff val="25000"/>
                  </a:schemeClr>
                </a:solidFill>
                <a:latin typeface="Consolas" panose="020B0609020204030204" pitchFamily="49" charset="0"/>
              </a:rPr>
              <a:t>8</a:t>
            </a:r>
          </a:p>
          <a:p>
            <a:pPr algn="r"/>
            <a:r>
              <a:rPr lang="en-IN" sz="2000" b="1" dirty="0">
                <a:solidFill>
                  <a:schemeClr val="tx1">
                    <a:lumMod val="75000"/>
                    <a:lumOff val="25000"/>
                  </a:schemeClr>
                </a:solidFill>
                <a:latin typeface="Consolas" panose="020B0609020204030204" pitchFamily="49" charset="0"/>
              </a:rPr>
              <a:t>9</a:t>
            </a:r>
          </a:p>
          <a:p>
            <a:pPr algn="r"/>
            <a:r>
              <a:rPr lang="en-IN" sz="2000" b="1" dirty="0">
                <a:solidFill>
                  <a:schemeClr val="tx1">
                    <a:lumMod val="75000"/>
                    <a:lumOff val="25000"/>
                  </a:schemeClr>
                </a:solidFill>
                <a:latin typeface="Consolas" panose="020B0609020204030204" pitchFamily="49" charset="0"/>
              </a:rPr>
              <a:t>10</a:t>
            </a:r>
          </a:p>
          <a:p>
            <a:pPr algn="r"/>
            <a:r>
              <a:rPr lang="en-IN" sz="2000" b="1" dirty="0">
                <a:solidFill>
                  <a:schemeClr val="tx1">
                    <a:lumMod val="75000"/>
                    <a:lumOff val="25000"/>
                  </a:schemeClr>
                </a:solidFill>
                <a:latin typeface="Consolas" panose="020B0609020204030204" pitchFamily="49" charset="0"/>
              </a:rPr>
              <a:t>11</a:t>
            </a:r>
          </a:p>
          <a:p>
            <a:pPr algn="r"/>
            <a:r>
              <a:rPr lang="en-IN" sz="2000" b="1" dirty="0">
                <a:solidFill>
                  <a:schemeClr val="tx1">
                    <a:lumMod val="75000"/>
                    <a:lumOff val="25000"/>
                  </a:schemeClr>
                </a:solidFill>
                <a:latin typeface="Consolas" panose="020B0609020204030204" pitchFamily="49" charset="0"/>
              </a:rPr>
              <a:t>12</a:t>
            </a:r>
          </a:p>
          <a:p>
            <a:pPr algn="r"/>
            <a:r>
              <a:rPr lang="en-IN" sz="2000" b="1" dirty="0">
                <a:solidFill>
                  <a:schemeClr val="tx1">
                    <a:lumMod val="75000"/>
                    <a:lumOff val="25000"/>
                  </a:schemeClr>
                </a:solidFill>
                <a:latin typeface="Consolas" panose="020B0609020204030204" pitchFamily="49" charset="0"/>
              </a:rPr>
              <a:t>13</a:t>
            </a:r>
          </a:p>
          <a:p>
            <a:pPr algn="r"/>
            <a:r>
              <a:rPr lang="en-IN" sz="2000" b="1" dirty="0">
                <a:solidFill>
                  <a:schemeClr val="tx1">
                    <a:lumMod val="75000"/>
                    <a:lumOff val="25000"/>
                  </a:schemeClr>
                </a:solidFill>
                <a:latin typeface="Consolas" panose="020B0609020204030204" pitchFamily="49" charset="0"/>
              </a:rPr>
              <a:t>14</a:t>
            </a:r>
          </a:p>
          <a:p>
            <a:pPr algn="r"/>
            <a:r>
              <a:rPr lang="en-IN" sz="2000" b="1" dirty="0">
                <a:solidFill>
                  <a:schemeClr val="tx1">
                    <a:lumMod val="75000"/>
                    <a:lumOff val="25000"/>
                  </a:schemeClr>
                </a:solidFill>
                <a:latin typeface="Consolas" panose="020B0609020204030204" pitchFamily="49" charset="0"/>
              </a:rPr>
              <a:t>15</a:t>
            </a:r>
          </a:p>
        </p:txBody>
      </p:sp>
      <p:sp>
        <p:nvSpPr>
          <p:cNvPr id="7" name="Rectangle: Top Corners Rounded 6">
            <a:extLst>
              <a:ext uri="{FF2B5EF4-FFF2-40B4-BE49-F238E27FC236}">
                <a16:creationId xmlns:a16="http://schemas.microsoft.com/office/drawing/2014/main" id="{0336C271-A2A3-9445-9946-5006F0A250F4}"/>
              </a:ext>
            </a:extLst>
          </p:cNvPr>
          <p:cNvSpPr/>
          <p:nvPr/>
        </p:nvSpPr>
        <p:spPr>
          <a:xfrm>
            <a:off x="131179" y="1321541"/>
            <a:ext cx="2006713" cy="329184"/>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600" dirty="0">
                <a:solidFill>
                  <a:schemeClr val="bg1"/>
                </a:solidFill>
              </a:rPr>
              <a:t>Distance-</a:t>
            </a:r>
            <a:r>
              <a:rPr lang="en-US" sz="1600" dirty="0" err="1">
                <a:solidFill>
                  <a:schemeClr val="bg1"/>
                </a:solidFill>
              </a:rPr>
              <a:t>measure.ino</a:t>
            </a:r>
            <a:endParaRPr lang="en-US" sz="1600" dirty="0">
              <a:solidFill>
                <a:schemeClr val="bg1"/>
              </a:solidFill>
            </a:endParaRPr>
          </a:p>
        </p:txBody>
      </p:sp>
      <p:sp>
        <p:nvSpPr>
          <p:cNvPr id="8" name="Rectangle 7"/>
          <p:cNvSpPr/>
          <p:nvPr/>
        </p:nvSpPr>
        <p:spPr>
          <a:xfrm>
            <a:off x="950976" y="5070615"/>
            <a:ext cx="4572000" cy="274320"/>
          </a:xfrm>
          <a:prstGeom prst="rect">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p:cNvGrpSpPr/>
          <p:nvPr/>
        </p:nvGrpSpPr>
        <p:grpSpPr>
          <a:xfrm>
            <a:off x="5522976" y="4789725"/>
            <a:ext cx="6537845" cy="830997"/>
            <a:chOff x="5522976" y="2360408"/>
            <a:chExt cx="6669024" cy="830997"/>
          </a:xfrm>
        </p:grpSpPr>
        <p:sp>
          <p:nvSpPr>
            <p:cNvPr id="10" name="TextBox 9"/>
            <p:cNvSpPr txBox="1"/>
            <p:nvPr/>
          </p:nvSpPr>
          <p:spPr>
            <a:xfrm>
              <a:off x="7028596" y="2360408"/>
              <a:ext cx="5163404" cy="830997"/>
            </a:xfrm>
            <a:prstGeom prst="rect">
              <a:avLst/>
            </a:prstGeom>
            <a:noFill/>
            <a:ln>
              <a:solidFill>
                <a:schemeClr val="accent6"/>
              </a:solidFill>
            </a:ln>
          </p:spPr>
          <p:txBody>
            <a:bodyPr wrap="square" rtlCol="0">
              <a:spAutoFit/>
            </a:bodyPr>
            <a:lstStyle/>
            <a:p>
              <a:pPr algn="just"/>
              <a:r>
                <a:rPr lang="en-IN" sz="2400" dirty="0"/>
                <a:t>Generates the delay of specified microseconds.</a:t>
              </a:r>
              <a:endParaRPr lang="en-US" sz="2400" dirty="0"/>
            </a:p>
          </p:txBody>
        </p:sp>
        <p:cxnSp>
          <p:nvCxnSpPr>
            <p:cNvPr id="11" name="Straight Arrow Connector 10"/>
            <p:cNvCxnSpPr>
              <a:stCxn id="8" idx="3"/>
              <a:endCxn id="10" idx="1"/>
            </p:cNvCxnSpPr>
            <p:nvPr/>
          </p:nvCxnSpPr>
          <p:spPr>
            <a:xfrm flipV="1">
              <a:off x="5522976" y="2775907"/>
              <a:ext cx="1505620" cy="2551"/>
            </a:xfrm>
            <a:prstGeom prst="straightConnector1">
              <a:avLst/>
            </a:prstGeom>
            <a:ln w="190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91257342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animBg="1"/>
      <p:bldP spid="6" grpId="0" animBg="1"/>
      <p:bldP spid="7" grpId="0" animBg="1"/>
      <p:bldP spid="8"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HC-SR04 Ultrasonic Sound Sensor – Code explanation (Cont.)</a:t>
            </a:r>
          </a:p>
        </p:txBody>
      </p:sp>
      <p:sp>
        <p:nvSpPr>
          <p:cNvPr id="5" name="Rectangle 4">
            <a:extLst>
              <a:ext uri="{FF2B5EF4-FFF2-40B4-BE49-F238E27FC236}">
                <a16:creationId xmlns:a16="http://schemas.microsoft.com/office/drawing/2014/main" id="{D456EBDA-49A4-A843-A786-6989C63A54AA}"/>
              </a:ext>
            </a:extLst>
          </p:cNvPr>
          <p:cNvSpPr/>
          <p:nvPr/>
        </p:nvSpPr>
        <p:spPr>
          <a:xfrm>
            <a:off x="631173" y="1192628"/>
            <a:ext cx="6400800" cy="4401205"/>
          </a:xfrm>
          <a:prstGeom prst="rect">
            <a:avLst/>
          </a:prstGeom>
          <a:solidFill>
            <a:schemeClr val="bg1">
              <a:lumMod val="95000"/>
            </a:schemeClr>
          </a:solidFill>
          <a:ln>
            <a:no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000" dirty="0">
                <a:solidFill>
                  <a:srgbClr val="333333"/>
                </a:solidFill>
                <a:latin typeface="Consolas" panose="020B0609020204030204" pitchFamily="49" charset="0"/>
              </a:rPr>
              <a:t>  </a:t>
            </a:r>
            <a:r>
              <a:rPr lang="en-IN" sz="2000" dirty="0" err="1">
                <a:solidFill>
                  <a:srgbClr val="268BD2"/>
                </a:solidFill>
                <a:latin typeface="Consolas" panose="020B0609020204030204" pitchFamily="49" charset="0"/>
              </a:rPr>
              <a:t>pinMode</a:t>
            </a:r>
            <a:r>
              <a:rPr lang="en-IN" sz="2000" dirty="0">
                <a:solidFill>
                  <a:srgbClr val="333333"/>
                </a:solidFill>
                <a:latin typeface="Consolas" panose="020B0609020204030204" pitchFamily="49" charset="0"/>
              </a:rPr>
              <a:t>(</a:t>
            </a:r>
            <a:r>
              <a:rPr lang="en-IN" sz="2000" dirty="0" err="1">
                <a:solidFill>
                  <a:srgbClr val="268BD2"/>
                </a:solidFill>
                <a:latin typeface="Consolas" panose="020B0609020204030204" pitchFamily="49" charset="0"/>
              </a:rPr>
              <a:t>echoPin</a:t>
            </a:r>
            <a:r>
              <a:rPr lang="en-IN" sz="2000" dirty="0">
                <a:solidFill>
                  <a:srgbClr val="333333"/>
                </a:solidFill>
                <a:latin typeface="Consolas" panose="020B0609020204030204" pitchFamily="49" charset="0"/>
              </a:rPr>
              <a:t>, INPUT);</a:t>
            </a:r>
          </a:p>
          <a:p>
            <a:r>
              <a:rPr lang="en-IN" sz="2000" dirty="0">
                <a:solidFill>
                  <a:srgbClr val="333333"/>
                </a:solidFill>
                <a:latin typeface="Consolas" panose="020B0609020204030204" pitchFamily="49" charset="0"/>
              </a:rPr>
              <a:t>  </a:t>
            </a:r>
            <a:r>
              <a:rPr lang="en-IN" sz="2000" dirty="0">
                <a:solidFill>
                  <a:srgbClr val="268BD2"/>
                </a:solidFill>
                <a:latin typeface="Consolas" panose="020B0609020204030204" pitchFamily="49" charset="0"/>
              </a:rPr>
              <a:t>duration</a:t>
            </a:r>
            <a:r>
              <a:rPr lang="en-IN" sz="2000" dirty="0">
                <a:solidFill>
                  <a:srgbClr val="333333"/>
                </a:solidFill>
                <a:latin typeface="Consolas" panose="020B0609020204030204" pitchFamily="49" charset="0"/>
              </a:rPr>
              <a:t> </a:t>
            </a:r>
            <a:r>
              <a:rPr lang="en-IN" sz="2000" dirty="0">
                <a:solidFill>
                  <a:srgbClr val="859900"/>
                </a:solidFill>
                <a:latin typeface="Consolas" panose="020B0609020204030204" pitchFamily="49" charset="0"/>
              </a:rPr>
              <a:t>=</a:t>
            </a:r>
            <a:r>
              <a:rPr lang="en-IN" sz="2000" dirty="0">
                <a:solidFill>
                  <a:srgbClr val="333333"/>
                </a:solidFill>
                <a:latin typeface="Consolas" panose="020B0609020204030204" pitchFamily="49" charset="0"/>
              </a:rPr>
              <a:t> </a:t>
            </a:r>
            <a:r>
              <a:rPr lang="en-IN" sz="2000" dirty="0" err="1">
                <a:solidFill>
                  <a:srgbClr val="268BD2"/>
                </a:solidFill>
                <a:latin typeface="Consolas" panose="020B0609020204030204" pitchFamily="49" charset="0"/>
              </a:rPr>
              <a:t>pulseIn</a:t>
            </a:r>
            <a:r>
              <a:rPr lang="en-IN" sz="2000" dirty="0">
                <a:solidFill>
                  <a:srgbClr val="333333"/>
                </a:solidFill>
                <a:latin typeface="Consolas" panose="020B0609020204030204" pitchFamily="49" charset="0"/>
              </a:rPr>
              <a:t>(</a:t>
            </a:r>
            <a:r>
              <a:rPr lang="en-IN" sz="2000" dirty="0" err="1">
                <a:solidFill>
                  <a:srgbClr val="268BD2"/>
                </a:solidFill>
                <a:latin typeface="Consolas" panose="020B0609020204030204" pitchFamily="49" charset="0"/>
              </a:rPr>
              <a:t>echoPin</a:t>
            </a:r>
            <a:r>
              <a:rPr lang="en-IN" sz="2000" dirty="0">
                <a:solidFill>
                  <a:srgbClr val="333333"/>
                </a:solidFill>
                <a:latin typeface="Consolas" panose="020B0609020204030204" pitchFamily="49" charset="0"/>
              </a:rPr>
              <a:t>, HIGH);</a:t>
            </a:r>
          </a:p>
          <a:p>
            <a:r>
              <a:rPr lang="en-IN" sz="2000" dirty="0">
                <a:solidFill>
                  <a:srgbClr val="333333"/>
                </a:solidFill>
                <a:latin typeface="Consolas" panose="020B0609020204030204" pitchFamily="49" charset="0"/>
              </a:rPr>
              <a:t> </a:t>
            </a:r>
          </a:p>
          <a:p>
            <a:r>
              <a:rPr lang="en-IN" sz="2000" dirty="0">
                <a:solidFill>
                  <a:srgbClr val="333333"/>
                </a:solidFill>
                <a:latin typeface="Consolas" panose="020B0609020204030204" pitchFamily="49" charset="0"/>
              </a:rPr>
              <a:t>  </a:t>
            </a:r>
            <a:r>
              <a:rPr lang="en-IN" sz="2000" i="1" dirty="0">
                <a:solidFill>
                  <a:srgbClr val="93A1A1"/>
                </a:solidFill>
                <a:latin typeface="Consolas" panose="020B0609020204030204" pitchFamily="49" charset="0"/>
              </a:rPr>
              <a:t>// Convert the time into a distance</a:t>
            </a:r>
            <a:endParaRPr lang="en-IN" sz="2000" dirty="0">
              <a:solidFill>
                <a:srgbClr val="333333"/>
              </a:solidFill>
              <a:latin typeface="Consolas" panose="020B0609020204030204" pitchFamily="49" charset="0"/>
            </a:endParaRPr>
          </a:p>
          <a:p>
            <a:r>
              <a:rPr lang="en-IN" sz="2000" dirty="0">
                <a:solidFill>
                  <a:srgbClr val="333333"/>
                </a:solidFill>
                <a:latin typeface="Consolas" panose="020B0609020204030204" pitchFamily="49" charset="0"/>
              </a:rPr>
              <a:t>  </a:t>
            </a:r>
            <a:r>
              <a:rPr lang="en-IN" sz="2000" dirty="0">
                <a:solidFill>
                  <a:srgbClr val="268BD2"/>
                </a:solidFill>
                <a:latin typeface="Consolas" panose="020B0609020204030204" pitchFamily="49" charset="0"/>
              </a:rPr>
              <a:t>cm</a:t>
            </a:r>
            <a:r>
              <a:rPr lang="en-IN" sz="2000" dirty="0">
                <a:solidFill>
                  <a:srgbClr val="333333"/>
                </a:solidFill>
                <a:latin typeface="Consolas" panose="020B0609020204030204" pitchFamily="49" charset="0"/>
              </a:rPr>
              <a:t> </a:t>
            </a:r>
            <a:r>
              <a:rPr lang="en-IN" sz="2000" dirty="0">
                <a:solidFill>
                  <a:srgbClr val="859900"/>
                </a:solidFill>
                <a:latin typeface="Consolas" panose="020B0609020204030204" pitchFamily="49" charset="0"/>
              </a:rPr>
              <a:t>=</a:t>
            </a:r>
            <a:r>
              <a:rPr lang="en-IN" sz="2000" dirty="0">
                <a:solidFill>
                  <a:srgbClr val="333333"/>
                </a:solidFill>
                <a:latin typeface="Consolas" panose="020B0609020204030204" pitchFamily="49" charset="0"/>
              </a:rPr>
              <a:t> (</a:t>
            </a:r>
            <a:r>
              <a:rPr lang="en-IN" sz="2000" dirty="0">
                <a:solidFill>
                  <a:srgbClr val="268BD2"/>
                </a:solidFill>
                <a:latin typeface="Consolas" panose="020B0609020204030204" pitchFamily="49" charset="0"/>
              </a:rPr>
              <a:t>duration</a:t>
            </a:r>
            <a:r>
              <a:rPr lang="en-IN" sz="2000" dirty="0">
                <a:solidFill>
                  <a:srgbClr val="859900"/>
                </a:solidFill>
                <a:latin typeface="Consolas" panose="020B0609020204030204" pitchFamily="49" charset="0"/>
              </a:rPr>
              <a:t>/</a:t>
            </a:r>
            <a:r>
              <a:rPr lang="en-IN" sz="2000" dirty="0">
                <a:solidFill>
                  <a:srgbClr val="D33682"/>
                </a:solidFill>
                <a:latin typeface="Consolas" panose="020B0609020204030204" pitchFamily="49" charset="0"/>
              </a:rPr>
              <a:t>2</a:t>
            </a:r>
            <a:r>
              <a:rPr lang="en-IN" sz="2000" dirty="0">
                <a:solidFill>
                  <a:srgbClr val="333333"/>
                </a:solidFill>
                <a:latin typeface="Consolas" panose="020B0609020204030204" pitchFamily="49" charset="0"/>
              </a:rPr>
              <a:t>) </a:t>
            </a:r>
            <a:r>
              <a:rPr lang="en-IN" sz="2000" dirty="0">
                <a:solidFill>
                  <a:srgbClr val="859900"/>
                </a:solidFill>
                <a:latin typeface="Consolas" panose="020B0609020204030204" pitchFamily="49" charset="0"/>
              </a:rPr>
              <a:t>/</a:t>
            </a:r>
            <a:r>
              <a:rPr lang="en-IN" sz="2000" dirty="0">
                <a:solidFill>
                  <a:srgbClr val="333333"/>
                </a:solidFill>
                <a:latin typeface="Consolas" panose="020B0609020204030204" pitchFamily="49" charset="0"/>
              </a:rPr>
              <a:t> </a:t>
            </a:r>
            <a:r>
              <a:rPr lang="en-IN" sz="2000" dirty="0">
                <a:solidFill>
                  <a:srgbClr val="D33682"/>
                </a:solidFill>
                <a:latin typeface="Consolas" panose="020B0609020204030204" pitchFamily="49" charset="0"/>
              </a:rPr>
              <a:t>29.1</a:t>
            </a:r>
            <a:r>
              <a:rPr lang="en-IN" sz="2000" dirty="0">
                <a:solidFill>
                  <a:srgbClr val="333333"/>
                </a:solidFill>
                <a:latin typeface="Consolas" panose="020B0609020204030204" pitchFamily="49" charset="0"/>
              </a:rPr>
              <a:t>;</a:t>
            </a:r>
            <a:r>
              <a:rPr lang="en-IN" sz="2000" i="1" dirty="0">
                <a:solidFill>
                  <a:srgbClr val="93A1A1"/>
                </a:solidFill>
                <a:latin typeface="Consolas" panose="020B0609020204030204" pitchFamily="49" charset="0"/>
              </a:rPr>
              <a:t>  </a:t>
            </a:r>
            <a:endParaRPr lang="en-IN" sz="2000" dirty="0">
              <a:solidFill>
                <a:srgbClr val="333333"/>
              </a:solidFill>
              <a:latin typeface="Consolas" panose="020B0609020204030204" pitchFamily="49" charset="0"/>
            </a:endParaRPr>
          </a:p>
          <a:p>
            <a:r>
              <a:rPr lang="en-IN" sz="2000" dirty="0">
                <a:solidFill>
                  <a:srgbClr val="333333"/>
                </a:solidFill>
                <a:latin typeface="Consolas" panose="020B0609020204030204" pitchFamily="49" charset="0"/>
              </a:rPr>
              <a:t>  </a:t>
            </a:r>
            <a:r>
              <a:rPr lang="en-IN" sz="2000" dirty="0">
                <a:solidFill>
                  <a:srgbClr val="268BD2"/>
                </a:solidFill>
                <a:latin typeface="Consolas" panose="020B0609020204030204" pitchFamily="49" charset="0"/>
              </a:rPr>
              <a:t>inches</a:t>
            </a:r>
            <a:r>
              <a:rPr lang="en-IN" sz="2000" dirty="0">
                <a:solidFill>
                  <a:srgbClr val="333333"/>
                </a:solidFill>
                <a:latin typeface="Consolas" panose="020B0609020204030204" pitchFamily="49" charset="0"/>
              </a:rPr>
              <a:t> </a:t>
            </a:r>
            <a:r>
              <a:rPr lang="en-IN" sz="2000" dirty="0">
                <a:solidFill>
                  <a:srgbClr val="859900"/>
                </a:solidFill>
                <a:latin typeface="Consolas" panose="020B0609020204030204" pitchFamily="49" charset="0"/>
              </a:rPr>
              <a:t>=</a:t>
            </a:r>
            <a:r>
              <a:rPr lang="en-IN" sz="2000" dirty="0">
                <a:solidFill>
                  <a:srgbClr val="333333"/>
                </a:solidFill>
                <a:latin typeface="Consolas" panose="020B0609020204030204" pitchFamily="49" charset="0"/>
              </a:rPr>
              <a:t> (</a:t>
            </a:r>
            <a:r>
              <a:rPr lang="en-IN" sz="2000" dirty="0">
                <a:solidFill>
                  <a:srgbClr val="268BD2"/>
                </a:solidFill>
                <a:latin typeface="Consolas" panose="020B0609020204030204" pitchFamily="49" charset="0"/>
              </a:rPr>
              <a:t>duration</a:t>
            </a:r>
            <a:r>
              <a:rPr lang="en-IN" sz="2000" dirty="0">
                <a:solidFill>
                  <a:srgbClr val="859900"/>
                </a:solidFill>
                <a:latin typeface="Consolas" panose="020B0609020204030204" pitchFamily="49" charset="0"/>
              </a:rPr>
              <a:t>/</a:t>
            </a:r>
            <a:r>
              <a:rPr lang="en-IN" sz="2000" dirty="0">
                <a:solidFill>
                  <a:srgbClr val="D33682"/>
                </a:solidFill>
                <a:latin typeface="Consolas" panose="020B0609020204030204" pitchFamily="49" charset="0"/>
              </a:rPr>
              <a:t>2</a:t>
            </a:r>
            <a:r>
              <a:rPr lang="en-IN" sz="2000" dirty="0">
                <a:solidFill>
                  <a:srgbClr val="333333"/>
                </a:solidFill>
                <a:latin typeface="Consolas" panose="020B0609020204030204" pitchFamily="49" charset="0"/>
              </a:rPr>
              <a:t>) </a:t>
            </a:r>
            <a:r>
              <a:rPr lang="en-IN" sz="2000" dirty="0">
                <a:solidFill>
                  <a:srgbClr val="859900"/>
                </a:solidFill>
                <a:latin typeface="Consolas" panose="020B0609020204030204" pitchFamily="49" charset="0"/>
              </a:rPr>
              <a:t>/</a:t>
            </a:r>
            <a:r>
              <a:rPr lang="en-IN" sz="2000" dirty="0">
                <a:solidFill>
                  <a:srgbClr val="333333"/>
                </a:solidFill>
                <a:latin typeface="Consolas" panose="020B0609020204030204" pitchFamily="49" charset="0"/>
              </a:rPr>
              <a:t> </a:t>
            </a:r>
            <a:r>
              <a:rPr lang="en-IN" sz="2000" dirty="0">
                <a:solidFill>
                  <a:srgbClr val="D33682"/>
                </a:solidFill>
                <a:latin typeface="Consolas" panose="020B0609020204030204" pitchFamily="49" charset="0"/>
              </a:rPr>
              <a:t>74</a:t>
            </a:r>
            <a:r>
              <a:rPr lang="en-IN" sz="2000" dirty="0">
                <a:solidFill>
                  <a:srgbClr val="333333"/>
                </a:solidFill>
                <a:latin typeface="Consolas" panose="020B0609020204030204" pitchFamily="49" charset="0"/>
              </a:rPr>
              <a:t>;</a:t>
            </a:r>
            <a:endParaRPr lang="en-IN" sz="2000" i="1" dirty="0">
              <a:solidFill>
                <a:srgbClr val="93A1A1"/>
              </a:solidFill>
              <a:latin typeface="Consolas" panose="020B0609020204030204" pitchFamily="49" charset="0"/>
            </a:endParaRPr>
          </a:p>
          <a:p>
            <a:r>
              <a:rPr lang="en-US" sz="2000" dirty="0">
                <a:solidFill>
                  <a:srgbClr val="268BD2"/>
                </a:solidFill>
                <a:latin typeface="Consolas" panose="020B0609020204030204" pitchFamily="49" charset="0"/>
              </a:rPr>
              <a:t>  </a:t>
            </a:r>
            <a:r>
              <a:rPr lang="en-US" sz="2000" dirty="0" err="1">
                <a:solidFill>
                  <a:srgbClr val="268BD2"/>
                </a:solidFill>
                <a:latin typeface="Consolas" panose="020B0609020204030204" pitchFamily="49" charset="0"/>
              </a:rPr>
              <a:t>Serial</a:t>
            </a:r>
            <a:r>
              <a:rPr lang="en-US" sz="2000" dirty="0" err="1">
                <a:solidFill>
                  <a:srgbClr val="333333"/>
                </a:solidFill>
                <a:latin typeface="Consolas" panose="020B0609020204030204" pitchFamily="49" charset="0"/>
              </a:rPr>
              <a:t>.</a:t>
            </a:r>
            <a:r>
              <a:rPr lang="en-US" sz="2000" dirty="0" err="1">
                <a:solidFill>
                  <a:srgbClr val="268BD2"/>
                </a:solidFill>
                <a:latin typeface="Consolas" panose="020B0609020204030204" pitchFamily="49" charset="0"/>
              </a:rPr>
              <a:t>print</a:t>
            </a:r>
            <a:r>
              <a:rPr lang="en-US" sz="2000" dirty="0">
                <a:solidFill>
                  <a:srgbClr val="333333"/>
                </a:solidFill>
                <a:latin typeface="Consolas" panose="020B0609020204030204" pitchFamily="49" charset="0"/>
              </a:rPr>
              <a:t>(</a:t>
            </a:r>
            <a:r>
              <a:rPr lang="en-US" sz="2000" dirty="0">
                <a:solidFill>
                  <a:srgbClr val="268BD2"/>
                </a:solidFill>
                <a:latin typeface="Consolas" panose="020B0609020204030204" pitchFamily="49" charset="0"/>
              </a:rPr>
              <a:t>inches</a:t>
            </a:r>
            <a:r>
              <a:rPr lang="en-US" sz="2000" dirty="0">
                <a:solidFill>
                  <a:srgbClr val="333333"/>
                </a:solidFill>
                <a:latin typeface="Consolas" panose="020B0609020204030204" pitchFamily="49" charset="0"/>
              </a:rPr>
              <a:t>);</a:t>
            </a:r>
          </a:p>
          <a:p>
            <a:r>
              <a:rPr lang="en-US" sz="2000" dirty="0">
                <a:solidFill>
                  <a:srgbClr val="333333"/>
                </a:solidFill>
                <a:latin typeface="Consolas" panose="020B0609020204030204" pitchFamily="49" charset="0"/>
              </a:rPr>
              <a:t>  </a:t>
            </a:r>
            <a:r>
              <a:rPr lang="en-US" sz="2000" dirty="0" err="1">
                <a:solidFill>
                  <a:srgbClr val="268BD2"/>
                </a:solidFill>
                <a:latin typeface="Consolas" panose="020B0609020204030204" pitchFamily="49" charset="0"/>
              </a:rPr>
              <a:t>Serial</a:t>
            </a:r>
            <a:r>
              <a:rPr lang="en-US" sz="2000" dirty="0" err="1">
                <a:solidFill>
                  <a:srgbClr val="333333"/>
                </a:solidFill>
                <a:latin typeface="Consolas" panose="020B0609020204030204" pitchFamily="49" charset="0"/>
              </a:rPr>
              <a:t>.</a:t>
            </a:r>
            <a:r>
              <a:rPr lang="en-US" sz="2000" dirty="0" err="1">
                <a:solidFill>
                  <a:srgbClr val="268BD2"/>
                </a:solidFill>
                <a:latin typeface="Consolas" panose="020B0609020204030204" pitchFamily="49" charset="0"/>
              </a:rPr>
              <a:t>print</a:t>
            </a:r>
            <a:r>
              <a:rPr lang="en-US" sz="2000" dirty="0">
                <a:solidFill>
                  <a:srgbClr val="333333"/>
                </a:solidFill>
                <a:latin typeface="Consolas" panose="020B0609020204030204" pitchFamily="49" charset="0"/>
              </a:rPr>
              <a:t>(</a:t>
            </a:r>
            <a:r>
              <a:rPr lang="en-US" sz="2000" dirty="0">
                <a:solidFill>
                  <a:srgbClr val="2AA198"/>
                </a:solidFill>
                <a:latin typeface="Consolas" panose="020B0609020204030204" pitchFamily="49" charset="0"/>
              </a:rPr>
              <a:t>"in, "</a:t>
            </a:r>
            <a:r>
              <a:rPr lang="en-US" sz="2000" dirty="0">
                <a:solidFill>
                  <a:srgbClr val="333333"/>
                </a:solidFill>
                <a:latin typeface="Consolas" panose="020B0609020204030204" pitchFamily="49" charset="0"/>
              </a:rPr>
              <a:t>);</a:t>
            </a:r>
          </a:p>
          <a:p>
            <a:r>
              <a:rPr lang="en-US" sz="2000" dirty="0">
                <a:solidFill>
                  <a:srgbClr val="333333"/>
                </a:solidFill>
                <a:latin typeface="Consolas" panose="020B0609020204030204" pitchFamily="49" charset="0"/>
              </a:rPr>
              <a:t>  </a:t>
            </a:r>
            <a:r>
              <a:rPr lang="en-US" sz="2000" dirty="0" err="1">
                <a:solidFill>
                  <a:srgbClr val="268BD2"/>
                </a:solidFill>
                <a:latin typeface="Consolas" panose="020B0609020204030204" pitchFamily="49" charset="0"/>
              </a:rPr>
              <a:t>Serial</a:t>
            </a:r>
            <a:r>
              <a:rPr lang="en-US" sz="2000" dirty="0" err="1">
                <a:solidFill>
                  <a:srgbClr val="333333"/>
                </a:solidFill>
                <a:latin typeface="Consolas" panose="020B0609020204030204" pitchFamily="49" charset="0"/>
              </a:rPr>
              <a:t>.</a:t>
            </a:r>
            <a:r>
              <a:rPr lang="en-US" sz="2000" dirty="0" err="1">
                <a:solidFill>
                  <a:srgbClr val="268BD2"/>
                </a:solidFill>
                <a:latin typeface="Consolas" panose="020B0609020204030204" pitchFamily="49" charset="0"/>
              </a:rPr>
              <a:t>print</a:t>
            </a:r>
            <a:r>
              <a:rPr lang="en-US" sz="2000" dirty="0">
                <a:solidFill>
                  <a:srgbClr val="333333"/>
                </a:solidFill>
                <a:latin typeface="Consolas" panose="020B0609020204030204" pitchFamily="49" charset="0"/>
              </a:rPr>
              <a:t>(</a:t>
            </a:r>
            <a:r>
              <a:rPr lang="en-US" sz="2000" dirty="0">
                <a:solidFill>
                  <a:srgbClr val="268BD2"/>
                </a:solidFill>
                <a:latin typeface="Consolas" panose="020B0609020204030204" pitchFamily="49" charset="0"/>
              </a:rPr>
              <a:t>cm</a:t>
            </a:r>
            <a:r>
              <a:rPr lang="en-US" sz="2000" dirty="0">
                <a:solidFill>
                  <a:srgbClr val="333333"/>
                </a:solidFill>
                <a:latin typeface="Consolas" panose="020B0609020204030204" pitchFamily="49" charset="0"/>
              </a:rPr>
              <a:t>);</a:t>
            </a:r>
          </a:p>
          <a:p>
            <a:r>
              <a:rPr lang="en-US" sz="2000" dirty="0">
                <a:solidFill>
                  <a:srgbClr val="333333"/>
                </a:solidFill>
                <a:latin typeface="Consolas" panose="020B0609020204030204" pitchFamily="49" charset="0"/>
              </a:rPr>
              <a:t>  </a:t>
            </a:r>
            <a:r>
              <a:rPr lang="en-US" sz="2000" dirty="0" err="1">
                <a:solidFill>
                  <a:srgbClr val="268BD2"/>
                </a:solidFill>
                <a:latin typeface="Consolas" panose="020B0609020204030204" pitchFamily="49" charset="0"/>
              </a:rPr>
              <a:t>Serial</a:t>
            </a:r>
            <a:r>
              <a:rPr lang="en-US" sz="2000" dirty="0" err="1">
                <a:solidFill>
                  <a:srgbClr val="333333"/>
                </a:solidFill>
                <a:latin typeface="Consolas" panose="020B0609020204030204" pitchFamily="49" charset="0"/>
              </a:rPr>
              <a:t>.</a:t>
            </a:r>
            <a:r>
              <a:rPr lang="en-US" sz="2000" dirty="0" err="1">
                <a:solidFill>
                  <a:srgbClr val="268BD2"/>
                </a:solidFill>
                <a:latin typeface="Consolas" panose="020B0609020204030204" pitchFamily="49" charset="0"/>
              </a:rPr>
              <a:t>print</a:t>
            </a:r>
            <a:r>
              <a:rPr lang="en-US" sz="2000" dirty="0">
                <a:solidFill>
                  <a:srgbClr val="333333"/>
                </a:solidFill>
                <a:latin typeface="Consolas" panose="020B0609020204030204" pitchFamily="49" charset="0"/>
              </a:rPr>
              <a:t>(</a:t>
            </a:r>
            <a:r>
              <a:rPr lang="en-US" sz="2000" dirty="0">
                <a:solidFill>
                  <a:srgbClr val="2AA198"/>
                </a:solidFill>
                <a:latin typeface="Consolas" panose="020B0609020204030204" pitchFamily="49" charset="0"/>
              </a:rPr>
              <a:t>"cm"</a:t>
            </a:r>
            <a:r>
              <a:rPr lang="en-US" sz="2000" dirty="0">
                <a:solidFill>
                  <a:srgbClr val="333333"/>
                </a:solidFill>
                <a:latin typeface="Consolas" panose="020B0609020204030204" pitchFamily="49" charset="0"/>
              </a:rPr>
              <a:t>);</a:t>
            </a:r>
          </a:p>
          <a:p>
            <a:r>
              <a:rPr lang="en-US" sz="2000" dirty="0">
                <a:solidFill>
                  <a:srgbClr val="333333"/>
                </a:solidFill>
                <a:latin typeface="Consolas" panose="020B0609020204030204" pitchFamily="49" charset="0"/>
              </a:rPr>
              <a:t>  </a:t>
            </a:r>
            <a:r>
              <a:rPr lang="en-US" sz="2000" dirty="0" err="1">
                <a:solidFill>
                  <a:srgbClr val="268BD2"/>
                </a:solidFill>
                <a:latin typeface="Consolas" panose="020B0609020204030204" pitchFamily="49" charset="0"/>
              </a:rPr>
              <a:t>Serial</a:t>
            </a:r>
            <a:r>
              <a:rPr lang="en-US" sz="2000" dirty="0" err="1">
                <a:solidFill>
                  <a:srgbClr val="333333"/>
                </a:solidFill>
                <a:latin typeface="Consolas" panose="020B0609020204030204" pitchFamily="49" charset="0"/>
              </a:rPr>
              <a:t>.</a:t>
            </a:r>
            <a:r>
              <a:rPr lang="en-US" sz="2000" dirty="0" err="1">
                <a:solidFill>
                  <a:srgbClr val="268BD2"/>
                </a:solidFill>
                <a:latin typeface="Consolas" panose="020B0609020204030204" pitchFamily="49" charset="0"/>
              </a:rPr>
              <a:t>println</a:t>
            </a:r>
            <a:r>
              <a:rPr lang="en-US" sz="2000" dirty="0">
                <a:solidFill>
                  <a:srgbClr val="333333"/>
                </a:solidFill>
                <a:latin typeface="Consolas" panose="020B0609020204030204" pitchFamily="49" charset="0"/>
              </a:rPr>
              <a:t>();</a:t>
            </a:r>
          </a:p>
          <a:p>
            <a:r>
              <a:rPr lang="en-US" sz="2000" dirty="0">
                <a:solidFill>
                  <a:srgbClr val="333333"/>
                </a:solidFill>
                <a:latin typeface="Consolas" panose="020B0609020204030204" pitchFamily="49" charset="0"/>
              </a:rPr>
              <a:t>  </a:t>
            </a:r>
          </a:p>
          <a:p>
            <a:r>
              <a:rPr lang="en-US" sz="2000" dirty="0">
                <a:solidFill>
                  <a:srgbClr val="333333"/>
                </a:solidFill>
                <a:latin typeface="Consolas" panose="020B0609020204030204" pitchFamily="49" charset="0"/>
              </a:rPr>
              <a:t>  </a:t>
            </a:r>
            <a:r>
              <a:rPr lang="en-US" sz="2000" dirty="0">
                <a:solidFill>
                  <a:srgbClr val="268BD2"/>
                </a:solidFill>
                <a:latin typeface="Consolas" panose="020B0609020204030204" pitchFamily="49" charset="0"/>
              </a:rPr>
              <a:t>delay</a:t>
            </a:r>
            <a:r>
              <a:rPr lang="en-US" sz="2000" dirty="0">
                <a:solidFill>
                  <a:srgbClr val="333333"/>
                </a:solidFill>
                <a:latin typeface="Consolas" panose="020B0609020204030204" pitchFamily="49" charset="0"/>
              </a:rPr>
              <a:t>(</a:t>
            </a:r>
            <a:r>
              <a:rPr lang="en-US" sz="2000" dirty="0">
                <a:solidFill>
                  <a:srgbClr val="D33682"/>
                </a:solidFill>
                <a:latin typeface="Consolas" panose="020B0609020204030204" pitchFamily="49" charset="0"/>
              </a:rPr>
              <a:t>250</a:t>
            </a:r>
            <a:r>
              <a:rPr lang="en-US" sz="2000" dirty="0">
                <a:solidFill>
                  <a:srgbClr val="333333"/>
                </a:solidFill>
                <a:latin typeface="Consolas" panose="020B0609020204030204" pitchFamily="49" charset="0"/>
              </a:rPr>
              <a:t>);</a:t>
            </a:r>
          </a:p>
          <a:p>
            <a:r>
              <a:rPr lang="en-US" sz="2000" dirty="0">
                <a:solidFill>
                  <a:srgbClr val="333333"/>
                </a:solidFill>
                <a:latin typeface="Consolas" panose="020B0609020204030204" pitchFamily="49" charset="0"/>
              </a:rPr>
              <a:t>}</a:t>
            </a:r>
          </a:p>
        </p:txBody>
      </p:sp>
      <p:sp>
        <p:nvSpPr>
          <p:cNvPr id="6" name="Rectangle 5">
            <a:extLst>
              <a:ext uri="{FF2B5EF4-FFF2-40B4-BE49-F238E27FC236}">
                <a16:creationId xmlns:a16="http://schemas.microsoft.com/office/drawing/2014/main" id="{35F9F4A0-4592-C04D-B2D0-0BF66A3BFA20}"/>
              </a:ext>
            </a:extLst>
          </p:cNvPr>
          <p:cNvSpPr/>
          <p:nvPr/>
        </p:nvSpPr>
        <p:spPr>
          <a:xfrm>
            <a:off x="131180" y="1192628"/>
            <a:ext cx="501829" cy="4401205"/>
          </a:xfrm>
          <a:prstGeom prst="rect">
            <a:avLst/>
          </a:prstGeom>
          <a:solidFill>
            <a:schemeClr val="bg1">
              <a:lumMod val="85000"/>
            </a:schemeClr>
          </a:solidFill>
          <a:ln>
            <a:no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2000" b="1" dirty="0">
                <a:solidFill>
                  <a:schemeClr val="tx1">
                    <a:lumMod val="75000"/>
                    <a:lumOff val="25000"/>
                  </a:schemeClr>
                </a:solidFill>
                <a:latin typeface="Consolas" panose="020B0609020204030204" pitchFamily="49" charset="0"/>
              </a:rPr>
              <a:t>16</a:t>
            </a:r>
          </a:p>
          <a:p>
            <a:pPr algn="r"/>
            <a:r>
              <a:rPr lang="en-IN" sz="2000" b="1" dirty="0">
                <a:solidFill>
                  <a:schemeClr val="tx1">
                    <a:lumMod val="75000"/>
                    <a:lumOff val="25000"/>
                  </a:schemeClr>
                </a:solidFill>
                <a:latin typeface="Consolas" panose="020B0609020204030204" pitchFamily="49" charset="0"/>
              </a:rPr>
              <a:t>17</a:t>
            </a:r>
          </a:p>
          <a:p>
            <a:pPr algn="r"/>
            <a:r>
              <a:rPr lang="en-IN" sz="2000" b="1" dirty="0">
                <a:solidFill>
                  <a:schemeClr val="tx1">
                    <a:lumMod val="75000"/>
                    <a:lumOff val="25000"/>
                  </a:schemeClr>
                </a:solidFill>
                <a:latin typeface="Consolas" panose="020B0609020204030204" pitchFamily="49" charset="0"/>
              </a:rPr>
              <a:t>18</a:t>
            </a:r>
          </a:p>
          <a:p>
            <a:pPr algn="r"/>
            <a:r>
              <a:rPr lang="en-IN" sz="2000" b="1" dirty="0">
                <a:solidFill>
                  <a:schemeClr val="tx1">
                    <a:lumMod val="75000"/>
                    <a:lumOff val="25000"/>
                  </a:schemeClr>
                </a:solidFill>
                <a:latin typeface="Consolas" panose="020B0609020204030204" pitchFamily="49" charset="0"/>
              </a:rPr>
              <a:t>19</a:t>
            </a:r>
          </a:p>
          <a:p>
            <a:pPr algn="r"/>
            <a:r>
              <a:rPr lang="en-IN" sz="2000" b="1" dirty="0">
                <a:solidFill>
                  <a:schemeClr val="tx1">
                    <a:lumMod val="75000"/>
                    <a:lumOff val="25000"/>
                  </a:schemeClr>
                </a:solidFill>
                <a:latin typeface="Consolas" panose="020B0609020204030204" pitchFamily="49" charset="0"/>
              </a:rPr>
              <a:t>20</a:t>
            </a:r>
          </a:p>
          <a:p>
            <a:pPr algn="r"/>
            <a:r>
              <a:rPr lang="en-IN" sz="2000" b="1" dirty="0">
                <a:solidFill>
                  <a:schemeClr val="tx1">
                    <a:lumMod val="75000"/>
                    <a:lumOff val="25000"/>
                  </a:schemeClr>
                </a:solidFill>
                <a:latin typeface="Consolas" panose="020B0609020204030204" pitchFamily="49" charset="0"/>
              </a:rPr>
              <a:t>21</a:t>
            </a:r>
          </a:p>
          <a:p>
            <a:pPr algn="r"/>
            <a:r>
              <a:rPr lang="en-IN" sz="2000" b="1" dirty="0">
                <a:solidFill>
                  <a:schemeClr val="tx1">
                    <a:lumMod val="75000"/>
                    <a:lumOff val="25000"/>
                  </a:schemeClr>
                </a:solidFill>
                <a:latin typeface="Consolas" panose="020B0609020204030204" pitchFamily="49" charset="0"/>
              </a:rPr>
              <a:t>22</a:t>
            </a:r>
          </a:p>
          <a:p>
            <a:pPr algn="r"/>
            <a:r>
              <a:rPr lang="en-IN" sz="2000" b="1" dirty="0">
                <a:solidFill>
                  <a:schemeClr val="tx1">
                    <a:lumMod val="75000"/>
                    <a:lumOff val="25000"/>
                  </a:schemeClr>
                </a:solidFill>
                <a:latin typeface="Consolas" panose="020B0609020204030204" pitchFamily="49" charset="0"/>
              </a:rPr>
              <a:t>23</a:t>
            </a:r>
          </a:p>
          <a:p>
            <a:pPr algn="r"/>
            <a:r>
              <a:rPr lang="en-IN" sz="2000" b="1" dirty="0">
                <a:solidFill>
                  <a:schemeClr val="tx1">
                    <a:lumMod val="75000"/>
                    <a:lumOff val="25000"/>
                  </a:schemeClr>
                </a:solidFill>
                <a:latin typeface="Consolas" panose="020B0609020204030204" pitchFamily="49" charset="0"/>
              </a:rPr>
              <a:t>24</a:t>
            </a:r>
          </a:p>
          <a:p>
            <a:pPr algn="r"/>
            <a:r>
              <a:rPr lang="en-IN" sz="2000" b="1" dirty="0">
                <a:solidFill>
                  <a:schemeClr val="tx1">
                    <a:lumMod val="75000"/>
                    <a:lumOff val="25000"/>
                  </a:schemeClr>
                </a:solidFill>
                <a:latin typeface="Consolas" panose="020B0609020204030204" pitchFamily="49" charset="0"/>
              </a:rPr>
              <a:t>25</a:t>
            </a:r>
          </a:p>
          <a:p>
            <a:pPr algn="r"/>
            <a:r>
              <a:rPr lang="en-IN" sz="2000" b="1" dirty="0">
                <a:solidFill>
                  <a:schemeClr val="tx1">
                    <a:lumMod val="75000"/>
                    <a:lumOff val="25000"/>
                  </a:schemeClr>
                </a:solidFill>
                <a:latin typeface="Consolas" panose="020B0609020204030204" pitchFamily="49" charset="0"/>
              </a:rPr>
              <a:t>26</a:t>
            </a:r>
          </a:p>
          <a:p>
            <a:pPr algn="r"/>
            <a:r>
              <a:rPr lang="en-IN" sz="2000" b="1" dirty="0">
                <a:solidFill>
                  <a:schemeClr val="tx1">
                    <a:lumMod val="75000"/>
                    <a:lumOff val="25000"/>
                  </a:schemeClr>
                </a:solidFill>
                <a:latin typeface="Consolas" panose="020B0609020204030204" pitchFamily="49" charset="0"/>
              </a:rPr>
              <a:t>27</a:t>
            </a:r>
          </a:p>
          <a:p>
            <a:pPr algn="r"/>
            <a:r>
              <a:rPr lang="en-IN" sz="2000" b="1" dirty="0">
                <a:solidFill>
                  <a:schemeClr val="tx1">
                    <a:lumMod val="75000"/>
                    <a:lumOff val="25000"/>
                  </a:schemeClr>
                </a:solidFill>
                <a:latin typeface="Consolas" panose="020B0609020204030204" pitchFamily="49" charset="0"/>
              </a:rPr>
              <a:t>28</a:t>
            </a:r>
          </a:p>
          <a:p>
            <a:pPr algn="r"/>
            <a:r>
              <a:rPr lang="en-IN" sz="2000" b="1" dirty="0">
                <a:solidFill>
                  <a:schemeClr val="tx1">
                    <a:lumMod val="75000"/>
                    <a:lumOff val="25000"/>
                  </a:schemeClr>
                </a:solidFill>
                <a:latin typeface="Consolas" panose="020B0609020204030204" pitchFamily="49" charset="0"/>
              </a:rPr>
              <a:t>29</a:t>
            </a:r>
          </a:p>
        </p:txBody>
      </p:sp>
      <p:sp>
        <p:nvSpPr>
          <p:cNvPr id="7" name="Rectangle: Top Corners Rounded 6">
            <a:extLst>
              <a:ext uri="{FF2B5EF4-FFF2-40B4-BE49-F238E27FC236}">
                <a16:creationId xmlns:a16="http://schemas.microsoft.com/office/drawing/2014/main" id="{0336C271-A2A3-9445-9946-5006F0A250F4}"/>
              </a:ext>
            </a:extLst>
          </p:cNvPr>
          <p:cNvSpPr/>
          <p:nvPr/>
        </p:nvSpPr>
        <p:spPr>
          <a:xfrm>
            <a:off x="131180" y="863444"/>
            <a:ext cx="1993834" cy="329184"/>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600" dirty="0">
                <a:solidFill>
                  <a:schemeClr val="bg1"/>
                </a:solidFill>
              </a:rPr>
              <a:t>Distance-</a:t>
            </a:r>
            <a:r>
              <a:rPr lang="en-US" sz="1600" dirty="0" err="1">
                <a:solidFill>
                  <a:schemeClr val="bg1"/>
                </a:solidFill>
              </a:rPr>
              <a:t>measure.ino</a:t>
            </a:r>
            <a:endParaRPr lang="en-US" sz="1600" dirty="0">
              <a:solidFill>
                <a:schemeClr val="bg1"/>
              </a:solidFill>
            </a:endParaRPr>
          </a:p>
        </p:txBody>
      </p:sp>
      <p:sp>
        <p:nvSpPr>
          <p:cNvPr id="12" name="Rectangle 11"/>
          <p:cNvSpPr/>
          <p:nvPr/>
        </p:nvSpPr>
        <p:spPr>
          <a:xfrm>
            <a:off x="950976" y="1576778"/>
            <a:ext cx="5029200" cy="274320"/>
          </a:xfrm>
          <a:prstGeom prst="rect">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p:cNvGrpSpPr/>
          <p:nvPr/>
        </p:nvGrpSpPr>
        <p:grpSpPr>
          <a:xfrm>
            <a:off x="5980176" y="790100"/>
            <a:ext cx="6113637" cy="1200329"/>
            <a:chOff x="5989350" y="1854620"/>
            <a:chExt cx="6236305" cy="1200329"/>
          </a:xfrm>
        </p:grpSpPr>
        <p:sp>
          <p:nvSpPr>
            <p:cNvPr id="14" name="TextBox 13"/>
            <p:cNvSpPr txBox="1"/>
            <p:nvPr/>
          </p:nvSpPr>
          <p:spPr>
            <a:xfrm>
              <a:off x="7062251" y="1854620"/>
              <a:ext cx="5163404" cy="1200329"/>
            </a:xfrm>
            <a:prstGeom prst="rect">
              <a:avLst/>
            </a:prstGeom>
            <a:noFill/>
            <a:ln>
              <a:solidFill>
                <a:schemeClr val="accent6"/>
              </a:solidFill>
            </a:ln>
          </p:spPr>
          <p:txBody>
            <a:bodyPr wrap="square" rtlCol="0">
              <a:spAutoFit/>
            </a:bodyPr>
            <a:lstStyle/>
            <a:p>
              <a:pPr algn="just"/>
              <a:r>
                <a:rPr lang="en-IN" sz="2400" dirty="0"/>
                <a:t>Reads a HIGH pulse on specified pin and returns the value of time in microsecond for transition from LOW to HIGH.</a:t>
              </a:r>
              <a:endParaRPr lang="en-US" sz="2400" dirty="0"/>
            </a:p>
          </p:txBody>
        </p:sp>
        <p:cxnSp>
          <p:nvCxnSpPr>
            <p:cNvPr id="15" name="Straight Arrow Connector 14"/>
            <p:cNvCxnSpPr>
              <a:stCxn id="12" idx="3"/>
              <a:endCxn id="14" idx="1"/>
            </p:cNvCxnSpPr>
            <p:nvPr/>
          </p:nvCxnSpPr>
          <p:spPr>
            <a:xfrm flipV="1">
              <a:off x="5989350" y="2454785"/>
              <a:ext cx="1072901" cy="323673"/>
            </a:xfrm>
            <a:prstGeom prst="straightConnector1">
              <a:avLst/>
            </a:prstGeom>
            <a:ln w="190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grpSp>
      <p:sp>
        <p:nvSpPr>
          <p:cNvPr id="10" name="Rectangle 9"/>
          <p:cNvSpPr/>
          <p:nvPr/>
        </p:nvSpPr>
        <p:spPr>
          <a:xfrm>
            <a:off x="945917" y="2461884"/>
            <a:ext cx="5029200" cy="274320"/>
          </a:xfrm>
          <a:prstGeom prst="rect">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p:cNvGrpSpPr/>
          <p:nvPr/>
        </p:nvGrpSpPr>
        <p:grpSpPr>
          <a:xfrm>
            <a:off x="5975117" y="2071078"/>
            <a:ext cx="6118696" cy="527966"/>
            <a:chOff x="5828731" y="3013444"/>
            <a:chExt cx="6241465" cy="527966"/>
          </a:xfrm>
        </p:grpSpPr>
        <p:sp>
          <p:nvSpPr>
            <p:cNvPr id="16" name="TextBox 15"/>
            <p:cNvSpPr txBox="1"/>
            <p:nvPr/>
          </p:nvSpPr>
          <p:spPr>
            <a:xfrm>
              <a:off x="6906792" y="3013444"/>
              <a:ext cx="5163404" cy="461665"/>
            </a:xfrm>
            <a:prstGeom prst="rect">
              <a:avLst/>
            </a:prstGeom>
            <a:noFill/>
            <a:ln>
              <a:solidFill>
                <a:schemeClr val="accent6"/>
              </a:solidFill>
            </a:ln>
          </p:spPr>
          <p:txBody>
            <a:bodyPr wrap="square" rtlCol="0">
              <a:spAutoFit/>
            </a:bodyPr>
            <a:lstStyle/>
            <a:p>
              <a:pPr algn="just"/>
              <a:r>
                <a:rPr lang="en-IN" sz="2400" dirty="0"/>
                <a:t>Distance(m) = Speed (m/s)x Time (s)</a:t>
              </a:r>
            </a:p>
          </p:txBody>
        </p:sp>
        <p:cxnSp>
          <p:nvCxnSpPr>
            <p:cNvPr id="17" name="Straight Arrow Connector 16"/>
            <p:cNvCxnSpPr>
              <a:stCxn id="10" idx="3"/>
              <a:endCxn id="16" idx="1"/>
            </p:cNvCxnSpPr>
            <p:nvPr/>
          </p:nvCxnSpPr>
          <p:spPr>
            <a:xfrm flipV="1">
              <a:off x="5828731" y="3244277"/>
              <a:ext cx="1078061" cy="297133"/>
            </a:xfrm>
            <a:prstGeom prst="straightConnector1">
              <a:avLst/>
            </a:prstGeom>
            <a:ln w="190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grpSp>
      <p:sp>
        <p:nvSpPr>
          <p:cNvPr id="19" name="TextBox 18"/>
          <p:cNvSpPr txBox="1"/>
          <p:nvPr/>
        </p:nvSpPr>
        <p:spPr>
          <a:xfrm>
            <a:off x="7031973" y="2613392"/>
            <a:ext cx="5061840" cy="1569660"/>
          </a:xfrm>
          <a:prstGeom prst="rect">
            <a:avLst/>
          </a:prstGeom>
          <a:noFill/>
          <a:ln>
            <a:solidFill>
              <a:schemeClr val="accent6"/>
            </a:solidFill>
          </a:ln>
        </p:spPr>
        <p:txBody>
          <a:bodyPr wrap="square" rtlCol="0">
            <a:spAutoFit/>
          </a:bodyPr>
          <a:lstStyle/>
          <a:p>
            <a:pPr algn="just"/>
            <a:r>
              <a:rPr lang="en-IN" sz="2400" dirty="0"/>
              <a:t>But, Time of pulse we receive is in µs and distance we want to find is in cm.</a:t>
            </a:r>
          </a:p>
          <a:p>
            <a:pPr algn="just"/>
            <a:r>
              <a:rPr lang="en-IN" sz="2400" dirty="0"/>
              <a:t>Distance(cm) = Speed (cm/µs) x Time (µs)</a:t>
            </a:r>
          </a:p>
        </p:txBody>
      </p:sp>
      <p:sp>
        <p:nvSpPr>
          <p:cNvPr id="20" name="TextBox 19"/>
          <p:cNvSpPr txBox="1"/>
          <p:nvPr/>
        </p:nvSpPr>
        <p:spPr>
          <a:xfrm>
            <a:off x="7031973" y="4259765"/>
            <a:ext cx="5061840" cy="1569660"/>
          </a:xfrm>
          <a:prstGeom prst="rect">
            <a:avLst/>
          </a:prstGeom>
          <a:noFill/>
          <a:ln>
            <a:solidFill>
              <a:schemeClr val="accent6"/>
            </a:solidFill>
          </a:ln>
        </p:spPr>
        <p:txBody>
          <a:bodyPr wrap="square" rtlCol="0">
            <a:spAutoFit/>
          </a:bodyPr>
          <a:lstStyle/>
          <a:p>
            <a:pPr algn="just"/>
            <a:r>
              <a:rPr lang="en-IN" sz="2400" dirty="0"/>
              <a:t>Speed of sound is 343m/s which is converted into 0.0343 cm/µs.</a:t>
            </a:r>
          </a:p>
          <a:p>
            <a:pPr algn="just"/>
            <a:r>
              <a:rPr lang="en-IN" sz="2400" dirty="0"/>
              <a:t>So either we have to multiply 0.0343 or divide 29.1</a:t>
            </a:r>
            <a:endParaRPr lang="en-US" sz="2400" dirty="0"/>
          </a:p>
        </p:txBody>
      </p:sp>
    </p:spTree>
    <p:extLst>
      <p:ext uri="{BB962C8B-B14F-4D97-AF65-F5344CB8AC3E}">
        <p14:creationId xmlns:p14="http://schemas.microsoft.com/office/powerpoint/2010/main" val="424938538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500"/>
                                        <p:tgtEl>
                                          <p:spTgt spid="10"/>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fade">
                                      <p:cBhvr>
                                        <p:cTn id="33" dur="500"/>
                                        <p:tgtEl>
                                          <p:spTgt spid="11"/>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19"/>
                                        </p:tgtEl>
                                        <p:attrNameLst>
                                          <p:attrName>style.visibility</p:attrName>
                                        </p:attrNameLst>
                                      </p:cBhvr>
                                      <p:to>
                                        <p:strVal val="visible"/>
                                      </p:to>
                                    </p:set>
                                    <p:animEffect transition="in" filter="fade">
                                      <p:cBhvr>
                                        <p:cTn id="38" dur="500"/>
                                        <p:tgtEl>
                                          <p:spTgt spid="19"/>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20"/>
                                        </p:tgtEl>
                                        <p:attrNameLst>
                                          <p:attrName>style.visibility</p:attrName>
                                        </p:attrNameLst>
                                      </p:cBhvr>
                                      <p:to>
                                        <p:strVal val="visible"/>
                                      </p:to>
                                    </p:set>
                                    <p:animEffect transition="in" filter="fade">
                                      <p:cBhvr>
                                        <p:cTn id="43"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12" grpId="0" animBg="1"/>
      <p:bldP spid="10" grpId="0" animBg="1"/>
      <p:bldP spid="19" grpId="0" animBg="1"/>
      <p:bldP spid="20"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2F1099-DF0A-4AA3-BCF9-BD4BF702743C}"/>
              </a:ext>
            </a:extLst>
          </p:cNvPr>
          <p:cNvSpPr>
            <a:spLocks noGrp="1"/>
          </p:cNvSpPr>
          <p:nvPr>
            <p:ph type="title"/>
          </p:nvPr>
        </p:nvSpPr>
        <p:spPr/>
        <p:txBody>
          <a:bodyPr/>
          <a:lstStyle/>
          <a:p>
            <a:r>
              <a:rPr lang="en-US" dirty="0"/>
              <a:t>Functions in Arduino IDE</a:t>
            </a:r>
          </a:p>
        </p:txBody>
      </p:sp>
      <p:sp>
        <p:nvSpPr>
          <p:cNvPr id="3" name="Content Placeholder 2">
            <a:extLst>
              <a:ext uri="{FF2B5EF4-FFF2-40B4-BE49-F238E27FC236}">
                <a16:creationId xmlns:a16="http://schemas.microsoft.com/office/drawing/2014/main" id="{94ADF562-64CB-41BB-A614-4457B7FC8CCF}"/>
              </a:ext>
            </a:extLst>
          </p:cNvPr>
          <p:cNvSpPr>
            <a:spLocks noGrp="1"/>
          </p:cNvSpPr>
          <p:nvPr>
            <p:ph idx="1"/>
          </p:nvPr>
        </p:nvSpPr>
        <p:spPr>
          <a:xfrm>
            <a:off x="131179" y="863444"/>
            <a:ext cx="11896697" cy="5590565"/>
          </a:xfrm>
        </p:spPr>
        <p:txBody>
          <a:bodyPr/>
          <a:lstStyle/>
          <a:p>
            <a:r>
              <a:rPr lang="en-US" dirty="0" err="1"/>
              <a:t>delayMicroseconds</a:t>
            </a:r>
            <a:r>
              <a:rPr lang="en-US" dirty="0"/>
              <a:t>( ): It pauses the program for amount of time in microseconds specified as the parameter. </a:t>
            </a:r>
          </a:p>
          <a:p>
            <a:pPr lvl="1"/>
            <a:r>
              <a:rPr lang="en-US" dirty="0"/>
              <a:t>Syntax : </a:t>
            </a:r>
            <a:r>
              <a:rPr lang="en-US" dirty="0" err="1"/>
              <a:t>delayMicroseconds</a:t>
            </a:r>
            <a:r>
              <a:rPr lang="en-US" dirty="0"/>
              <a:t>(</a:t>
            </a:r>
            <a:r>
              <a:rPr lang="en-US" dirty="0">
                <a:sym typeface="Symbol" panose="05050102010706020507" pitchFamily="18" charset="2"/>
              </a:rPr>
              <a:t></a:t>
            </a:r>
            <a:r>
              <a:rPr lang="en-US" dirty="0"/>
              <a:t>s)</a:t>
            </a:r>
          </a:p>
          <a:p>
            <a:pPr lvl="1"/>
            <a:r>
              <a:rPr lang="en-IN" dirty="0"/>
              <a:t>Parameters :  </a:t>
            </a:r>
          </a:p>
          <a:p>
            <a:pPr lvl="2"/>
            <a:r>
              <a:rPr lang="en-US" dirty="0">
                <a:sym typeface="Symbol" panose="05050102010706020507" pitchFamily="18" charset="2"/>
              </a:rPr>
              <a:t></a:t>
            </a:r>
            <a:r>
              <a:rPr lang="en-US" dirty="0"/>
              <a:t>s : The number of microseconds to pause</a:t>
            </a:r>
            <a:r>
              <a:rPr lang="en-IN" dirty="0"/>
              <a:t>.</a:t>
            </a:r>
          </a:p>
          <a:p>
            <a:r>
              <a:rPr lang="en-IN" dirty="0" err="1"/>
              <a:t>pulseIn</a:t>
            </a:r>
            <a:r>
              <a:rPr lang="en-IN" dirty="0"/>
              <a:t>( ) : Reads a pulse HIGH or LOW from specified pin and wait for the time to go the pulse from HIGH to LOW or LOW to HIGH</a:t>
            </a:r>
            <a:r>
              <a:rPr lang="en-US" dirty="0"/>
              <a:t>. It returns the time required to transit the pulse in variable.</a:t>
            </a:r>
          </a:p>
          <a:p>
            <a:pPr lvl="1"/>
            <a:r>
              <a:rPr lang="en-US" dirty="0"/>
              <a:t>Syntax : </a:t>
            </a:r>
            <a:r>
              <a:rPr lang="en-US" dirty="0" err="1"/>
              <a:t>pulseIn</a:t>
            </a:r>
            <a:r>
              <a:rPr lang="en-US" dirty="0"/>
              <a:t>(pin, value)</a:t>
            </a:r>
          </a:p>
          <a:p>
            <a:pPr lvl="1"/>
            <a:r>
              <a:rPr lang="en-IN" dirty="0"/>
              <a:t>Parameters :  </a:t>
            </a:r>
          </a:p>
          <a:p>
            <a:pPr lvl="2"/>
            <a:r>
              <a:rPr lang="en-IN" dirty="0"/>
              <a:t>Pin: The number of the Arduino pin on which you want to read the pulse.</a:t>
            </a:r>
          </a:p>
          <a:p>
            <a:pPr lvl="2"/>
            <a:r>
              <a:rPr lang="en-US" dirty="0"/>
              <a:t>Value: The type of pulse that you want to read. </a:t>
            </a:r>
            <a:endParaRPr lang="en-IN" dirty="0"/>
          </a:p>
        </p:txBody>
      </p:sp>
    </p:spTree>
    <p:extLst>
      <p:ext uri="{BB962C8B-B14F-4D97-AF65-F5344CB8AC3E}">
        <p14:creationId xmlns:p14="http://schemas.microsoft.com/office/powerpoint/2010/main" val="403956672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3">
                                            <p:txEl>
                                              <p:pRg st="8" end="8"/>
                                            </p:txEl>
                                          </p:spTgt>
                                        </p:tgtEl>
                                        <p:attrNameLst>
                                          <p:attrName>style.visibility</p:attrName>
                                        </p:attrNameLst>
                                      </p:cBhvr>
                                      <p:to>
                                        <p:strVal val="visible"/>
                                      </p:to>
                                    </p:set>
                                    <p:animEffect transition="in" filter="fade">
                                      <p:cBhvr>
                                        <p:cTn id="45"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HC-SR04 Ultrasonic Sound Sensor – Output</a:t>
            </a:r>
          </a:p>
        </p:txBody>
      </p:sp>
      <p:pic>
        <p:nvPicPr>
          <p:cNvPr id="7" name="Picture 6"/>
          <p:cNvPicPr>
            <a:picLocks noChangeAspect="1"/>
          </p:cNvPicPr>
          <p:nvPr/>
        </p:nvPicPr>
        <p:blipFill rotWithShape="1">
          <a:blip r:embed="rId2">
            <a:clrChange>
              <a:clrFrom>
                <a:srgbClr val="F4F5F6"/>
              </a:clrFrom>
              <a:clrTo>
                <a:srgbClr val="F4F5F6">
                  <a:alpha val="0"/>
                </a:srgbClr>
              </a:clrTo>
            </a:clrChange>
          </a:blip>
          <a:srcRect l="5804" t="1712" r="4536" b="1598"/>
          <a:stretch/>
        </p:blipFill>
        <p:spPr>
          <a:xfrm>
            <a:off x="8794" y="1436914"/>
            <a:ext cx="4346916" cy="5120641"/>
          </a:xfrm>
          <a:prstGeom prst="rect">
            <a:avLst/>
          </a:prstGeom>
        </p:spPr>
      </p:pic>
      <p:pic>
        <p:nvPicPr>
          <p:cNvPr id="3" name="Picture 2"/>
          <p:cNvPicPr>
            <a:picLocks noChangeAspect="1"/>
          </p:cNvPicPr>
          <p:nvPr/>
        </p:nvPicPr>
        <p:blipFill rotWithShape="1">
          <a:blip r:embed="rId3"/>
          <a:srcRect b="24129"/>
          <a:stretch/>
        </p:blipFill>
        <p:spPr>
          <a:xfrm>
            <a:off x="3216429" y="704967"/>
            <a:ext cx="2743200" cy="1965662"/>
          </a:xfrm>
          <a:prstGeom prst="rect">
            <a:avLst/>
          </a:prstGeom>
        </p:spPr>
      </p:pic>
      <p:pic>
        <p:nvPicPr>
          <p:cNvPr id="8" name="Picture 7"/>
          <p:cNvPicPr>
            <a:picLocks noChangeAspect="1"/>
          </p:cNvPicPr>
          <p:nvPr/>
        </p:nvPicPr>
        <p:blipFill rotWithShape="1">
          <a:blip r:embed="rId4">
            <a:clrChange>
              <a:clrFrom>
                <a:srgbClr val="F4F5F6"/>
              </a:clrFrom>
              <a:clrTo>
                <a:srgbClr val="F4F5F6">
                  <a:alpha val="0"/>
                </a:srgbClr>
              </a:clrTo>
            </a:clrChange>
          </a:blip>
          <a:srcRect l="7178" t="1180" r="4492" b="2130"/>
          <a:stretch/>
        </p:blipFill>
        <p:spPr>
          <a:xfrm>
            <a:off x="5225144" y="1436914"/>
            <a:ext cx="4343400" cy="5133109"/>
          </a:xfrm>
          <a:prstGeom prst="rect">
            <a:avLst/>
          </a:prstGeom>
        </p:spPr>
      </p:pic>
      <p:pic>
        <p:nvPicPr>
          <p:cNvPr id="4" name="Picture 3"/>
          <p:cNvPicPr>
            <a:picLocks noChangeAspect="1"/>
          </p:cNvPicPr>
          <p:nvPr/>
        </p:nvPicPr>
        <p:blipFill rotWithShape="1">
          <a:blip r:embed="rId5"/>
          <a:srcRect b="22386"/>
          <a:stretch/>
        </p:blipFill>
        <p:spPr>
          <a:xfrm>
            <a:off x="9176058" y="704967"/>
            <a:ext cx="2828925" cy="1922119"/>
          </a:xfrm>
          <a:prstGeom prst="rect">
            <a:avLst/>
          </a:prstGeom>
        </p:spPr>
      </p:pic>
    </p:spTree>
    <p:extLst>
      <p:ext uri="{BB962C8B-B14F-4D97-AF65-F5344CB8AC3E}">
        <p14:creationId xmlns:p14="http://schemas.microsoft.com/office/powerpoint/2010/main" val="370305063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5EF1AA-B384-4B3C-AA64-26D31B983DC1}"/>
              </a:ext>
            </a:extLst>
          </p:cNvPr>
          <p:cNvSpPr>
            <a:spLocks noGrp="1"/>
          </p:cNvSpPr>
          <p:nvPr>
            <p:ph type="title"/>
          </p:nvPr>
        </p:nvSpPr>
        <p:spPr/>
        <p:txBody>
          <a:bodyPr/>
          <a:lstStyle/>
          <a:p>
            <a:r>
              <a:rPr lang="en-US" dirty="0"/>
              <a:t>LDR Sensor</a:t>
            </a:r>
          </a:p>
        </p:txBody>
      </p:sp>
      <p:sp>
        <p:nvSpPr>
          <p:cNvPr id="3" name="Content Placeholder 2">
            <a:extLst>
              <a:ext uri="{FF2B5EF4-FFF2-40B4-BE49-F238E27FC236}">
                <a16:creationId xmlns:a16="http://schemas.microsoft.com/office/drawing/2014/main" id="{21ED515D-C27A-442E-AC75-3436088FDA4F}"/>
              </a:ext>
            </a:extLst>
          </p:cNvPr>
          <p:cNvSpPr>
            <a:spLocks noGrp="1"/>
          </p:cNvSpPr>
          <p:nvPr>
            <p:ph idx="1"/>
          </p:nvPr>
        </p:nvSpPr>
        <p:spPr>
          <a:xfrm>
            <a:off x="131180" y="863444"/>
            <a:ext cx="6674733" cy="5590565"/>
          </a:xfrm>
        </p:spPr>
        <p:txBody>
          <a:bodyPr/>
          <a:lstStyle/>
          <a:p>
            <a:r>
              <a:rPr lang="en-US" dirty="0"/>
              <a:t>LDR is known as Light Dependent Resistor. </a:t>
            </a:r>
          </a:p>
          <a:p>
            <a:r>
              <a:rPr lang="en-US" dirty="0"/>
              <a:t>The </a:t>
            </a:r>
            <a:r>
              <a:rPr lang="en-US" b="1" dirty="0">
                <a:solidFill>
                  <a:schemeClr val="accent6"/>
                </a:solidFill>
              </a:rPr>
              <a:t>internal resistance </a:t>
            </a:r>
            <a:r>
              <a:rPr lang="en-US" dirty="0"/>
              <a:t>of LDR changes with respect to light intensity.</a:t>
            </a:r>
          </a:p>
          <a:p>
            <a:r>
              <a:rPr lang="en-US" dirty="0"/>
              <a:t>Normally LDR works with voltage divider network.</a:t>
            </a:r>
          </a:p>
          <a:p>
            <a:r>
              <a:rPr lang="en-US" dirty="0"/>
              <a:t>The LDR is used in  the application where the task is performed with light intensity as input.</a:t>
            </a:r>
          </a:p>
          <a:p>
            <a:endParaRPr lang="en-US" dirty="0"/>
          </a:p>
        </p:txBody>
      </p:sp>
      <p:pic>
        <p:nvPicPr>
          <p:cNvPr id="2050" name="Picture 2" descr="SunRobotics LDR Photoresistor Light Sensitive Resistor Light Dependent  Resistor 10mm 5 pcs: Amazon.in: Industrial &amp; Scientifi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48803" y="2182350"/>
            <a:ext cx="4762500" cy="29527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07430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50"/>
                                        </p:tgtEl>
                                        <p:attrNameLst>
                                          <p:attrName>style.visibility</p:attrName>
                                        </p:attrNameLst>
                                      </p:cBhvr>
                                      <p:to>
                                        <p:strVal val="visible"/>
                                      </p:to>
                                    </p:set>
                                    <p:animEffect transition="in" filter="fade">
                                      <p:cBhvr>
                                        <p:cTn id="12" dur="500"/>
                                        <p:tgtEl>
                                          <p:spTgt spid="205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fade">
                                      <p:cBhvr>
                                        <p:cTn id="2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4">
            <a:extLst>
              <a:ext uri="{FF2B5EF4-FFF2-40B4-BE49-F238E27FC236}">
                <a16:creationId xmlns:a16="http://schemas.microsoft.com/office/drawing/2014/main" id="{2486BC6F-42B7-4A1D-889E-1B1818D1D5FB}"/>
              </a:ext>
            </a:extLst>
          </p:cNvPr>
          <p:cNvGraphicFramePr>
            <a:graphicFrameLocks/>
          </p:cNvGraphicFramePr>
          <p:nvPr>
            <p:extLst>
              <p:ext uri="{D42A27DB-BD31-4B8C-83A1-F6EECF244321}">
                <p14:modId xmlns:p14="http://schemas.microsoft.com/office/powerpoint/2010/main" val="3838038108"/>
              </p:ext>
            </p:extLst>
          </p:nvPr>
        </p:nvGraphicFramePr>
        <p:xfrm>
          <a:off x="775905" y="3100452"/>
          <a:ext cx="5582804" cy="2073185"/>
        </p:xfrm>
        <a:graphic>
          <a:graphicData uri="http://schemas.openxmlformats.org/drawingml/2006/table">
            <a:tbl>
              <a:tblPr firstRow="1" bandRow="1">
                <a:tableStyleId>{8EC20E35-A176-4012-BC5E-935CFFF8708E}</a:tableStyleId>
              </a:tblPr>
              <a:tblGrid>
                <a:gridCol w="1732020">
                  <a:extLst>
                    <a:ext uri="{9D8B030D-6E8A-4147-A177-3AD203B41FA5}">
                      <a16:colId xmlns:a16="http://schemas.microsoft.com/office/drawing/2014/main" val="20000"/>
                    </a:ext>
                  </a:extLst>
                </a:gridCol>
                <a:gridCol w="1983347">
                  <a:extLst>
                    <a:ext uri="{9D8B030D-6E8A-4147-A177-3AD203B41FA5}">
                      <a16:colId xmlns:a16="http://schemas.microsoft.com/office/drawing/2014/main" val="20001"/>
                    </a:ext>
                  </a:extLst>
                </a:gridCol>
                <a:gridCol w="1867437">
                  <a:extLst>
                    <a:ext uri="{9D8B030D-6E8A-4147-A177-3AD203B41FA5}">
                      <a16:colId xmlns:a16="http://schemas.microsoft.com/office/drawing/2014/main" val="20002"/>
                    </a:ext>
                  </a:extLst>
                </a:gridCol>
              </a:tblGrid>
              <a:tr h="414637">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tx1"/>
                          </a:solidFill>
                        </a:rPr>
                        <a:t>Atmel AVR</a:t>
                      </a:r>
                      <a:endParaRPr lang="en-US" sz="1800" b="1" kern="1200" dirty="0">
                        <a:solidFill>
                          <a:schemeClr val="tx1"/>
                        </a:solidFill>
                        <a:latin typeface="+mn-lt"/>
                        <a:ea typeface="+mn-ea"/>
                        <a:cs typeface="+mn-cs"/>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l"/>
                      <a:r>
                        <a:rPr lang="en-US" sz="1800" b="1" kern="1200" dirty="0">
                          <a:solidFill>
                            <a:schemeClr val="tx1"/>
                          </a:solidFill>
                          <a:latin typeface="+mn-lt"/>
                          <a:ea typeface="+mn-ea"/>
                          <a:cs typeface="+mn-cs"/>
                        </a:rPr>
                        <a:t>Microchip</a:t>
                      </a:r>
                      <a:r>
                        <a:rPr lang="en-US" sz="1800" b="1" kern="1200" baseline="0" dirty="0">
                          <a:solidFill>
                            <a:schemeClr val="tx1"/>
                          </a:solidFill>
                          <a:latin typeface="+mn-lt"/>
                          <a:ea typeface="+mn-ea"/>
                          <a:cs typeface="+mn-cs"/>
                        </a:rPr>
                        <a:t> – </a:t>
                      </a:r>
                      <a:r>
                        <a:rPr lang="en-US" sz="1800" b="1" kern="1200" dirty="0">
                          <a:solidFill>
                            <a:schemeClr val="tx1"/>
                          </a:solidFill>
                          <a:latin typeface="+mn-lt"/>
                          <a:ea typeface="+mn-ea"/>
                          <a:cs typeface="+mn-cs"/>
                        </a:rPr>
                        <a:t>PIC</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l"/>
                      <a:r>
                        <a:rPr lang="en-US" sz="1800" b="1" kern="1200" dirty="0">
                          <a:solidFill>
                            <a:schemeClr val="tx1"/>
                          </a:solidFill>
                          <a:latin typeface="+mn-lt"/>
                          <a:ea typeface="+mn-ea"/>
                          <a:cs typeface="+mn-cs"/>
                        </a:rPr>
                        <a:t>Intel</a:t>
                      </a:r>
                      <a:r>
                        <a:rPr lang="en-US" sz="1800" b="1" kern="1200" baseline="0" dirty="0">
                          <a:solidFill>
                            <a:schemeClr val="tx1"/>
                          </a:solidFill>
                          <a:latin typeface="+mn-lt"/>
                          <a:ea typeface="+mn-ea"/>
                          <a:cs typeface="+mn-cs"/>
                        </a:rPr>
                        <a:t> 8051</a:t>
                      </a:r>
                      <a:endParaRPr lang="en-US" sz="1800" b="1" kern="1200" dirty="0">
                        <a:solidFill>
                          <a:schemeClr val="tx1"/>
                        </a:solidFill>
                        <a:latin typeface="+mn-lt"/>
                        <a:ea typeface="+mn-ea"/>
                        <a:cs typeface="+mn-cs"/>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extLst>
                  <a:ext uri="{0D108BD9-81ED-4DB2-BD59-A6C34878D82A}">
                    <a16:rowId xmlns:a16="http://schemas.microsoft.com/office/drawing/2014/main" val="10001"/>
                  </a:ext>
                </a:extLst>
              </a:tr>
              <a:tr h="414637">
                <a:tc>
                  <a:txBody>
                    <a:bodyPr/>
                    <a:lstStyle/>
                    <a:p>
                      <a:pPr algn="l"/>
                      <a:r>
                        <a:rPr lang="en-US" sz="1900" dirty="0"/>
                        <a:t>AtMega8</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algn="l" defTabSz="914400" rtl="0" eaLnBrk="1" latinLnBrk="0" hangingPunct="1"/>
                      <a:r>
                        <a:rPr lang="en-US" sz="1900" kern="1200" dirty="0">
                          <a:solidFill>
                            <a:schemeClr val="dk1"/>
                          </a:solidFill>
                          <a:latin typeface="+mn-lt"/>
                          <a:ea typeface="+mn-ea"/>
                          <a:cs typeface="+mn-cs"/>
                        </a:rPr>
                        <a:t>PIC18F452</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algn="l" defTabSz="914400" rtl="0" eaLnBrk="1" latinLnBrk="0" hangingPunct="1"/>
                      <a:r>
                        <a:rPr lang="en-US" sz="1900" kern="1200" dirty="0">
                          <a:solidFill>
                            <a:schemeClr val="dk1"/>
                          </a:solidFill>
                          <a:latin typeface="+mn-lt"/>
                          <a:ea typeface="+mn-ea"/>
                          <a:cs typeface="+mn-cs"/>
                        </a:rPr>
                        <a:t>AT89C51</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414637">
                <a:tc>
                  <a:txBody>
                    <a:bodyPr/>
                    <a:lstStyle/>
                    <a:p>
                      <a:pPr algn="l"/>
                      <a:r>
                        <a:rPr lang="en-US" sz="1900" b="0" dirty="0">
                          <a:solidFill>
                            <a:schemeClr val="tx1"/>
                          </a:solidFill>
                        </a:rPr>
                        <a:t>AtMega328P</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algn="l" defTabSz="914400" rtl="0" eaLnBrk="1" latinLnBrk="0" hangingPunct="1"/>
                      <a:r>
                        <a:rPr lang="en-US" sz="1900" kern="1200" dirty="0">
                          <a:solidFill>
                            <a:schemeClr val="dk1"/>
                          </a:solidFill>
                          <a:latin typeface="+mn-lt"/>
                          <a:ea typeface="+mn-ea"/>
                          <a:cs typeface="+mn-cs"/>
                        </a:rPr>
                        <a:t>PIC16F877</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algn="l" defTabSz="914400" rtl="0" eaLnBrk="1" latinLnBrk="0" hangingPunct="1"/>
                      <a:r>
                        <a:rPr lang="en-US" sz="1900" kern="1200" dirty="0">
                          <a:solidFill>
                            <a:schemeClr val="dk1"/>
                          </a:solidFill>
                          <a:latin typeface="+mn-lt"/>
                          <a:ea typeface="+mn-ea"/>
                          <a:cs typeface="+mn-cs"/>
                        </a:rPr>
                        <a:t>AT89S52</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7"/>
                  </a:ext>
                </a:extLst>
              </a:tr>
              <a:tr h="414637">
                <a:tc>
                  <a:txBody>
                    <a:bodyPr/>
                    <a:lstStyle/>
                    <a:p>
                      <a:pPr algn="l"/>
                      <a:r>
                        <a:rPr lang="en-US" sz="1900" dirty="0"/>
                        <a:t>AtMega16</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900" kern="1200" dirty="0">
                          <a:solidFill>
                            <a:schemeClr val="dk1"/>
                          </a:solidFill>
                          <a:latin typeface="+mn-lt"/>
                          <a:ea typeface="+mn-ea"/>
                          <a:cs typeface="+mn-cs"/>
                        </a:rPr>
                        <a:t>PIC16F676</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algn="l" defTabSz="914400" rtl="0" eaLnBrk="1" latinLnBrk="0" hangingPunct="1"/>
                      <a:r>
                        <a:rPr lang="en-US" sz="1900" kern="1200" dirty="0">
                          <a:solidFill>
                            <a:schemeClr val="dk1"/>
                          </a:solidFill>
                          <a:latin typeface="+mn-lt"/>
                          <a:ea typeface="+mn-ea"/>
                          <a:cs typeface="+mn-cs"/>
                        </a:rPr>
                        <a:t>AT89c2051</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414637">
                <a:tc>
                  <a:txBody>
                    <a:bodyPr/>
                    <a:lstStyle/>
                    <a:p>
                      <a:pPr algn="l"/>
                      <a:r>
                        <a:rPr lang="en-US" sz="1900" dirty="0"/>
                        <a:t>AtMega2560</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algn="l" defTabSz="914400" rtl="0" eaLnBrk="1" latinLnBrk="0" hangingPunct="1"/>
                      <a:r>
                        <a:rPr lang="en-US" sz="1900" kern="1200" dirty="0">
                          <a:solidFill>
                            <a:schemeClr val="dk1"/>
                          </a:solidFill>
                          <a:latin typeface="+mn-lt"/>
                          <a:ea typeface="+mn-ea"/>
                          <a:cs typeface="+mn-cs"/>
                        </a:rPr>
                        <a:t>PIC16F72</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algn="l" defTabSz="914400" rtl="0" eaLnBrk="1" latinLnBrk="0" hangingPunct="1"/>
                      <a:r>
                        <a:rPr lang="en-US" sz="1900" kern="1200" dirty="0">
                          <a:solidFill>
                            <a:schemeClr val="dk1"/>
                          </a:solidFill>
                          <a:latin typeface="+mn-lt"/>
                          <a:ea typeface="+mn-ea"/>
                          <a:cs typeface="+mn-cs"/>
                        </a:rPr>
                        <a:t>P89V51</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8"/>
                  </a:ext>
                </a:extLst>
              </a:tr>
            </a:tbl>
          </a:graphicData>
        </a:graphic>
      </p:graphicFrame>
      <p:sp>
        <p:nvSpPr>
          <p:cNvPr id="2" name="Title 1">
            <a:extLst>
              <a:ext uri="{FF2B5EF4-FFF2-40B4-BE49-F238E27FC236}">
                <a16:creationId xmlns:a16="http://schemas.microsoft.com/office/drawing/2014/main" id="{3C2F1099-DF0A-4AA3-BCF9-BD4BF702743C}"/>
              </a:ext>
            </a:extLst>
          </p:cNvPr>
          <p:cNvSpPr>
            <a:spLocks noGrp="1"/>
          </p:cNvSpPr>
          <p:nvPr>
            <p:ph type="title"/>
          </p:nvPr>
        </p:nvSpPr>
        <p:spPr/>
        <p:txBody>
          <a:bodyPr/>
          <a:lstStyle/>
          <a:p>
            <a:r>
              <a:rPr lang="en-US" dirty="0"/>
              <a:t>Overview of Microcontrollers</a:t>
            </a:r>
          </a:p>
        </p:txBody>
      </p:sp>
      <p:sp>
        <p:nvSpPr>
          <p:cNvPr id="3" name="Content Placeholder 2">
            <a:extLst>
              <a:ext uri="{FF2B5EF4-FFF2-40B4-BE49-F238E27FC236}">
                <a16:creationId xmlns:a16="http://schemas.microsoft.com/office/drawing/2014/main" id="{94ADF562-64CB-41BB-A614-4457B7FC8CCF}"/>
              </a:ext>
            </a:extLst>
          </p:cNvPr>
          <p:cNvSpPr>
            <a:spLocks noGrp="1"/>
          </p:cNvSpPr>
          <p:nvPr>
            <p:ph idx="1"/>
          </p:nvPr>
        </p:nvSpPr>
        <p:spPr/>
        <p:txBody>
          <a:bodyPr/>
          <a:lstStyle/>
          <a:p>
            <a:r>
              <a:rPr lang="en-US" b="1" dirty="0">
                <a:solidFill>
                  <a:schemeClr val="accent6"/>
                </a:solidFill>
              </a:rPr>
              <a:t>Microcontroller</a:t>
            </a:r>
            <a:r>
              <a:rPr lang="en-US" dirty="0"/>
              <a:t> is a digital device consisting of </a:t>
            </a:r>
            <a:r>
              <a:rPr lang="en-US" b="1" dirty="0">
                <a:solidFill>
                  <a:schemeClr val="tx2"/>
                </a:solidFill>
              </a:rPr>
              <a:t>CPU, peripheral I/</a:t>
            </a:r>
            <a:r>
              <a:rPr lang="en-US" b="1" dirty="0" err="1">
                <a:solidFill>
                  <a:schemeClr val="tx2"/>
                </a:solidFill>
              </a:rPr>
              <a:t>Os</a:t>
            </a:r>
            <a:r>
              <a:rPr lang="en-US" b="1" dirty="0">
                <a:solidFill>
                  <a:schemeClr val="tx2"/>
                </a:solidFill>
              </a:rPr>
              <a:t>, memories, interrupts,</a:t>
            </a:r>
            <a:r>
              <a:rPr lang="en-US" dirty="0"/>
              <a:t> etc. in a single chip or IC.</a:t>
            </a:r>
          </a:p>
          <a:p>
            <a:r>
              <a:rPr lang="en-US" dirty="0">
                <a:solidFill>
                  <a:schemeClr val="tx2"/>
                </a:solidFill>
                <a:hlinkClick r:id="rId2" action="ppaction://hlinksldjump"/>
              </a:rPr>
              <a:t>Microcontroller</a:t>
            </a:r>
            <a:r>
              <a:rPr lang="en-US" dirty="0"/>
              <a:t> is a </a:t>
            </a:r>
            <a:r>
              <a:rPr lang="en-US" b="1" dirty="0">
                <a:solidFill>
                  <a:schemeClr val="accent6"/>
                </a:solidFill>
              </a:rPr>
              <a:t>compact integrated circuit</a:t>
            </a:r>
            <a:r>
              <a:rPr lang="en-US" dirty="0"/>
              <a:t> designed for </a:t>
            </a:r>
            <a:r>
              <a:rPr lang="en-US" b="1" dirty="0">
                <a:solidFill>
                  <a:schemeClr val="tx2"/>
                </a:solidFill>
              </a:rPr>
              <a:t>a specific operation</a:t>
            </a:r>
            <a:r>
              <a:rPr lang="en-US" dirty="0"/>
              <a:t> in an embedded system.</a:t>
            </a:r>
          </a:p>
          <a:p>
            <a:r>
              <a:rPr lang="en-US" dirty="0"/>
              <a:t>The examples of various microcontrollers are given as:</a:t>
            </a:r>
          </a:p>
          <a:p>
            <a:pPr marL="457200" lvl="1" indent="0">
              <a:buNone/>
            </a:pPr>
            <a:endParaRPr lang="en-US" dirty="0"/>
          </a:p>
        </p:txBody>
      </p:sp>
      <p:sp>
        <p:nvSpPr>
          <p:cNvPr id="8" name="Right Arrow 7"/>
          <p:cNvSpPr/>
          <p:nvPr/>
        </p:nvSpPr>
        <p:spPr>
          <a:xfrm>
            <a:off x="131180" y="4015409"/>
            <a:ext cx="433157" cy="212035"/>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pic>
        <p:nvPicPr>
          <p:cNvPr id="1028" name="Picture 4" descr="Image result for microcontroll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15360" y="2978426"/>
            <a:ext cx="2286000" cy="22860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microcontroll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38090" y="2978426"/>
            <a:ext cx="2286000" cy="228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229585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28"/>
                                        </p:tgtEl>
                                        <p:attrNameLst>
                                          <p:attrName>style.visibility</p:attrName>
                                        </p:attrNameLst>
                                      </p:cBhvr>
                                      <p:to>
                                        <p:strVal val="visible"/>
                                      </p:to>
                                    </p:set>
                                    <p:animEffect transition="in" filter="fade">
                                      <p:cBhvr>
                                        <p:cTn id="12" dur="500"/>
                                        <p:tgtEl>
                                          <p:spTgt spid="1028"/>
                                        </p:tgtEl>
                                      </p:cBhvr>
                                    </p:animEffect>
                                  </p:childTnLst>
                                </p:cTn>
                              </p:par>
                              <p:par>
                                <p:cTn id="13" presetID="10" presetClass="entr" presetSubtype="0" fill="hold" nodeType="withEffect">
                                  <p:stCondLst>
                                    <p:cond delay="0"/>
                                  </p:stCondLst>
                                  <p:childTnLst>
                                    <p:set>
                                      <p:cBhvr>
                                        <p:cTn id="14" dur="1" fill="hold">
                                          <p:stCondLst>
                                            <p:cond delay="0"/>
                                          </p:stCondLst>
                                        </p:cTn>
                                        <p:tgtEl>
                                          <p:spTgt spid="1030"/>
                                        </p:tgtEl>
                                        <p:attrNameLst>
                                          <p:attrName>style.visibility</p:attrName>
                                        </p:attrNameLst>
                                      </p:cBhvr>
                                      <p:to>
                                        <p:strVal val="visible"/>
                                      </p:to>
                                    </p:set>
                                    <p:animEffect transition="in" filter="fade">
                                      <p:cBhvr>
                                        <p:cTn id="15" dur="500"/>
                                        <p:tgtEl>
                                          <p:spTgt spid="103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1" end="1"/>
                                            </p:txEl>
                                          </p:spTgt>
                                        </p:tgtEl>
                                        <p:attrNameLst>
                                          <p:attrName>style.visibility</p:attrName>
                                        </p:attrNameLst>
                                      </p:cBhvr>
                                      <p:to>
                                        <p:strVal val="visible"/>
                                      </p:to>
                                    </p:set>
                                    <p:animEffect transition="in" filter="fade">
                                      <p:cBhvr>
                                        <p:cTn id="20" dur="500"/>
                                        <p:tgtEl>
                                          <p:spTgt spid="3">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Effect transition="in" filter="fade">
                                      <p:cBhvr>
                                        <p:cTn id="25" dur="500"/>
                                        <p:tgtEl>
                                          <p:spTgt spid="3">
                                            <p:txEl>
                                              <p:pRg st="2" end="2"/>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fade">
                                      <p:cBhvr>
                                        <p:cTn id="30" dur="500"/>
                                        <p:tgtEl>
                                          <p:spTgt spid="7"/>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fade">
                                      <p:cBhvr>
                                        <p:cTn id="3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8"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5EF1AA-B384-4B3C-AA64-26D31B983DC1}"/>
              </a:ext>
            </a:extLst>
          </p:cNvPr>
          <p:cNvSpPr>
            <a:spLocks noGrp="1"/>
          </p:cNvSpPr>
          <p:nvPr>
            <p:ph type="title"/>
          </p:nvPr>
        </p:nvSpPr>
        <p:spPr/>
        <p:txBody>
          <a:bodyPr/>
          <a:lstStyle/>
          <a:p>
            <a:r>
              <a:rPr lang="en-US" dirty="0"/>
              <a:t>LDR Sensor – Working principle</a:t>
            </a:r>
          </a:p>
        </p:txBody>
      </p:sp>
      <p:sp>
        <p:nvSpPr>
          <p:cNvPr id="7" name="Content Placeholder 2"/>
          <p:cNvSpPr>
            <a:spLocks noGrp="1"/>
          </p:cNvSpPr>
          <p:nvPr>
            <p:ph idx="1"/>
          </p:nvPr>
        </p:nvSpPr>
        <p:spPr/>
        <p:txBody>
          <a:bodyPr/>
          <a:lstStyle/>
          <a:p>
            <a:r>
              <a:rPr lang="en-IN" dirty="0"/>
              <a:t>The LDR works on principle of Ohm’s law.</a:t>
            </a:r>
          </a:p>
          <a:p>
            <a:r>
              <a:rPr lang="en-IN" dirty="0"/>
              <a:t>As the light intensity on LDR is higher, the resistance of LDR decreases.</a:t>
            </a:r>
          </a:p>
          <a:p>
            <a:r>
              <a:rPr lang="en-IN" dirty="0"/>
              <a:t>The decreased resistance will drop more voltage across LDR according to Ohm’s Law.</a:t>
            </a:r>
          </a:p>
          <a:p>
            <a:r>
              <a:rPr lang="en-IN" dirty="0"/>
              <a:t>The presence of light can be identified by the value of voltage across LDR.</a:t>
            </a:r>
            <a:endParaRPr lang="en-US" dirty="0"/>
          </a:p>
        </p:txBody>
      </p:sp>
      <p:sp>
        <p:nvSpPr>
          <p:cNvPr id="3" name="Right Arrow 2"/>
          <p:cNvSpPr/>
          <p:nvPr/>
        </p:nvSpPr>
        <p:spPr>
          <a:xfrm>
            <a:off x="4047401" y="3813458"/>
            <a:ext cx="927279" cy="119129"/>
          </a:xfrm>
          <a:prstGeom prst="rightArrow">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Arrow 9"/>
          <p:cNvSpPr/>
          <p:nvPr/>
        </p:nvSpPr>
        <p:spPr>
          <a:xfrm>
            <a:off x="7915111" y="3813458"/>
            <a:ext cx="927279" cy="119129"/>
          </a:xfrm>
          <a:prstGeom prst="rightArrow">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620187" y="4849036"/>
            <a:ext cx="2941831" cy="369332"/>
          </a:xfrm>
          <a:prstGeom prst="rect">
            <a:avLst/>
          </a:prstGeom>
          <a:noFill/>
        </p:spPr>
        <p:txBody>
          <a:bodyPr wrap="none" rtlCol="0">
            <a:spAutoFit/>
          </a:bodyPr>
          <a:lstStyle/>
          <a:p>
            <a:r>
              <a:rPr lang="en-US" dirty="0"/>
              <a:t>Light Intensity to be measured</a:t>
            </a:r>
          </a:p>
        </p:txBody>
      </p:sp>
      <p:sp>
        <p:nvSpPr>
          <p:cNvPr id="12" name="TextBox 11"/>
          <p:cNvSpPr txBox="1"/>
          <p:nvPr/>
        </p:nvSpPr>
        <p:spPr>
          <a:xfrm>
            <a:off x="4998417" y="4849036"/>
            <a:ext cx="2874505" cy="369332"/>
          </a:xfrm>
          <a:prstGeom prst="rect">
            <a:avLst/>
          </a:prstGeom>
          <a:noFill/>
        </p:spPr>
        <p:txBody>
          <a:bodyPr wrap="none" rtlCol="0">
            <a:spAutoFit/>
          </a:bodyPr>
          <a:lstStyle/>
          <a:p>
            <a:r>
              <a:rPr lang="en-US" dirty="0"/>
              <a:t>Output voltage measurement</a:t>
            </a:r>
          </a:p>
        </p:txBody>
      </p:sp>
      <p:sp>
        <p:nvSpPr>
          <p:cNvPr id="13" name="TextBox 12"/>
          <p:cNvSpPr txBox="1"/>
          <p:nvPr/>
        </p:nvSpPr>
        <p:spPr>
          <a:xfrm>
            <a:off x="9309321" y="4828790"/>
            <a:ext cx="2263761" cy="369332"/>
          </a:xfrm>
          <a:prstGeom prst="rect">
            <a:avLst/>
          </a:prstGeom>
          <a:noFill/>
        </p:spPr>
        <p:txBody>
          <a:bodyPr wrap="none" rtlCol="0">
            <a:spAutoFit/>
          </a:bodyPr>
          <a:lstStyle/>
          <a:p>
            <a:r>
              <a:rPr lang="en-US" dirty="0"/>
              <a:t>Calculate the intensity</a:t>
            </a:r>
          </a:p>
        </p:txBody>
      </p:sp>
      <p:sp>
        <p:nvSpPr>
          <p:cNvPr id="8" name="AutoShape 2" descr="https://osoyoo.com/wp-content/uploads/2018/09/hc-sr04-1024x410.png"/>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4910" t="48162" r="74269" b="20163"/>
          <a:stretch/>
        </p:blipFill>
        <p:spPr>
          <a:xfrm>
            <a:off x="874009" y="2862830"/>
            <a:ext cx="2430563" cy="1965960"/>
          </a:xfrm>
          <a:prstGeom prst="rect">
            <a:avLst/>
          </a:prstGeom>
        </p:spPr>
      </p:pic>
      <p:pic>
        <p:nvPicPr>
          <p:cNvPr id="1030" name="Picture 6" descr="https://www.tnt-audio.com/jpg/ldrs.jpg"/>
          <p:cNvPicPr>
            <a:picLocks noChangeAspect="1" noChangeArrowheads="1"/>
          </p:cNvPicPr>
          <p:nvPr/>
        </p:nvPicPr>
        <p:blipFill rotWithShape="1">
          <a:blip r:embed="rId3">
            <a:extLst>
              <a:ext uri="{28A0092B-C50C-407E-A947-70E740481C1C}">
                <a14:useLocalDpi xmlns:a14="http://schemas.microsoft.com/office/drawing/2010/main" val="0"/>
              </a:ext>
            </a:extLst>
          </a:blip>
          <a:srcRect b="18394"/>
          <a:stretch/>
        </p:blipFill>
        <p:spPr bwMode="auto">
          <a:xfrm>
            <a:off x="5132650" y="3321165"/>
            <a:ext cx="2606040" cy="110371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rotWithShape="1">
          <a:blip r:embed="rId4" cstate="print">
            <a:extLst>
              <a:ext uri="{28A0092B-C50C-407E-A947-70E740481C1C}">
                <a14:useLocalDpi xmlns:a14="http://schemas.microsoft.com/office/drawing/2010/main" val="0"/>
              </a:ext>
            </a:extLst>
          </a:blip>
          <a:srcRect l="8895" t="13203" r="9815" b="39787"/>
          <a:stretch/>
        </p:blipFill>
        <p:spPr>
          <a:xfrm>
            <a:off x="9172631" y="3139418"/>
            <a:ext cx="2537139" cy="1467207"/>
          </a:xfrm>
          <a:prstGeom prst="rect">
            <a:avLst/>
          </a:prstGeom>
        </p:spPr>
      </p:pic>
    </p:spTree>
    <p:extLst>
      <p:ext uri="{BB962C8B-B14F-4D97-AF65-F5344CB8AC3E}">
        <p14:creationId xmlns:p14="http://schemas.microsoft.com/office/powerpoint/2010/main" val="71167410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fade">
                                      <p:cBhvr>
                                        <p:cTn id="12" dur="5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fade">
                                      <p:cBhvr>
                                        <p:cTn id="17" dur="500"/>
                                        <p:tgtEl>
                                          <p:spTgt spid="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xEl>
                                              <p:pRg st="3" end="3"/>
                                            </p:txEl>
                                          </p:spTgt>
                                        </p:tgtEl>
                                        <p:attrNameLst>
                                          <p:attrName>style.visibility</p:attrName>
                                        </p:attrNameLst>
                                      </p:cBhvr>
                                      <p:to>
                                        <p:strVal val="visible"/>
                                      </p:to>
                                    </p:set>
                                    <p:animEffect transition="in" filter="fade">
                                      <p:cBhvr>
                                        <p:cTn id="22" dur="500"/>
                                        <p:tgtEl>
                                          <p:spTgt spid="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fade">
                                      <p:cBhvr>
                                        <p:cTn id="30" dur="500"/>
                                        <p:tgtEl>
                                          <p:spTgt spid="6"/>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3"/>
                                        </p:tgtEl>
                                        <p:attrNameLst>
                                          <p:attrName>style.visibility</p:attrName>
                                        </p:attrNameLst>
                                      </p:cBhvr>
                                      <p:to>
                                        <p:strVal val="visible"/>
                                      </p:to>
                                    </p:set>
                                    <p:animEffect transition="in" filter="fade">
                                      <p:cBhvr>
                                        <p:cTn id="35" dur="500"/>
                                        <p:tgtEl>
                                          <p:spTgt spid="3"/>
                                        </p:tgtEl>
                                      </p:cBhvr>
                                    </p:animEffect>
                                  </p:childTnLst>
                                </p:cTn>
                              </p:par>
                              <p:par>
                                <p:cTn id="36" presetID="10" presetClass="entr" presetSubtype="0" fill="hold" nodeType="withEffect">
                                  <p:stCondLst>
                                    <p:cond delay="0"/>
                                  </p:stCondLst>
                                  <p:childTnLst>
                                    <p:set>
                                      <p:cBhvr>
                                        <p:cTn id="37" dur="1" fill="hold">
                                          <p:stCondLst>
                                            <p:cond delay="0"/>
                                          </p:stCondLst>
                                        </p:cTn>
                                        <p:tgtEl>
                                          <p:spTgt spid="1030"/>
                                        </p:tgtEl>
                                        <p:attrNameLst>
                                          <p:attrName>style.visibility</p:attrName>
                                        </p:attrNameLst>
                                      </p:cBhvr>
                                      <p:to>
                                        <p:strVal val="visible"/>
                                      </p:to>
                                    </p:set>
                                    <p:animEffect transition="in" filter="fade">
                                      <p:cBhvr>
                                        <p:cTn id="38" dur="500"/>
                                        <p:tgtEl>
                                          <p:spTgt spid="1030"/>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2"/>
                                        </p:tgtEl>
                                        <p:attrNameLst>
                                          <p:attrName>style.visibility</p:attrName>
                                        </p:attrNameLst>
                                      </p:cBhvr>
                                      <p:to>
                                        <p:strVal val="visible"/>
                                      </p:to>
                                    </p:set>
                                    <p:animEffect transition="in" filter="fade">
                                      <p:cBhvr>
                                        <p:cTn id="41" dur="500"/>
                                        <p:tgtEl>
                                          <p:spTgt spid="12"/>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10"/>
                                        </p:tgtEl>
                                        <p:attrNameLst>
                                          <p:attrName>style.visibility</p:attrName>
                                        </p:attrNameLst>
                                      </p:cBhvr>
                                      <p:to>
                                        <p:strVal val="visible"/>
                                      </p:to>
                                    </p:set>
                                    <p:animEffect transition="in" filter="fade">
                                      <p:cBhvr>
                                        <p:cTn id="46" dur="500"/>
                                        <p:tgtEl>
                                          <p:spTgt spid="10"/>
                                        </p:tgtEl>
                                      </p:cBhvr>
                                    </p:animEffect>
                                  </p:childTnLst>
                                </p:cTn>
                              </p:par>
                              <p:par>
                                <p:cTn id="47" presetID="10" presetClass="entr" presetSubtype="0" fill="hold" nodeType="withEffect">
                                  <p:stCondLst>
                                    <p:cond delay="0"/>
                                  </p:stCondLst>
                                  <p:childTnLst>
                                    <p:set>
                                      <p:cBhvr>
                                        <p:cTn id="48" dur="1" fill="hold">
                                          <p:stCondLst>
                                            <p:cond delay="0"/>
                                          </p:stCondLst>
                                        </p:cTn>
                                        <p:tgtEl>
                                          <p:spTgt spid="9"/>
                                        </p:tgtEl>
                                        <p:attrNameLst>
                                          <p:attrName>style.visibility</p:attrName>
                                        </p:attrNameLst>
                                      </p:cBhvr>
                                      <p:to>
                                        <p:strVal val="visible"/>
                                      </p:to>
                                    </p:set>
                                    <p:animEffect transition="in" filter="fade">
                                      <p:cBhvr>
                                        <p:cTn id="49" dur="500"/>
                                        <p:tgtEl>
                                          <p:spTgt spid="9"/>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3"/>
                                        </p:tgtEl>
                                        <p:attrNameLst>
                                          <p:attrName>style.visibility</p:attrName>
                                        </p:attrNameLst>
                                      </p:cBhvr>
                                      <p:to>
                                        <p:strVal val="visible"/>
                                      </p:to>
                                    </p:set>
                                    <p:animEffect transition="in" filter="fade">
                                      <p:cBhvr>
                                        <p:cTn id="5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3" grpId="0" animBg="1"/>
      <p:bldP spid="10" grpId="0" animBg="1"/>
      <p:bldP spid="6" grpId="0"/>
      <p:bldP spid="12" grpId="0"/>
      <p:bldP spid="13"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5EF1AA-B384-4B3C-AA64-26D31B983DC1}"/>
              </a:ext>
            </a:extLst>
          </p:cNvPr>
          <p:cNvSpPr>
            <a:spLocks noGrp="1"/>
          </p:cNvSpPr>
          <p:nvPr>
            <p:ph type="title"/>
          </p:nvPr>
        </p:nvSpPr>
        <p:spPr/>
        <p:txBody>
          <a:bodyPr/>
          <a:lstStyle/>
          <a:p>
            <a:r>
              <a:rPr lang="en-US" dirty="0"/>
              <a:t>LDR Sensor– Interfacing with Arduino</a:t>
            </a:r>
          </a:p>
        </p:txBody>
      </p:sp>
      <p:sp>
        <p:nvSpPr>
          <p:cNvPr id="3" name="Content Placeholder 2">
            <a:extLst>
              <a:ext uri="{FF2B5EF4-FFF2-40B4-BE49-F238E27FC236}">
                <a16:creationId xmlns:a16="http://schemas.microsoft.com/office/drawing/2014/main" id="{21ED515D-C27A-442E-AC75-3436088FDA4F}"/>
              </a:ext>
            </a:extLst>
          </p:cNvPr>
          <p:cNvSpPr>
            <a:spLocks noGrp="1"/>
          </p:cNvSpPr>
          <p:nvPr>
            <p:ph idx="1"/>
          </p:nvPr>
        </p:nvSpPr>
        <p:spPr>
          <a:xfrm>
            <a:off x="131180" y="863444"/>
            <a:ext cx="5741586" cy="5590565"/>
          </a:xfrm>
        </p:spPr>
        <p:txBody>
          <a:bodyPr/>
          <a:lstStyle/>
          <a:p>
            <a:r>
              <a:rPr lang="en-US" dirty="0"/>
              <a:t>The interfacing of LDR sensor with Arduino Uno is as shown in figure.</a:t>
            </a:r>
          </a:p>
          <a:p>
            <a:r>
              <a:rPr lang="en-US" dirty="0"/>
              <a:t>Here, one terminal of 10k</a:t>
            </a:r>
            <a:r>
              <a:rPr lang="en-US" dirty="0">
                <a:sym typeface="Symbol" panose="05050102010706020507" pitchFamily="18" charset="2"/>
              </a:rPr>
              <a:t> resistor is connected to 5V of Arduino and second terminal is connected to A0 pin.</a:t>
            </a:r>
          </a:p>
          <a:p>
            <a:r>
              <a:rPr lang="en-US" dirty="0">
                <a:sym typeface="Symbol" panose="05050102010706020507" pitchFamily="18" charset="2"/>
              </a:rPr>
              <a:t>One terminal of LDR is connected to A0 pin of Arduino and other is connected to Gnd.</a:t>
            </a:r>
          </a:p>
          <a:p>
            <a:r>
              <a:rPr lang="en-US" dirty="0">
                <a:sym typeface="Symbol" panose="05050102010706020507" pitchFamily="18" charset="2"/>
              </a:rPr>
              <a:t>This creates a voltage divider network between fixed resistor and LDR.</a:t>
            </a:r>
          </a:p>
          <a:p>
            <a:r>
              <a:rPr lang="en-US" dirty="0">
                <a:sym typeface="Symbol" panose="05050102010706020507" pitchFamily="18" charset="2"/>
              </a:rPr>
              <a:t>The voltage at A0 pin remains near to 5V when LDR is in dark (high resistance).</a:t>
            </a:r>
          </a:p>
          <a:p>
            <a:r>
              <a:rPr lang="en-US" dirty="0">
                <a:sym typeface="Symbol" panose="05050102010706020507" pitchFamily="18" charset="2"/>
              </a:rPr>
              <a:t>The voltage at A0 pin remains near to 0V when LDR is in Bright light (low resistance).</a:t>
            </a:r>
            <a:endParaRPr lang="en-US" dirty="0"/>
          </a:p>
        </p:txBody>
      </p:sp>
      <p:pic>
        <p:nvPicPr>
          <p:cNvPr id="4" name="Picture 3"/>
          <p:cNvPicPr>
            <a:picLocks noChangeAspect="1"/>
          </p:cNvPicPr>
          <p:nvPr/>
        </p:nvPicPr>
        <p:blipFill rotWithShape="1">
          <a:blip r:embed="rId2">
            <a:clrChange>
              <a:clrFrom>
                <a:srgbClr val="F4F5F6"/>
              </a:clrFrom>
              <a:clrTo>
                <a:srgbClr val="F4F5F6">
                  <a:alpha val="0"/>
                </a:srgbClr>
              </a:clrTo>
            </a:clrChange>
          </a:blip>
          <a:srcRect t="673"/>
          <a:stretch/>
        </p:blipFill>
        <p:spPr>
          <a:xfrm>
            <a:off x="6793813" y="1528043"/>
            <a:ext cx="5247933" cy="4520484"/>
          </a:xfrm>
          <a:prstGeom prst="rect">
            <a:avLst/>
          </a:prstGeom>
        </p:spPr>
      </p:pic>
    </p:spTree>
    <p:extLst>
      <p:ext uri="{BB962C8B-B14F-4D97-AF65-F5344CB8AC3E}">
        <p14:creationId xmlns:p14="http://schemas.microsoft.com/office/powerpoint/2010/main" val="254303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fade">
                                      <p:cBhvr>
                                        <p:cTn id="27" dur="500"/>
                                        <p:tgtEl>
                                          <p:spTgt spid="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fade">
                                      <p:cBhvr>
                                        <p:cTn id="32" dur="500"/>
                                        <p:tgtEl>
                                          <p:spTgt spid="3">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Effect transition="in" filter="fade">
                                      <p:cBhvr>
                                        <p:cTn id="37"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LDR Sensor</a:t>
            </a:r>
            <a:r>
              <a:rPr lang="gu-IN" dirty="0"/>
              <a:t> </a:t>
            </a:r>
            <a:r>
              <a:rPr lang="en-US" dirty="0"/>
              <a:t>– Code explanation</a:t>
            </a:r>
          </a:p>
        </p:txBody>
      </p:sp>
      <p:sp>
        <p:nvSpPr>
          <p:cNvPr id="3" name="Content Placeholder 2"/>
          <p:cNvSpPr>
            <a:spLocks noGrp="1"/>
          </p:cNvSpPr>
          <p:nvPr>
            <p:ph idx="1"/>
          </p:nvPr>
        </p:nvSpPr>
        <p:spPr/>
        <p:txBody>
          <a:bodyPr/>
          <a:lstStyle/>
          <a:p>
            <a:r>
              <a:rPr lang="en-US" dirty="0"/>
              <a:t>The code in Arduino for LDR Sensor can be written as following</a:t>
            </a:r>
          </a:p>
          <a:p>
            <a:endParaRPr lang="en-US" dirty="0"/>
          </a:p>
        </p:txBody>
      </p:sp>
      <p:sp>
        <p:nvSpPr>
          <p:cNvPr id="5" name="Rectangle 4">
            <a:extLst>
              <a:ext uri="{FF2B5EF4-FFF2-40B4-BE49-F238E27FC236}">
                <a16:creationId xmlns:a16="http://schemas.microsoft.com/office/drawing/2014/main" id="{D456EBDA-49A4-A843-A786-6989C63A54AA}"/>
              </a:ext>
            </a:extLst>
          </p:cNvPr>
          <p:cNvSpPr/>
          <p:nvPr/>
        </p:nvSpPr>
        <p:spPr>
          <a:xfrm>
            <a:off x="631173" y="1650725"/>
            <a:ext cx="6400800" cy="4093428"/>
          </a:xfrm>
          <a:prstGeom prst="rect">
            <a:avLst/>
          </a:prstGeom>
          <a:solidFill>
            <a:schemeClr val="bg1">
              <a:lumMod val="95000"/>
            </a:schemeClr>
          </a:solidFill>
          <a:ln>
            <a:no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dirty="0">
                <a:solidFill>
                  <a:srgbClr val="073642"/>
                </a:solidFill>
                <a:latin typeface="Consolas" panose="020B0609020204030204" pitchFamily="49" charset="0"/>
              </a:rPr>
              <a:t>void</a:t>
            </a:r>
            <a:r>
              <a:rPr lang="en-US" sz="2000" dirty="0">
                <a:solidFill>
                  <a:srgbClr val="333333"/>
                </a:solidFill>
                <a:latin typeface="Consolas" panose="020B0609020204030204" pitchFamily="49" charset="0"/>
              </a:rPr>
              <a:t> </a:t>
            </a:r>
            <a:r>
              <a:rPr lang="en-US" sz="2000" dirty="0">
                <a:solidFill>
                  <a:srgbClr val="268BD2"/>
                </a:solidFill>
                <a:latin typeface="Consolas" panose="020B0609020204030204" pitchFamily="49" charset="0"/>
              </a:rPr>
              <a:t>setup</a:t>
            </a:r>
            <a:r>
              <a:rPr lang="en-US" sz="2000" dirty="0">
                <a:solidFill>
                  <a:srgbClr val="333333"/>
                </a:solidFill>
                <a:latin typeface="Consolas" panose="020B0609020204030204" pitchFamily="49" charset="0"/>
              </a:rPr>
              <a:t>()</a:t>
            </a:r>
          </a:p>
          <a:p>
            <a:r>
              <a:rPr lang="en-US" sz="2000" dirty="0">
                <a:solidFill>
                  <a:srgbClr val="333333"/>
                </a:solidFill>
                <a:latin typeface="Consolas" panose="020B0609020204030204" pitchFamily="49" charset="0"/>
              </a:rPr>
              <a:t>{</a:t>
            </a:r>
          </a:p>
          <a:p>
            <a:r>
              <a:rPr lang="en-US" sz="2000" dirty="0">
                <a:solidFill>
                  <a:srgbClr val="333333"/>
                </a:solidFill>
                <a:latin typeface="Consolas" panose="020B0609020204030204" pitchFamily="49" charset="0"/>
              </a:rPr>
              <a:t>  </a:t>
            </a:r>
            <a:r>
              <a:rPr lang="en-US" sz="2000" dirty="0" err="1">
                <a:solidFill>
                  <a:srgbClr val="268BD2"/>
                </a:solidFill>
                <a:latin typeface="Consolas" panose="020B0609020204030204" pitchFamily="49" charset="0"/>
              </a:rPr>
              <a:t>pinMode</a:t>
            </a:r>
            <a:r>
              <a:rPr lang="en-US" sz="2000" dirty="0">
                <a:solidFill>
                  <a:srgbClr val="333333"/>
                </a:solidFill>
                <a:latin typeface="Consolas" panose="020B0609020204030204" pitchFamily="49" charset="0"/>
              </a:rPr>
              <a:t>(A0, INPUT);</a:t>
            </a:r>
          </a:p>
          <a:p>
            <a:r>
              <a:rPr lang="en-US" sz="2000" dirty="0">
                <a:solidFill>
                  <a:srgbClr val="333333"/>
                </a:solidFill>
                <a:latin typeface="Consolas" panose="020B0609020204030204" pitchFamily="49" charset="0"/>
              </a:rPr>
              <a:t>  </a:t>
            </a:r>
            <a:r>
              <a:rPr lang="en-US" sz="2000" dirty="0" err="1">
                <a:solidFill>
                  <a:srgbClr val="268BD2"/>
                </a:solidFill>
                <a:latin typeface="Consolas" panose="020B0609020204030204" pitchFamily="49" charset="0"/>
              </a:rPr>
              <a:t>Serial</a:t>
            </a:r>
            <a:r>
              <a:rPr lang="en-US" sz="2000" dirty="0" err="1">
                <a:solidFill>
                  <a:srgbClr val="333333"/>
                </a:solidFill>
                <a:latin typeface="Consolas" panose="020B0609020204030204" pitchFamily="49" charset="0"/>
              </a:rPr>
              <a:t>.</a:t>
            </a:r>
            <a:r>
              <a:rPr lang="en-US" sz="2000" dirty="0" err="1">
                <a:solidFill>
                  <a:srgbClr val="268BD2"/>
                </a:solidFill>
                <a:latin typeface="Consolas" panose="020B0609020204030204" pitchFamily="49" charset="0"/>
              </a:rPr>
              <a:t>begin</a:t>
            </a:r>
            <a:r>
              <a:rPr lang="en-US" sz="2000" dirty="0">
                <a:solidFill>
                  <a:srgbClr val="333333"/>
                </a:solidFill>
                <a:latin typeface="Consolas" panose="020B0609020204030204" pitchFamily="49" charset="0"/>
              </a:rPr>
              <a:t>(</a:t>
            </a:r>
            <a:r>
              <a:rPr lang="en-US" sz="2000" dirty="0">
                <a:solidFill>
                  <a:srgbClr val="D33682"/>
                </a:solidFill>
                <a:latin typeface="Consolas" panose="020B0609020204030204" pitchFamily="49" charset="0"/>
              </a:rPr>
              <a:t>9600</a:t>
            </a:r>
            <a:r>
              <a:rPr lang="en-US" sz="2000" dirty="0">
                <a:solidFill>
                  <a:srgbClr val="333333"/>
                </a:solidFill>
                <a:latin typeface="Consolas" panose="020B0609020204030204" pitchFamily="49" charset="0"/>
              </a:rPr>
              <a:t>);</a:t>
            </a:r>
          </a:p>
          <a:p>
            <a:r>
              <a:rPr lang="en-US" sz="2000" dirty="0">
                <a:solidFill>
                  <a:srgbClr val="333333"/>
                </a:solidFill>
                <a:latin typeface="Consolas" panose="020B0609020204030204" pitchFamily="49" charset="0"/>
              </a:rPr>
              <a:t>}</a:t>
            </a:r>
          </a:p>
          <a:p>
            <a:br>
              <a:rPr lang="en-US" sz="2000" dirty="0">
                <a:solidFill>
                  <a:srgbClr val="333333"/>
                </a:solidFill>
                <a:latin typeface="Consolas" panose="020B0609020204030204" pitchFamily="49" charset="0"/>
              </a:rPr>
            </a:br>
            <a:r>
              <a:rPr lang="en-US" sz="2000" b="1" dirty="0">
                <a:solidFill>
                  <a:srgbClr val="073642"/>
                </a:solidFill>
                <a:latin typeface="Consolas" panose="020B0609020204030204" pitchFamily="49" charset="0"/>
              </a:rPr>
              <a:t>void</a:t>
            </a:r>
            <a:r>
              <a:rPr lang="en-US" sz="2000" dirty="0">
                <a:solidFill>
                  <a:srgbClr val="333333"/>
                </a:solidFill>
                <a:latin typeface="Consolas" panose="020B0609020204030204" pitchFamily="49" charset="0"/>
              </a:rPr>
              <a:t> </a:t>
            </a:r>
            <a:r>
              <a:rPr lang="en-US" sz="2000" dirty="0">
                <a:solidFill>
                  <a:srgbClr val="268BD2"/>
                </a:solidFill>
                <a:latin typeface="Consolas" panose="020B0609020204030204" pitchFamily="49" charset="0"/>
              </a:rPr>
              <a:t>loop</a:t>
            </a:r>
            <a:r>
              <a:rPr lang="en-US" sz="2000" dirty="0">
                <a:solidFill>
                  <a:srgbClr val="333333"/>
                </a:solidFill>
                <a:latin typeface="Consolas" panose="020B0609020204030204" pitchFamily="49" charset="0"/>
              </a:rPr>
              <a:t>()</a:t>
            </a:r>
          </a:p>
          <a:p>
            <a:r>
              <a:rPr lang="en-US" sz="2000" dirty="0">
                <a:solidFill>
                  <a:srgbClr val="333333"/>
                </a:solidFill>
                <a:latin typeface="Consolas" panose="020B0609020204030204" pitchFamily="49" charset="0"/>
              </a:rPr>
              <a:t>{</a:t>
            </a:r>
          </a:p>
          <a:p>
            <a:r>
              <a:rPr lang="en-US" sz="2000" dirty="0">
                <a:solidFill>
                  <a:srgbClr val="333333"/>
                </a:solidFill>
                <a:latin typeface="Consolas" panose="020B0609020204030204" pitchFamily="49" charset="0"/>
              </a:rPr>
              <a:t>  </a:t>
            </a:r>
            <a:r>
              <a:rPr lang="en-US" sz="2000" b="1" dirty="0" err="1">
                <a:solidFill>
                  <a:srgbClr val="073642"/>
                </a:solidFill>
                <a:latin typeface="Consolas" panose="020B0609020204030204" pitchFamily="49" charset="0"/>
              </a:rPr>
              <a:t>int</a:t>
            </a:r>
            <a:r>
              <a:rPr lang="en-US" sz="2000" dirty="0">
                <a:solidFill>
                  <a:srgbClr val="333333"/>
                </a:solidFill>
                <a:latin typeface="Consolas" panose="020B0609020204030204" pitchFamily="49" charset="0"/>
              </a:rPr>
              <a:t> </a:t>
            </a:r>
            <a:r>
              <a:rPr lang="en-US" sz="2000" dirty="0" err="1">
                <a:solidFill>
                  <a:srgbClr val="333333"/>
                </a:solidFill>
                <a:latin typeface="Consolas" panose="020B0609020204030204" pitchFamily="49" charset="0"/>
              </a:rPr>
              <a:t>light_intensity</a:t>
            </a:r>
            <a:r>
              <a:rPr lang="en-US" sz="2000" dirty="0">
                <a:solidFill>
                  <a:srgbClr val="333333"/>
                </a:solidFill>
                <a:latin typeface="Consolas" panose="020B0609020204030204" pitchFamily="49" charset="0"/>
              </a:rPr>
              <a:t> </a:t>
            </a:r>
            <a:r>
              <a:rPr lang="en-US" sz="2000" dirty="0">
                <a:solidFill>
                  <a:srgbClr val="859900"/>
                </a:solidFill>
                <a:latin typeface="Consolas" panose="020B0609020204030204" pitchFamily="49" charset="0"/>
              </a:rPr>
              <a:t>=</a:t>
            </a:r>
            <a:r>
              <a:rPr lang="en-US" sz="2000" dirty="0">
                <a:solidFill>
                  <a:srgbClr val="333333"/>
                </a:solidFill>
                <a:latin typeface="Consolas" panose="020B0609020204030204" pitchFamily="49" charset="0"/>
              </a:rPr>
              <a:t> </a:t>
            </a:r>
            <a:r>
              <a:rPr lang="en-US" sz="2000" dirty="0" err="1">
                <a:solidFill>
                  <a:srgbClr val="268BD2"/>
                </a:solidFill>
                <a:latin typeface="Consolas" panose="020B0609020204030204" pitchFamily="49" charset="0"/>
              </a:rPr>
              <a:t>analogRead</a:t>
            </a:r>
            <a:r>
              <a:rPr lang="en-US" sz="2000" dirty="0">
                <a:solidFill>
                  <a:srgbClr val="333333"/>
                </a:solidFill>
                <a:latin typeface="Consolas" panose="020B0609020204030204" pitchFamily="49" charset="0"/>
              </a:rPr>
              <a:t>(A0);</a:t>
            </a:r>
          </a:p>
          <a:p>
            <a:r>
              <a:rPr lang="en-US" sz="2000" dirty="0">
                <a:solidFill>
                  <a:srgbClr val="333333"/>
                </a:solidFill>
                <a:latin typeface="Consolas" panose="020B0609020204030204" pitchFamily="49" charset="0"/>
              </a:rPr>
              <a:t>  </a:t>
            </a:r>
            <a:r>
              <a:rPr lang="en-US" sz="2000" dirty="0">
                <a:solidFill>
                  <a:srgbClr val="859900"/>
                </a:solidFill>
                <a:latin typeface="Consolas" panose="020B0609020204030204" pitchFamily="49" charset="0"/>
              </a:rPr>
              <a:t>if</a:t>
            </a:r>
            <a:r>
              <a:rPr lang="en-US" sz="2000" dirty="0">
                <a:solidFill>
                  <a:srgbClr val="333333"/>
                </a:solidFill>
                <a:latin typeface="Consolas" panose="020B0609020204030204" pitchFamily="49" charset="0"/>
              </a:rPr>
              <a:t> (</a:t>
            </a:r>
            <a:r>
              <a:rPr lang="en-US" sz="2000" dirty="0" err="1">
                <a:solidFill>
                  <a:srgbClr val="333333"/>
                </a:solidFill>
                <a:latin typeface="Consolas" panose="020B0609020204030204" pitchFamily="49" charset="0"/>
              </a:rPr>
              <a:t>light_intensity</a:t>
            </a:r>
            <a:r>
              <a:rPr lang="en-US" sz="2000" dirty="0">
                <a:solidFill>
                  <a:srgbClr val="333333"/>
                </a:solidFill>
                <a:latin typeface="Consolas" panose="020B0609020204030204" pitchFamily="49" charset="0"/>
              </a:rPr>
              <a:t> </a:t>
            </a:r>
            <a:r>
              <a:rPr lang="en-US" sz="2000" dirty="0">
                <a:solidFill>
                  <a:srgbClr val="859900"/>
                </a:solidFill>
                <a:latin typeface="Consolas" panose="020B0609020204030204" pitchFamily="49" charset="0"/>
              </a:rPr>
              <a:t>&gt;</a:t>
            </a:r>
            <a:r>
              <a:rPr lang="en-US" sz="2000" dirty="0">
                <a:solidFill>
                  <a:srgbClr val="333333"/>
                </a:solidFill>
                <a:latin typeface="Consolas" panose="020B0609020204030204" pitchFamily="49" charset="0"/>
              </a:rPr>
              <a:t> </a:t>
            </a:r>
            <a:r>
              <a:rPr lang="en-US" sz="2000" dirty="0">
                <a:solidFill>
                  <a:srgbClr val="D33682"/>
                </a:solidFill>
                <a:latin typeface="Consolas" panose="020B0609020204030204" pitchFamily="49" charset="0"/>
              </a:rPr>
              <a:t>800</a:t>
            </a:r>
            <a:r>
              <a:rPr lang="en-US" sz="2000" dirty="0">
                <a:solidFill>
                  <a:srgbClr val="333333"/>
                </a:solidFill>
                <a:latin typeface="Consolas" panose="020B0609020204030204" pitchFamily="49" charset="0"/>
              </a:rPr>
              <a:t>)</a:t>
            </a:r>
          </a:p>
          <a:p>
            <a:r>
              <a:rPr lang="en-US" sz="2000" dirty="0">
                <a:solidFill>
                  <a:srgbClr val="333333"/>
                </a:solidFill>
                <a:latin typeface="Consolas" panose="020B0609020204030204" pitchFamily="49" charset="0"/>
              </a:rPr>
              <a:t>  {</a:t>
            </a:r>
          </a:p>
          <a:p>
            <a:r>
              <a:rPr lang="en-US" sz="2000" dirty="0">
                <a:solidFill>
                  <a:srgbClr val="333333"/>
                </a:solidFill>
                <a:latin typeface="Consolas" panose="020B0609020204030204" pitchFamily="49" charset="0"/>
              </a:rPr>
              <a:t>    </a:t>
            </a:r>
            <a:r>
              <a:rPr lang="en-US" sz="2000" dirty="0" err="1">
                <a:solidFill>
                  <a:srgbClr val="268BD2"/>
                </a:solidFill>
                <a:latin typeface="Consolas" panose="020B0609020204030204" pitchFamily="49" charset="0"/>
              </a:rPr>
              <a:t>Serial</a:t>
            </a:r>
            <a:r>
              <a:rPr lang="en-US" sz="2000" dirty="0" err="1">
                <a:solidFill>
                  <a:srgbClr val="333333"/>
                </a:solidFill>
                <a:latin typeface="Consolas" panose="020B0609020204030204" pitchFamily="49" charset="0"/>
              </a:rPr>
              <a:t>.</a:t>
            </a:r>
            <a:r>
              <a:rPr lang="en-US" sz="2000" dirty="0" err="1">
                <a:solidFill>
                  <a:srgbClr val="268BD2"/>
                </a:solidFill>
                <a:latin typeface="Consolas" panose="020B0609020204030204" pitchFamily="49" charset="0"/>
              </a:rPr>
              <a:t>println</a:t>
            </a:r>
            <a:r>
              <a:rPr lang="en-US" sz="2000" dirty="0">
                <a:solidFill>
                  <a:srgbClr val="333333"/>
                </a:solidFill>
                <a:latin typeface="Consolas" panose="020B0609020204030204" pitchFamily="49" charset="0"/>
              </a:rPr>
              <a:t>(</a:t>
            </a:r>
            <a:r>
              <a:rPr lang="en-US" sz="2000" dirty="0">
                <a:solidFill>
                  <a:srgbClr val="2AA198"/>
                </a:solidFill>
                <a:latin typeface="Consolas" panose="020B0609020204030204" pitchFamily="49" charset="0"/>
              </a:rPr>
              <a:t>“Darker"</a:t>
            </a:r>
            <a:r>
              <a:rPr lang="en-US" sz="2000" dirty="0">
                <a:solidFill>
                  <a:srgbClr val="333333"/>
                </a:solidFill>
                <a:latin typeface="Consolas" panose="020B0609020204030204" pitchFamily="49" charset="0"/>
              </a:rPr>
              <a:t>);</a:t>
            </a:r>
          </a:p>
          <a:p>
            <a:r>
              <a:rPr lang="en-US" sz="2000" dirty="0">
                <a:solidFill>
                  <a:srgbClr val="333333"/>
                </a:solidFill>
                <a:latin typeface="Consolas" panose="020B0609020204030204" pitchFamily="49" charset="0"/>
              </a:rPr>
              <a:t>  }</a:t>
            </a:r>
          </a:p>
        </p:txBody>
      </p:sp>
      <p:sp>
        <p:nvSpPr>
          <p:cNvPr id="6" name="Rectangle 5">
            <a:extLst>
              <a:ext uri="{FF2B5EF4-FFF2-40B4-BE49-F238E27FC236}">
                <a16:creationId xmlns:a16="http://schemas.microsoft.com/office/drawing/2014/main" id="{35F9F4A0-4592-C04D-B2D0-0BF66A3BFA20}"/>
              </a:ext>
            </a:extLst>
          </p:cNvPr>
          <p:cNvSpPr/>
          <p:nvPr/>
        </p:nvSpPr>
        <p:spPr>
          <a:xfrm>
            <a:off x="131180" y="1650725"/>
            <a:ext cx="501829" cy="4093428"/>
          </a:xfrm>
          <a:prstGeom prst="rect">
            <a:avLst/>
          </a:prstGeom>
          <a:solidFill>
            <a:schemeClr val="bg1">
              <a:lumMod val="85000"/>
            </a:schemeClr>
          </a:solidFill>
          <a:ln>
            <a:no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2000" b="1" dirty="0">
                <a:solidFill>
                  <a:schemeClr val="tx1">
                    <a:lumMod val="75000"/>
                    <a:lumOff val="25000"/>
                  </a:schemeClr>
                </a:solidFill>
                <a:latin typeface="Consolas" panose="020B0609020204030204" pitchFamily="49" charset="0"/>
              </a:rPr>
              <a:t>1</a:t>
            </a:r>
          </a:p>
          <a:p>
            <a:pPr algn="r"/>
            <a:r>
              <a:rPr lang="en-IN" sz="2000" b="1" dirty="0">
                <a:solidFill>
                  <a:schemeClr val="tx1">
                    <a:lumMod val="75000"/>
                    <a:lumOff val="25000"/>
                  </a:schemeClr>
                </a:solidFill>
                <a:latin typeface="Consolas" panose="020B0609020204030204" pitchFamily="49" charset="0"/>
              </a:rPr>
              <a:t>2</a:t>
            </a:r>
          </a:p>
          <a:p>
            <a:pPr algn="r"/>
            <a:r>
              <a:rPr lang="en-IN" sz="2000" b="1" dirty="0">
                <a:solidFill>
                  <a:schemeClr val="tx1">
                    <a:lumMod val="75000"/>
                    <a:lumOff val="25000"/>
                  </a:schemeClr>
                </a:solidFill>
                <a:latin typeface="Consolas" panose="020B0609020204030204" pitchFamily="49" charset="0"/>
              </a:rPr>
              <a:t>3</a:t>
            </a:r>
          </a:p>
          <a:p>
            <a:pPr algn="r"/>
            <a:r>
              <a:rPr lang="en-IN" sz="2000" b="1" dirty="0">
                <a:solidFill>
                  <a:schemeClr val="tx1">
                    <a:lumMod val="75000"/>
                    <a:lumOff val="25000"/>
                  </a:schemeClr>
                </a:solidFill>
                <a:latin typeface="Consolas" panose="020B0609020204030204" pitchFamily="49" charset="0"/>
              </a:rPr>
              <a:t>4</a:t>
            </a:r>
          </a:p>
          <a:p>
            <a:pPr algn="r"/>
            <a:r>
              <a:rPr lang="en-IN" sz="2000" b="1" dirty="0">
                <a:solidFill>
                  <a:schemeClr val="tx1">
                    <a:lumMod val="75000"/>
                    <a:lumOff val="25000"/>
                  </a:schemeClr>
                </a:solidFill>
                <a:latin typeface="Consolas" panose="020B0609020204030204" pitchFamily="49" charset="0"/>
              </a:rPr>
              <a:t>5</a:t>
            </a:r>
          </a:p>
          <a:p>
            <a:pPr algn="r"/>
            <a:r>
              <a:rPr lang="en-IN" sz="2000" b="1" dirty="0">
                <a:solidFill>
                  <a:schemeClr val="tx1">
                    <a:lumMod val="75000"/>
                    <a:lumOff val="25000"/>
                  </a:schemeClr>
                </a:solidFill>
                <a:latin typeface="Consolas" panose="020B0609020204030204" pitchFamily="49" charset="0"/>
              </a:rPr>
              <a:t>6</a:t>
            </a:r>
          </a:p>
          <a:p>
            <a:pPr algn="r"/>
            <a:r>
              <a:rPr lang="en-IN" sz="2000" b="1" dirty="0">
                <a:solidFill>
                  <a:schemeClr val="tx1">
                    <a:lumMod val="75000"/>
                    <a:lumOff val="25000"/>
                  </a:schemeClr>
                </a:solidFill>
                <a:latin typeface="Consolas" panose="020B0609020204030204" pitchFamily="49" charset="0"/>
              </a:rPr>
              <a:t>7</a:t>
            </a:r>
          </a:p>
          <a:p>
            <a:pPr algn="r"/>
            <a:r>
              <a:rPr lang="en-IN" sz="2000" b="1" dirty="0">
                <a:solidFill>
                  <a:schemeClr val="tx1">
                    <a:lumMod val="75000"/>
                    <a:lumOff val="25000"/>
                  </a:schemeClr>
                </a:solidFill>
                <a:latin typeface="Consolas" panose="020B0609020204030204" pitchFamily="49" charset="0"/>
              </a:rPr>
              <a:t>8</a:t>
            </a:r>
          </a:p>
          <a:p>
            <a:pPr algn="r"/>
            <a:r>
              <a:rPr lang="en-IN" sz="2000" b="1" dirty="0">
                <a:solidFill>
                  <a:schemeClr val="tx1">
                    <a:lumMod val="75000"/>
                    <a:lumOff val="25000"/>
                  </a:schemeClr>
                </a:solidFill>
                <a:latin typeface="Consolas" panose="020B0609020204030204" pitchFamily="49" charset="0"/>
              </a:rPr>
              <a:t>9</a:t>
            </a:r>
          </a:p>
          <a:p>
            <a:pPr algn="r"/>
            <a:r>
              <a:rPr lang="en-IN" sz="2000" b="1" dirty="0">
                <a:solidFill>
                  <a:schemeClr val="tx1">
                    <a:lumMod val="75000"/>
                    <a:lumOff val="25000"/>
                  </a:schemeClr>
                </a:solidFill>
                <a:latin typeface="Consolas" panose="020B0609020204030204" pitchFamily="49" charset="0"/>
              </a:rPr>
              <a:t>10</a:t>
            </a:r>
          </a:p>
          <a:p>
            <a:pPr algn="r"/>
            <a:r>
              <a:rPr lang="en-IN" sz="2000" b="1" dirty="0">
                <a:solidFill>
                  <a:schemeClr val="tx1">
                    <a:lumMod val="75000"/>
                    <a:lumOff val="25000"/>
                  </a:schemeClr>
                </a:solidFill>
                <a:latin typeface="Consolas" panose="020B0609020204030204" pitchFamily="49" charset="0"/>
              </a:rPr>
              <a:t>11</a:t>
            </a:r>
          </a:p>
          <a:p>
            <a:pPr algn="r"/>
            <a:r>
              <a:rPr lang="en-IN" sz="2000" b="1" dirty="0">
                <a:solidFill>
                  <a:schemeClr val="tx1">
                    <a:lumMod val="75000"/>
                    <a:lumOff val="25000"/>
                  </a:schemeClr>
                </a:solidFill>
                <a:latin typeface="Consolas" panose="020B0609020204030204" pitchFamily="49" charset="0"/>
              </a:rPr>
              <a:t>12</a:t>
            </a:r>
          </a:p>
          <a:p>
            <a:pPr algn="r"/>
            <a:r>
              <a:rPr lang="en-IN" sz="2000" b="1" dirty="0">
                <a:solidFill>
                  <a:schemeClr val="tx1">
                    <a:lumMod val="75000"/>
                    <a:lumOff val="25000"/>
                  </a:schemeClr>
                </a:solidFill>
                <a:latin typeface="Consolas" panose="020B0609020204030204" pitchFamily="49" charset="0"/>
              </a:rPr>
              <a:t>13</a:t>
            </a:r>
          </a:p>
        </p:txBody>
      </p:sp>
      <p:sp>
        <p:nvSpPr>
          <p:cNvPr id="7" name="Rectangle: Top Corners Rounded 6">
            <a:extLst>
              <a:ext uri="{FF2B5EF4-FFF2-40B4-BE49-F238E27FC236}">
                <a16:creationId xmlns:a16="http://schemas.microsoft.com/office/drawing/2014/main" id="{0336C271-A2A3-9445-9946-5006F0A250F4}"/>
              </a:ext>
            </a:extLst>
          </p:cNvPr>
          <p:cNvSpPr/>
          <p:nvPr/>
        </p:nvSpPr>
        <p:spPr>
          <a:xfrm>
            <a:off x="131179" y="1321541"/>
            <a:ext cx="2444596" cy="329184"/>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600" dirty="0">
                <a:solidFill>
                  <a:schemeClr val="bg1"/>
                </a:solidFill>
              </a:rPr>
              <a:t>Light-intensity-</a:t>
            </a:r>
            <a:r>
              <a:rPr lang="en-US" sz="1600" dirty="0" err="1">
                <a:solidFill>
                  <a:schemeClr val="bg1"/>
                </a:solidFill>
              </a:rPr>
              <a:t>measure.ino</a:t>
            </a:r>
            <a:endParaRPr lang="en-US" sz="1600" dirty="0">
              <a:solidFill>
                <a:schemeClr val="bg1"/>
              </a:solidFill>
            </a:endParaRPr>
          </a:p>
        </p:txBody>
      </p:sp>
    </p:spTree>
    <p:extLst>
      <p:ext uri="{BB962C8B-B14F-4D97-AF65-F5344CB8AC3E}">
        <p14:creationId xmlns:p14="http://schemas.microsoft.com/office/powerpoint/2010/main" val="61697137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animBg="1"/>
      <p:bldP spid="6" grpId="0" animBg="1"/>
      <p:bldP spid="7"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LDR Sensor</a:t>
            </a:r>
            <a:r>
              <a:rPr lang="gu-IN" dirty="0"/>
              <a:t> </a:t>
            </a:r>
            <a:r>
              <a:rPr lang="en-US" dirty="0"/>
              <a:t>– Code explanation (Cont.)</a:t>
            </a:r>
          </a:p>
        </p:txBody>
      </p:sp>
      <p:sp>
        <p:nvSpPr>
          <p:cNvPr id="5" name="Rectangle 4">
            <a:extLst>
              <a:ext uri="{FF2B5EF4-FFF2-40B4-BE49-F238E27FC236}">
                <a16:creationId xmlns:a16="http://schemas.microsoft.com/office/drawing/2014/main" id="{D456EBDA-49A4-A843-A786-6989C63A54AA}"/>
              </a:ext>
            </a:extLst>
          </p:cNvPr>
          <p:cNvSpPr/>
          <p:nvPr/>
        </p:nvSpPr>
        <p:spPr>
          <a:xfrm>
            <a:off x="631173" y="1192628"/>
            <a:ext cx="6400800" cy="1938992"/>
          </a:xfrm>
          <a:prstGeom prst="rect">
            <a:avLst/>
          </a:prstGeom>
          <a:solidFill>
            <a:schemeClr val="bg1">
              <a:lumMod val="95000"/>
            </a:schemeClr>
          </a:solidFill>
          <a:ln>
            <a:no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000" dirty="0">
                <a:solidFill>
                  <a:srgbClr val="859900"/>
                </a:solidFill>
                <a:latin typeface="Consolas" panose="020B0609020204030204" pitchFamily="49" charset="0"/>
              </a:rPr>
              <a:t>  else</a:t>
            </a:r>
            <a:r>
              <a:rPr lang="en-IN" sz="2000" dirty="0">
                <a:solidFill>
                  <a:srgbClr val="333333"/>
                </a:solidFill>
                <a:latin typeface="Consolas" panose="020B0609020204030204" pitchFamily="49" charset="0"/>
              </a:rPr>
              <a:t> </a:t>
            </a:r>
            <a:r>
              <a:rPr lang="en-IN" sz="2000" dirty="0">
                <a:solidFill>
                  <a:srgbClr val="859900"/>
                </a:solidFill>
                <a:latin typeface="Consolas" panose="020B0609020204030204" pitchFamily="49" charset="0"/>
              </a:rPr>
              <a:t>if</a:t>
            </a:r>
            <a:r>
              <a:rPr lang="en-IN" sz="2000" dirty="0">
                <a:solidFill>
                  <a:srgbClr val="333333"/>
                </a:solidFill>
                <a:latin typeface="Consolas" panose="020B0609020204030204" pitchFamily="49" charset="0"/>
              </a:rPr>
              <a:t> (</a:t>
            </a:r>
            <a:r>
              <a:rPr lang="en-IN" sz="2000" dirty="0" err="1">
                <a:solidFill>
                  <a:srgbClr val="268BD2"/>
                </a:solidFill>
                <a:latin typeface="Consolas" panose="020B0609020204030204" pitchFamily="49" charset="0"/>
              </a:rPr>
              <a:t>light_intensity</a:t>
            </a:r>
            <a:r>
              <a:rPr lang="en-IN" sz="2000" dirty="0">
                <a:solidFill>
                  <a:srgbClr val="333333"/>
                </a:solidFill>
                <a:latin typeface="Consolas" panose="020B0609020204030204" pitchFamily="49" charset="0"/>
              </a:rPr>
              <a:t> </a:t>
            </a:r>
            <a:r>
              <a:rPr lang="en-IN" sz="2000" dirty="0">
                <a:solidFill>
                  <a:srgbClr val="859900"/>
                </a:solidFill>
                <a:latin typeface="Consolas" panose="020B0609020204030204" pitchFamily="49" charset="0"/>
              </a:rPr>
              <a:t>&lt;</a:t>
            </a:r>
            <a:r>
              <a:rPr lang="en-IN" sz="2000" dirty="0">
                <a:solidFill>
                  <a:srgbClr val="333333"/>
                </a:solidFill>
                <a:latin typeface="Consolas" panose="020B0609020204030204" pitchFamily="49" charset="0"/>
              </a:rPr>
              <a:t> </a:t>
            </a:r>
            <a:r>
              <a:rPr lang="en-IN" sz="2000" dirty="0">
                <a:solidFill>
                  <a:srgbClr val="D33682"/>
                </a:solidFill>
                <a:latin typeface="Consolas" panose="020B0609020204030204" pitchFamily="49" charset="0"/>
              </a:rPr>
              <a:t>500</a:t>
            </a:r>
            <a:r>
              <a:rPr lang="en-IN" sz="2000" dirty="0">
                <a:solidFill>
                  <a:srgbClr val="333333"/>
                </a:solidFill>
                <a:latin typeface="Consolas" panose="020B0609020204030204" pitchFamily="49" charset="0"/>
              </a:rPr>
              <a:t>)</a:t>
            </a:r>
          </a:p>
          <a:p>
            <a:r>
              <a:rPr lang="en-IN" sz="2000" dirty="0">
                <a:solidFill>
                  <a:srgbClr val="333333"/>
                </a:solidFill>
                <a:latin typeface="Consolas" panose="020B0609020204030204" pitchFamily="49" charset="0"/>
              </a:rPr>
              <a:t>  {</a:t>
            </a:r>
          </a:p>
          <a:p>
            <a:r>
              <a:rPr lang="en-IN" sz="2000" dirty="0">
                <a:solidFill>
                  <a:srgbClr val="333333"/>
                </a:solidFill>
                <a:latin typeface="Consolas" panose="020B0609020204030204" pitchFamily="49" charset="0"/>
              </a:rPr>
              <a:t>    </a:t>
            </a:r>
            <a:r>
              <a:rPr lang="en-IN" sz="2000" dirty="0" err="1">
                <a:solidFill>
                  <a:srgbClr val="268BD2"/>
                </a:solidFill>
                <a:latin typeface="Consolas" panose="020B0609020204030204" pitchFamily="49" charset="0"/>
              </a:rPr>
              <a:t>Serial</a:t>
            </a:r>
            <a:r>
              <a:rPr lang="en-IN" sz="2000" dirty="0" err="1">
                <a:solidFill>
                  <a:srgbClr val="333333"/>
                </a:solidFill>
                <a:latin typeface="Consolas" panose="020B0609020204030204" pitchFamily="49" charset="0"/>
              </a:rPr>
              <a:t>.</a:t>
            </a:r>
            <a:r>
              <a:rPr lang="en-IN" sz="2000" dirty="0" err="1">
                <a:solidFill>
                  <a:srgbClr val="268BD2"/>
                </a:solidFill>
                <a:latin typeface="Consolas" panose="020B0609020204030204" pitchFamily="49" charset="0"/>
              </a:rPr>
              <a:t>println</a:t>
            </a:r>
            <a:r>
              <a:rPr lang="en-IN" sz="2000" dirty="0">
                <a:solidFill>
                  <a:srgbClr val="333333"/>
                </a:solidFill>
                <a:latin typeface="Consolas" panose="020B0609020204030204" pitchFamily="49" charset="0"/>
              </a:rPr>
              <a:t>(</a:t>
            </a:r>
            <a:r>
              <a:rPr lang="en-IN" sz="2000" dirty="0">
                <a:solidFill>
                  <a:srgbClr val="2AA198"/>
                </a:solidFill>
                <a:latin typeface="Consolas" panose="020B0609020204030204" pitchFamily="49" charset="0"/>
              </a:rPr>
              <a:t>“Too Bright"</a:t>
            </a:r>
            <a:r>
              <a:rPr lang="en-IN" sz="2000" dirty="0">
                <a:solidFill>
                  <a:srgbClr val="333333"/>
                </a:solidFill>
                <a:latin typeface="Consolas" panose="020B0609020204030204" pitchFamily="49" charset="0"/>
              </a:rPr>
              <a:t>);</a:t>
            </a:r>
          </a:p>
          <a:p>
            <a:r>
              <a:rPr lang="en-IN" sz="2000" dirty="0">
                <a:solidFill>
                  <a:srgbClr val="333333"/>
                </a:solidFill>
                <a:latin typeface="Consolas" panose="020B0609020204030204" pitchFamily="49" charset="0"/>
              </a:rPr>
              <a:t>  }</a:t>
            </a:r>
          </a:p>
          <a:p>
            <a:r>
              <a:rPr lang="en-IN" sz="2000" dirty="0">
                <a:solidFill>
                  <a:srgbClr val="333333"/>
                </a:solidFill>
                <a:latin typeface="Consolas" panose="020B0609020204030204" pitchFamily="49" charset="0"/>
              </a:rPr>
              <a:t>  </a:t>
            </a:r>
            <a:r>
              <a:rPr lang="en-IN" sz="2000" dirty="0">
                <a:solidFill>
                  <a:srgbClr val="268BD2"/>
                </a:solidFill>
                <a:latin typeface="Consolas" panose="020B0609020204030204" pitchFamily="49" charset="0"/>
              </a:rPr>
              <a:t>delay</a:t>
            </a:r>
            <a:r>
              <a:rPr lang="en-IN" sz="2000" dirty="0">
                <a:solidFill>
                  <a:srgbClr val="333333"/>
                </a:solidFill>
                <a:latin typeface="Consolas" panose="020B0609020204030204" pitchFamily="49" charset="0"/>
              </a:rPr>
              <a:t>(</a:t>
            </a:r>
            <a:r>
              <a:rPr lang="en-IN" sz="2000" dirty="0">
                <a:solidFill>
                  <a:srgbClr val="D33682"/>
                </a:solidFill>
                <a:latin typeface="Consolas" panose="020B0609020204030204" pitchFamily="49" charset="0"/>
              </a:rPr>
              <a:t>1000</a:t>
            </a:r>
            <a:r>
              <a:rPr lang="en-IN" sz="2000" dirty="0">
                <a:solidFill>
                  <a:srgbClr val="333333"/>
                </a:solidFill>
                <a:latin typeface="Consolas" panose="020B0609020204030204" pitchFamily="49" charset="0"/>
              </a:rPr>
              <a:t>);</a:t>
            </a:r>
          </a:p>
          <a:p>
            <a:r>
              <a:rPr lang="en-IN" sz="2000" dirty="0">
                <a:solidFill>
                  <a:srgbClr val="333333"/>
                </a:solidFill>
                <a:latin typeface="Consolas" panose="020B0609020204030204" pitchFamily="49" charset="0"/>
              </a:rPr>
              <a:t>}</a:t>
            </a:r>
          </a:p>
        </p:txBody>
      </p:sp>
      <p:sp>
        <p:nvSpPr>
          <p:cNvPr id="6" name="Rectangle 5">
            <a:extLst>
              <a:ext uri="{FF2B5EF4-FFF2-40B4-BE49-F238E27FC236}">
                <a16:creationId xmlns:a16="http://schemas.microsoft.com/office/drawing/2014/main" id="{35F9F4A0-4592-C04D-B2D0-0BF66A3BFA20}"/>
              </a:ext>
            </a:extLst>
          </p:cNvPr>
          <p:cNvSpPr/>
          <p:nvPr/>
        </p:nvSpPr>
        <p:spPr>
          <a:xfrm>
            <a:off x="131180" y="1192628"/>
            <a:ext cx="501829" cy="1938992"/>
          </a:xfrm>
          <a:prstGeom prst="rect">
            <a:avLst/>
          </a:prstGeom>
          <a:solidFill>
            <a:schemeClr val="bg1">
              <a:lumMod val="85000"/>
            </a:schemeClr>
          </a:solidFill>
          <a:ln>
            <a:no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2000" b="1" dirty="0">
                <a:solidFill>
                  <a:schemeClr val="tx1">
                    <a:lumMod val="75000"/>
                    <a:lumOff val="25000"/>
                  </a:schemeClr>
                </a:solidFill>
                <a:latin typeface="Consolas" panose="020B0609020204030204" pitchFamily="49" charset="0"/>
              </a:rPr>
              <a:t>16</a:t>
            </a:r>
          </a:p>
          <a:p>
            <a:pPr algn="r"/>
            <a:r>
              <a:rPr lang="en-IN" sz="2000" b="1" dirty="0">
                <a:solidFill>
                  <a:schemeClr val="tx1">
                    <a:lumMod val="75000"/>
                    <a:lumOff val="25000"/>
                  </a:schemeClr>
                </a:solidFill>
                <a:latin typeface="Consolas" panose="020B0609020204030204" pitchFamily="49" charset="0"/>
              </a:rPr>
              <a:t>17</a:t>
            </a:r>
          </a:p>
          <a:p>
            <a:pPr algn="r"/>
            <a:r>
              <a:rPr lang="en-IN" sz="2000" b="1" dirty="0">
                <a:solidFill>
                  <a:schemeClr val="tx1">
                    <a:lumMod val="75000"/>
                    <a:lumOff val="25000"/>
                  </a:schemeClr>
                </a:solidFill>
                <a:latin typeface="Consolas" panose="020B0609020204030204" pitchFamily="49" charset="0"/>
              </a:rPr>
              <a:t>18</a:t>
            </a:r>
          </a:p>
          <a:p>
            <a:pPr algn="r"/>
            <a:r>
              <a:rPr lang="en-IN" sz="2000" b="1" dirty="0">
                <a:solidFill>
                  <a:schemeClr val="tx1">
                    <a:lumMod val="75000"/>
                    <a:lumOff val="25000"/>
                  </a:schemeClr>
                </a:solidFill>
                <a:latin typeface="Consolas" panose="020B0609020204030204" pitchFamily="49" charset="0"/>
              </a:rPr>
              <a:t>19</a:t>
            </a:r>
          </a:p>
          <a:p>
            <a:pPr algn="r"/>
            <a:r>
              <a:rPr lang="en-IN" sz="2000" b="1" dirty="0">
                <a:solidFill>
                  <a:schemeClr val="tx1">
                    <a:lumMod val="75000"/>
                    <a:lumOff val="25000"/>
                  </a:schemeClr>
                </a:solidFill>
                <a:latin typeface="Consolas" panose="020B0609020204030204" pitchFamily="49" charset="0"/>
              </a:rPr>
              <a:t>20</a:t>
            </a:r>
          </a:p>
          <a:p>
            <a:pPr algn="r"/>
            <a:r>
              <a:rPr lang="en-IN" sz="2000" b="1" dirty="0">
                <a:solidFill>
                  <a:schemeClr val="tx1">
                    <a:lumMod val="75000"/>
                    <a:lumOff val="25000"/>
                  </a:schemeClr>
                </a:solidFill>
                <a:latin typeface="Consolas" panose="020B0609020204030204" pitchFamily="49" charset="0"/>
              </a:rPr>
              <a:t>21</a:t>
            </a:r>
          </a:p>
        </p:txBody>
      </p:sp>
      <p:sp>
        <p:nvSpPr>
          <p:cNvPr id="7" name="Rectangle: Top Corners Rounded 6">
            <a:extLst>
              <a:ext uri="{FF2B5EF4-FFF2-40B4-BE49-F238E27FC236}">
                <a16:creationId xmlns:a16="http://schemas.microsoft.com/office/drawing/2014/main" id="{0336C271-A2A3-9445-9946-5006F0A250F4}"/>
              </a:ext>
            </a:extLst>
          </p:cNvPr>
          <p:cNvSpPr/>
          <p:nvPr/>
        </p:nvSpPr>
        <p:spPr>
          <a:xfrm>
            <a:off x="131180" y="863444"/>
            <a:ext cx="2496110" cy="329184"/>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600" dirty="0">
                <a:solidFill>
                  <a:schemeClr val="bg1"/>
                </a:solidFill>
              </a:rPr>
              <a:t>Light-intensity-</a:t>
            </a:r>
            <a:r>
              <a:rPr lang="en-US" sz="1600" dirty="0" err="1">
                <a:solidFill>
                  <a:schemeClr val="bg1"/>
                </a:solidFill>
              </a:rPr>
              <a:t>measure.ino</a:t>
            </a:r>
            <a:endParaRPr lang="en-US" sz="1600" dirty="0">
              <a:solidFill>
                <a:schemeClr val="bg1"/>
              </a:solidFill>
            </a:endParaRPr>
          </a:p>
        </p:txBody>
      </p:sp>
    </p:spTree>
    <p:extLst>
      <p:ext uri="{BB962C8B-B14F-4D97-AF65-F5344CB8AC3E}">
        <p14:creationId xmlns:p14="http://schemas.microsoft.com/office/powerpoint/2010/main" val="73929653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LDR Sensor – Output</a:t>
            </a:r>
          </a:p>
        </p:txBody>
      </p:sp>
      <p:pic>
        <p:nvPicPr>
          <p:cNvPr id="7" name="Picture 6"/>
          <p:cNvPicPr>
            <a:picLocks noChangeAspect="1"/>
          </p:cNvPicPr>
          <p:nvPr/>
        </p:nvPicPr>
        <p:blipFill rotWithShape="1">
          <a:blip r:embed="rId2">
            <a:clrChange>
              <a:clrFrom>
                <a:srgbClr val="F4F5F6"/>
              </a:clrFrom>
              <a:clrTo>
                <a:srgbClr val="F4F5F6">
                  <a:alpha val="0"/>
                </a:srgbClr>
              </a:clrTo>
            </a:clrChange>
          </a:blip>
          <a:srcRect t="3715" r="35890" b="14858"/>
          <a:stretch/>
        </p:blipFill>
        <p:spPr>
          <a:xfrm>
            <a:off x="466676" y="710418"/>
            <a:ext cx="4886340" cy="4114800"/>
          </a:xfrm>
          <a:prstGeom prst="rect">
            <a:avLst/>
          </a:prstGeom>
        </p:spPr>
      </p:pic>
      <p:pic>
        <p:nvPicPr>
          <p:cNvPr id="8" name="Picture 7"/>
          <p:cNvPicPr>
            <a:picLocks noChangeAspect="1"/>
          </p:cNvPicPr>
          <p:nvPr/>
        </p:nvPicPr>
        <p:blipFill rotWithShape="1">
          <a:blip r:embed="rId3">
            <a:clrChange>
              <a:clrFrom>
                <a:srgbClr val="F4F5F6"/>
              </a:clrFrom>
              <a:clrTo>
                <a:srgbClr val="F4F5F6">
                  <a:alpha val="0"/>
                </a:srgbClr>
              </a:clrTo>
            </a:clrChange>
          </a:blip>
          <a:srcRect l="5832" t="5170" r="34780" b="13400"/>
          <a:stretch/>
        </p:blipFill>
        <p:spPr>
          <a:xfrm>
            <a:off x="6570164" y="710418"/>
            <a:ext cx="4880969" cy="4114800"/>
          </a:xfrm>
          <a:prstGeom prst="rect">
            <a:avLst/>
          </a:prstGeom>
        </p:spPr>
      </p:pic>
      <p:pic>
        <p:nvPicPr>
          <p:cNvPr id="9" name="Picture 8"/>
          <p:cNvPicPr>
            <a:picLocks noChangeAspect="1"/>
          </p:cNvPicPr>
          <p:nvPr/>
        </p:nvPicPr>
        <p:blipFill rotWithShape="1">
          <a:blip r:embed="rId4"/>
          <a:srcRect r="23884" b="47155"/>
          <a:stretch/>
        </p:blipFill>
        <p:spPr>
          <a:xfrm>
            <a:off x="6570164" y="4799368"/>
            <a:ext cx="2740548" cy="1671116"/>
          </a:xfrm>
          <a:prstGeom prst="rect">
            <a:avLst/>
          </a:prstGeom>
        </p:spPr>
      </p:pic>
      <p:pic>
        <p:nvPicPr>
          <p:cNvPr id="4" name="Picture 3"/>
          <p:cNvPicPr>
            <a:picLocks noChangeAspect="1"/>
          </p:cNvPicPr>
          <p:nvPr/>
        </p:nvPicPr>
        <p:blipFill rotWithShape="1">
          <a:blip r:embed="rId5"/>
          <a:srcRect r="25170" b="39605"/>
          <a:stretch/>
        </p:blipFill>
        <p:spPr>
          <a:xfrm>
            <a:off x="594366" y="4825218"/>
            <a:ext cx="2751257" cy="1645266"/>
          </a:xfrm>
          <a:prstGeom prst="rect">
            <a:avLst/>
          </a:prstGeom>
        </p:spPr>
      </p:pic>
    </p:spTree>
    <p:extLst>
      <p:ext uri="{BB962C8B-B14F-4D97-AF65-F5344CB8AC3E}">
        <p14:creationId xmlns:p14="http://schemas.microsoft.com/office/powerpoint/2010/main" val="293170665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5EF1AA-B384-4B3C-AA64-26D31B983DC1}"/>
              </a:ext>
            </a:extLst>
          </p:cNvPr>
          <p:cNvSpPr>
            <a:spLocks noGrp="1"/>
          </p:cNvSpPr>
          <p:nvPr>
            <p:ph type="title"/>
          </p:nvPr>
        </p:nvSpPr>
        <p:spPr/>
        <p:txBody>
          <a:bodyPr/>
          <a:lstStyle/>
          <a:p>
            <a:r>
              <a:rPr lang="en-US" dirty="0"/>
              <a:t>Heartbeat Sensor</a:t>
            </a:r>
          </a:p>
        </p:txBody>
      </p:sp>
      <p:sp>
        <p:nvSpPr>
          <p:cNvPr id="3" name="Content Placeholder 2">
            <a:extLst>
              <a:ext uri="{FF2B5EF4-FFF2-40B4-BE49-F238E27FC236}">
                <a16:creationId xmlns:a16="http://schemas.microsoft.com/office/drawing/2014/main" id="{21ED515D-C27A-442E-AC75-3436088FDA4F}"/>
              </a:ext>
            </a:extLst>
          </p:cNvPr>
          <p:cNvSpPr>
            <a:spLocks noGrp="1"/>
          </p:cNvSpPr>
          <p:nvPr>
            <p:ph idx="1"/>
          </p:nvPr>
        </p:nvSpPr>
        <p:spPr>
          <a:xfrm>
            <a:off x="131180" y="863444"/>
            <a:ext cx="6674733" cy="5590565"/>
          </a:xfrm>
        </p:spPr>
        <p:txBody>
          <a:bodyPr/>
          <a:lstStyle/>
          <a:p>
            <a:r>
              <a:rPr lang="en-US" dirty="0"/>
              <a:t>Heartbeat sensor is having typical application in health care domain.</a:t>
            </a:r>
            <a:endParaRPr lang="en-US" b="1" dirty="0">
              <a:solidFill>
                <a:schemeClr val="accent6"/>
              </a:solidFill>
            </a:endParaRPr>
          </a:p>
          <a:p>
            <a:r>
              <a:rPr lang="en-US" dirty="0"/>
              <a:t>This is mainly used in wearable devices to monitor the heart beat / heart rate of the person.</a:t>
            </a:r>
          </a:p>
          <a:p>
            <a:r>
              <a:rPr lang="en-US" dirty="0"/>
              <a:t>The sensor is inexpensive and generates square waves for each pulse. The averaging of pulses gives analog voltage according to the heartbeat.</a:t>
            </a:r>
          </a:p>
          <a:p>
            <a:r>
              <a:rPr lang="en-US" dirty="0" err="1"/>
              <a:t>Pinout</a:t>
            </a:r>
            <a:r>
              <a:rPr lang="en-US" dirty="0"/>
              <a:t> of heartbeat sensor module are</a:t>
            </a:r>
          </a:p>
          <a:p>
            <a:pPr lvl="1"/>
            <a:r>
              <a:rPr lang="en-US" dirty="0" err="1"/>
              <a:t>Vcc</a:t>
            </a:r>
            <a:r>
              <a:rPr lang="en-US" dirty="0"/>
              <a:t> – Connected to 5V</a:t>
            </a:r>
          </a:p>
          <a:p>
            <a:pPr lvl="1"/>
            <a:r>
              <a:rPr lang="en-US" dirty="0" err="1"/>
              <a:t>Gnd</a:t>
            </a:r>
            <a:r>
              <a:rPr lang="en-US" dirty="0"/>
              <a:t> – Connected to ground</a:t>
            </a:r>
          </a:p>
          <a:p>
            <a:pPr lvl="1"/>
            <a:r>
              <a:rPr lang="en-US" dirty="0"/>
              <a:t>A0 – Analog output pin</a:t>
            </a:r>
          </a:p>
        </p:txBody>
      </p:sp>
      <p:pic>
        <p:nvPicPr>
          <p:cNvPr id="7" name="Picture 2" descr="Pulse Senso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39200" y="2140822"/>
            <a:ext cx="3035808" cy="303580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Pulse Senso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04936" y="3632291"/>
            <a:ext cx="2743200" cy="2743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251633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028"/>
                                        </p:tgtEl>
                                        <p:attrNameLst>
                                          <p:attrName>style.visibility</p:attrName>
                                        </p:attrNameLst>
                                      </p:cBhvr>
                                      <p:to>
                                        <p:strVal val="visible"/>
                                      </p:to>
                                    </p:set>
                                    <p:animEffect transition="in" filter="fade">
                                      <p:cBhvr>
                                        <p:cTn id="10" dur="500"/>
                                        <p:tgtEl>
                                          <p:spTgt spid="102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animEffect transition="in" filter="fade">
                                      <p:cBhvr>
                                        <p:cTn id="15" dur="500"/>
                                        <p:tgtEl>
                                          <p:spTgt spid="3">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1" end="1"/>
                                            </p:txEl>
                                          </p:spTgt>
                                        </p:tgtEl>
                                        <p:attrNameLst>
                                          <p:attrName>style.visibility</p:attrName>
                                        </p:attrNameLst>
                                      </p:cBhvr>
                                      <p:to>
                                        <p:strVal val="visible"/>
                                      </p:to>
                                    </p:set>
                                    <p:animEffect transition="in" filter="fade">
                                      <p:cBhvr>
                                        <p:cTn id="20" dur="500"/>
                                        <p:tgtEl>
                                          <p:spTgt spid="3">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Effect transition="in" filter="fade">
                                      <p:cBhvr>
                                        <p:cTn id="25" dur="500"/>
                                        <p:tgtEl>
                                          <p:spTgt spid="3">
                                            <p:txEl>
                                              <p:pRg st="2" end="2"/>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
                                            <p:txEl>
                                              <p:pRg st="3" end="3"/>
                                            </p:txEl>
                                          </p:spTgt>
                                        </p:tgtEl>
                                        <p:attrNameLst>
                                          <p:attrName>style.visibility</p:attrName>
                                        </p:attrNameLst>
                                      </p:cBhvr>
                                      <p:to>
                                        <p:strVal val="visible"/>
                                      </p:to>
                                    </p:set>
                                    <p:animEffect transition="in" filter="fade">
                                      <p:cBhvr>
                                        <p:cTn id="30" dur="500"/>
                                        <p:tgtEl>
                                          <p:spTgt spid="3">
                                            <p:txEl>
                                              <p:pRg st="3" end="3"/>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500"/>
                                        <p:tgtEl>
                                          <p:spTgt spid="3">
                                            <p:txEl>
                                              <p:pRg st="4" end="4"/>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3">
                                            <p:txEl>
                                              <p:pRg st="5" end="5"/>
                                            </p:txEl>
                                          </p:spTgt>
                                        </p:tgtEl>
                                        <p:attrNameLst>
                                          <p:attrName>style.visibility</p:attrName>
                                        </p:attrNameLst>
                                      </p:cBhvr>
                                      <p:to>
                                        <p:strVal val="visible"/>
                                      </p:to>
                                    </p:set>
                                    <p:animEffect transition="in" filter="fade">
                                      <p:cBhvr>
                                        <p:cTn id="40" dur="500"/>
                                        <p:tgtEl>
                                          <p:spTgt spid="3">
                                            <p:txEl>
                                              <p:pRg st="5" end="5"/>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3">
                                            <p:txEl>
                                              <p:pRg st="6" end="6"/>
                                            </p:txEl>
                                          </p:spTgt>
                                        </p:tgtEl>
                                        <p:attrNameLst>
                                          <p:attrName>style.visibility</p:attrName>
                                        </p:attrNameLst>
                                      </p:cBhvr>
                                      <p:to>
                                        <p:strVal val="visible"/>
                                      </p:to>
                                    </p:set>
                                    <p:animEffect transition="in" filter="fade">
                                      <p:cBhvr>
                                        <p:cTn id="45"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5EF1AA-B384-4B3C-AA64-26D31B983DC1}"/>
              </a:ext>
            </a:extLst>
          </p:cNvPr>
          <p:cNvSpPr>
            <a:spLocks noGrp="1"/>
          </p:cNvSpPr>
          <p:nvPr>
            <p:ph type="title"/>
          </p:nvPr>
        </p:nvSpPr>
        <p:spPr/>
        <p:txBody>
          <a:bodyPr/>
          <a:lstStyle/>
          <a:p>
            <a:r>
              <a:rPr lang="en-US" dirty="0"/>
              <a:t>Heartbeat Sensor – Working principle</a:t>
            </a:r>
          </a:p>
        </p:txBody>
      </p:sp>
      <p:sp>
        <p:nvSpPr>
          <p:cNvPr id="7" name="Content Placeholder 2"/>
          <p:cNvSpPr>
            <a:spLocks noGrp="1"/>
          </p:cNvSpPr>
          <p:nvPr>
            <p:ph idx="1"/>
          </p:nvPr>
        </p:nvSpPr>
        <p:spPr/>
        <p:txBody>
          <a:bodyPr/>
          <a:lstStyle/>
          <a:p>
            <a:r>
              <a:rPr lang="en-IN" dirty="0"/>
              <a:t>The sensor senses the heartbeat as per blood circulation in the body.</a:t>
            </a:r>
            <a:endParaRPr lang="en-IN" b="1" dirty="0">
              <a:solidFill>
                <a:schemeClr val="tx2"/>
              </a:solidFill>
            </a:endParaRPr>
          </a:p>
          <a:p>
            <a:r>
              <a:rPr lang="en-IN" dirty="0"/>
              <a:t>It generates the output pulse signal according to the rate at which heart beats.</a:t>
            </a:r>
          </a:p>
          <a:p>
            <a:r>
              <a:rPr lang="en-IN" dirty="0"/>
              <a:t>The output pulses are considered as PWM waves. Hence they are converted into </a:t>
            </a:r>
            <a:r>
              <a:rPr lang="en-IN" dirty="0" err="1"/>
              <a:t>analog</a:t>
            </a:r>
            <a:r>
              <a:rPr lang="en-IN" dirty="0"/>
              <a:t> signals.</a:t>
            </a:r>
          </a:p>
          <a:p>
            <a:r>
              <a:rPr lang="en-IN" dirty="0"/>
              <a:t>This </a:t>
            </a:r>
            <a:r>
              <a:rPr lang="en-IN" dirty="0" err="1"/>
              <a:t>analog</a:t>
            </a:r>
            <a:r>
              <a:rPr lang="en-IN" dirty="0"/>
              <a:t> signal is converted to digital which gives the output beat rate.</a:t>
            </a:r>
            <a:endParaRPr lang="en-US" dirty="0"/>
          </a:p>
        </p:txBody>
      </p:sp>
      <p:sp>
        <p:nvSpPr>
          <p:cNvPr id="3" name="Right Arrow 2"/>
          <p:cNvSpPr/>
          <p:nvPr/>
        </p:nvSpPr>
        <p:spPr>
          <a:xfrm>
            <a:off x="4047401" y="4186949"/>
            <a:ext cx="927279" cy="119129"/>
          </a:xfrm>
          <a:prstGeom prst="rightArrow">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Arrow 9"/>
          <p:cNvSpPr/>
          <p:nvPr/>
        </p:nvSpPr>
        <p:spPr>
          <a:xfrm>
            <a:off x="7915111" y="4186949"/>
            <a:ext cx="927279" cy="119129"/>
          </a:xfrm>
          <a:prstGeom prst="rightArrow">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1935804" y="5202281"/>
            <a:ext cx="1598515" cy="369332"/>
          </a:xfrm>
          <a:prstGeom prst="rect">
            <a:avLst/>
          </a:prstGeom>
          <a:noFill/>
        </p:spPr>
        <p:txBody>
          <a:bodyPr wrap="none" rtlCol="0">
            <a:spAutoFit/>
          </a:bodyPr>
          <a:lstStyle/>
          <a:p>
            <a:r>
              <a:rPr lang="en-US" dirty="0"/>
              <a:t>Heartbeat input</a:t>
            </a:r>
          </a:p>
        </p:txBody>
      </p:sp>
      <p:sp>
        <p:nvSpPr>
          <p:cNvPr id="12" name="TextBox 11"/>
          <p:cNvSpPr txBox="1"/>
          <p:nvPr/>
        </p:nvSpPr>
        <p:spPr>
          <a:xfrm>
            <a:off x="5136684" y="5202281"/>
            <a:ext cx="2616422" cy="646331"/>
          </a:xfrm>
          <a:prstGeom prst="rect">
            <a:avLst/>
          </a:prstGeom>
          <a:noFill/>
        </p:spPr>
        <p:txBody>
          <a:bodyPr wrap="none" rtlCol="0">
            <a:spAutoFit/>
          </a:bodyPr>
          <a:lstStyle/>
          <a:p>
            <a:r>
              <a:rPr lang="en-US" dirty="0"/>
              <a:t>Generation of Digital Pulse</a:t>
            </a:r>
          </a:p>
          <a:p>
            <a:pPr algn="ctr"/>
            <a:r>
              <a:rPr lang="en-US" dirty="0"/>
              <a:t>as output</a:t>
            </a:r>
          </a:p>
        </p:txBody>
      </p:sp>
      <p:sp>
        <p:nvSpPr>
          <p:cNvPr id="13" name="TextBox 12"/>
          <p:cNvSpPr txBox="1"/>
          <p:nvPr/>
        </p:nvSpPr>
        <p:spPr>
          <a:xfrm>
            <a:off x="8975966" y="5205607"/>
            <a:ext cx="1968809" cy="369332"/>
          </a:xfrm>
          <a:prstGeom prst="rect">
            <a:avLst/>
          </a:prstGeom>
          <a:noFill/>
        </p:spPr>
        <p:txBody>
          <a:bodyPr wrap="none" rtlCol="0">
            <a:spAutoFit/>
          </a:bodyPr>
          <a:lstStyle/>
          <a:p>
            <a:r>
              <a:rPr lang="en-US" dirty="0"/>
              <a:t>Calculates the BPM</a:t>
            </a:r>
          </a:p>
        </p:txBody>
      </p:sp>
      <p:pic>
        <p:nvPicPr>
          <p:cNvPr id="2050" name="Picture 2" descr="https://381153-1209066-raikfcquaxqncofqfm.stackpathdns.com/pub/media/catalog/product/cache/611ba9de0d006d26269eed952dfea487/a/r/arduinopulsesensor_lrg.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9838" t="28888" r="23851" b="27150"/>
          <a:stretch/>
        </p:blipFill>
        <p:spPr bwMode="auto">
          <a:xfrm>
            <a:off x="1857238" y="3341885"/>
            <a:ext cx="1755648" cy="180925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rotWithShape="1">
          <a:blip r:embed="rId3"/>
          <a:srcRect r="2860"/>
          <a:stretch/>
        </p:blipFill>
        <p:spPr>
          <a:xfrm>
            <a:off x="5409193" y="3560713"/>
            <a:ext cx="2071404" cy="1371600"/>
          </a:xfrm>
          <a:prstGeom prst="rect">
            <a:avLst/>
          </a:prstGeom>
        </p:spPr>
      </p:pic>
      <p:pic>
        <p:nvPicPr>
          <p:cNvPr id="2052" name="Picture 4" descr="EKG Sounds | Free Sound Effects | Human Sounds"/>
          <p:cNvPicPr>
            <a:picLocks noChangeAspect="1" noChangeArrowheads="1"/>
          </p:cNvPicPr>
          <p:nvPr/>
        </p:nvPicPr>
        <p:blipFill rotWithShape="1">
          <a:blip r:embed="rId4">
            <a:extLst>
              <a:ext uri="{28A0092B-C50C-407E-A947-70E740481C1C}">
                <a14:useLocalDpi xmlns:a14="http://schemas.microsoft.com/office/drawing/2010/main" val="0"/>
              </a:ext>
            </a:extLst>
          </a:blip>
          <a:srcRect l="48424" t="19334" r="20929" b="15545"/>
          <a:stretch/>
        </p:blipFill>
        <p:spPr bwMode="auto">
          <a:xfrm>
            <a:off x="9276904" y="3560713"/>
            <a:ext cx="1366935"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707296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fade">
                                      <p:cBhvr>
                                        <p:cTn id="12" dur="5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050"/>
                                        </p:tgtEl>
                                        <p:attrNameLst>
                                          <p:attrName>style.visibility</p:attrName>
                                        </p:attrNameLst>
                                      </p:cBhvr>
                                      <p:to>
                                        <p:strVal val="visible"/>
                                      </p:to>
                                    </p:set>
                                    <p:animEffect transition="in" filter="fade">
                                      <p:cBhvr>
                                        <p:cTn id="17" dur="500"/>
                                        <p:tgtEl>
                                          <p:spTgt spid="2050"/>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7">
                                            <p:txEl>
                                              <p:pRg st="2" end="2"/>
                                            </p:txEl>
                                          </p:spTgt>
                                        </p:tgtEl>
                                        <p:attrNameLst>
                                          <p:attrName>style.visibility</p:attrName>
                                        </p:attrNameLst>
                                      </p:cBhvr>
                                      <p:to>
                                        <p:strVal val="visible"/>
                                      </p:to>
                                    </p:set>
                                    <p:animEffect transition="in" filter="fade">
                                      <p:cBhvr>
                                        <p:cTn id="25" dur="500"/>
                                        <p:tgtEl>
                                          <p:spTgt spid="7">
                                            <p:txEl>
                                              <p:pRg st="2" end="2"/>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3"/>
                                        </p:tgtEl>
                                        <p:attrNameLst>
                                          <p:attrName>style.visibility</p:attrName>
                                        </p:attrNameLst>
                                      </p:cBhvr>
                                      <p:to>
                                        <p:strVal val="visible"/>
                                      </p:to>
                                    </p:set>
                                    <p:animEffect transition="in" filter="fade">
                                      <p:cBhvr>
                                        <p:cTn id="30" dur="500"/>
                                        <p:tgtEl>
                                          <p:spTgt spid="3"/>
                                        </p:tgtEl>
                                      </p:cBhvr>
                                    </p:animEffect>
                                  </p:childTnLst>
                                </p:cTn>
                              </p:par>
                              <p:par>
                                <p:cTn id="31" presetID="10" presetClass="entr" presetSubtype="0" fill="hold" nodeType="with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fade">
                                      <p:cBhvr>
                                        <p:cTn id="33" dur="500"/>
                                        <p:tgtEl>
                                          <p:spTgt spid="9"/>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fade">
                                      <p:cBhvr>
                                        <p:cTn id="36" dur="500"/>
                                        <p:tgtEl>
                                          <p:spTgt spid="12"/>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7">
                                            <p:txEl>
                                              <p:pRg st="3" end="3"/>
                                            </p:txEl>
                                          </p:spTgt>
                                        </p:tgtEl>
                                        <p:attrNameLst>
                                          <p:attrName>style.visibility</p:attrName>
                                        </p:attrNameLst>
                                      </p:cBhvr>
                                      <p:to>
                                        <p:strVal val="visible"/>
                                      </p:to>
                                    </p:set>
                                    <p:animEffect transition="in" filter="fade">
                                      <p:cBhvr>
                                        <p:cTn id="41" dur="500"/>
                                        <p:tgtEl>
                                          <p:spTgt spid="7">
                                            <p:txEl>
                                              <p:pRg st="3" end="3"/>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10"/>
                                        </p:tgtEl>
                                        <p:attrNameLst>
                                          <p:attrName>style.visibility</p:attrName>
                                        </p:attrNameLst>
                                      </p:cBhvr>
                                      <p:to>
                                        <p:strVal val="visible"/>
                                      </p:to>
                                    </p:set>
                                    <p:animEffect transition="in" filter="fade">
                                      <p:cBhvr>
                                        <p:cTn id="46" dur="500"/>
                                        <p:tgtEl>
                                          <p:spTgt spid="10"/>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3"/>
                                        </p:tgtEl>
                                        <p:attrNameLst>
                                          <p:attrName>style.visibility</p:attrName>
                                        </p:attrNameLst>
                                      </p:cBhvr>
                                      <p:to>
                                        <p:strVal val="visible"/>
                                      </p:to>
                                    </p:set>
                                    <p:animEffect transition="in" filter="fade">
                                      <p:cBhvr>
                                        <p:cTn id="49" dur="500"/>
                                        <p:tgtEl>
                                          <p:spTgt spid="13"/>
                                        </p:tgtEl>
                                      </p:cBhvr>
                                    </p:animEffect>
                                  </p:childTnLst>
                                </p:cTn>
                              </p:par>
                              <p:par>
                                <p:cTn id="50" presetID="10" presetClass="entr" presetSubtype="0" fill="hold" nodeType="withEffect">
                                  <p:stCondLst>
                                    <p:cond delay="0"/>
                                  </p:stCondLst>
                                  <p:childTnLst>
                                    <p:set>
                                      <p:cBhvr>
                                        <p:cTn id="51" dur="1" fill="hold">
                                          <p:stCondLst>
                                            <p:cond delay="0"/>
                                          </p:stCondLst>
                                        </p:cTn>
                                        <p:tgtEl>
                                          <p:spTgt spid="2052"/>
                                        </p:tgtEl>
                                        <p:attrNameLst>
                                          <p:attrName>style.visibility</p:attrName>
                                        </p:attrNameLst>
                                      </p:cBhvr>
                                      <p:to>
                                        <p:strVal val="visible"/>
                                      </p:to>
                                    </p:set>
                                    <p:animEffect transition="in" filter="fade">
                                      <p:cBhvr>
                                        <p:cTn id="52" dur="500"/>
                                        <p:tgtEl>
                                          <p:spTgt spid="20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0" grpId="0" animBg="1"/>
      <p:bldP spid="6" grpId="0"/>
      <p:bldP spid="12" grpId="0"/>
      <p:bldP spid="13"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p:nvPr/>
        </p:nvPicPr>
        <p:blipFill>
          <a:blip r:embed="rId2">
            <a:clrChange>
              <a:clrFrom>
                <a:srgbClr val="F4F5F6"/>
              </a:clrFrom>
              <a:clrTo>
                <a:srgbClr val="F4F5F6">
                  <a:alpha val="0"/>
                </a:srgbClr>
              </a:clrTo>
            </a:clrChange>
          </a:blip>
          <a:stretch/>
        </p:blipFill>
        <p:spPr>
          <a:xfrm rot="5400000">
            <a:off x="8223589" y="2357506"/>
            <a:ext cx="4326472" cy="3347991"/>
          </a:xfrm>
          <a:prstGeom prst="rect">
            <a:avLst/>
          </a:prstGeom>
          <a:ln>
            <a:noFill/>
          </a:ln>
        </p:spPr>
      </p:pic>
      <p:sp>
        <p:nvSpPr>
          <p:cNvPr id="2" name="Title 1">
            <a:extLst>
              <a:ext uri="{FF2B5EF4-FFF2-40B4-BE49-F238E27FC236}">
                <a16:creationId xmlns:a16="http://schemas.microsoft.com/office/drawing/2014/main" id="{095EF1AA-B384-4B3C-AA64-26D31B983DC1}"/>
              </a:ext>
            </a:extLst>
          </p:cNvPr>
          <p:cNvSpPr>
            <a:spLocks noGrp="1"/>
          </p:cNvSpPr>
          <p:nvPr>
            <p:ph type="title"/>
          </p:nvPr>
        </p:nvSpPr>
        <p:spPr/>
        <p:txBody>
          <a:bodyPr/>
          <a:lstStyle/>
          <a:p>
            <a:r>
              <a:rPr lang="en-US" dirty="0"/>
              <a:t>Heartbeat Sensor – Interfacing with Arduino</a:t>
            </a:r>
          </a:p>
        </p:txBody>
      </p:sp>
      <p:sp>
        <p:nvSpPr>
          <p:cNvPr id="3" name="Content Placeholder 2">
            <a:extLst>
              <a:ext uri="{FF2B5EF4-FFF2-40B4-BE49-F238E27FC236}">
                <a16:creationId xmlns:a16="http://schemas.microsoft.com/office/drawing/2014/main" id="{21ED515D-C27A-442E-AC75-3436088FDA4F}"/>
              </a:ext>
            </a:extLst>
          </p:cNvPr>
          <p:cNvSpPr>
            <a:spLocks noGrp="1"/>
          </p:cNvSpPr>
          <p:nvPr>
            <p:ph idx="1"/>
          </p:nvPr>
        </p:nvSpPr>
        <p:spPr>
          <a:xfrm>
            <a:off x="131180" y="863444"/>
            <a:ext cx="5269495" cy="5590565"/>
          </a:xfrm>
        </p:spPr>
        <p:txBody>
          <a:bodyPr/>
          <a:lstStyle/>
          <a:p>
            <a:r>
              <a:rPr lang="en-US" dirty="0"/>
              <a:t>The interfacing of Heartbeat sensor with Arduino Uno is as shown in the figure.</a:t>
            </a:r>
          </a:p>
          <a:p>
            <a:r>
              <a:rPr lang="en-US" dirty="0"/>
              <a:t>Here, </a:t>
            </a:r>
            <a:r>
              <a:rPr lang="en-US" dirty="0" err="1"/>
              <a:t>Vcc</a:t>
            </a:r>
            <a:r>
              <a:rPr lang="en-US" dirty="0"/>
              <a:t> and </a:t>
            </a:r>
            <a:r>
              <a:rPr lang="en-US" dirty="0" err="1"/>
              <a:t>Gnd</a:t>
            </a:r>
            <a:r>
              <a:rPr lang="en-US" dirty="0"/>
              <a:t> pins of heartbeat sensor are connected to 5V and GND of Arduino board.</a:t>
            </a:r>
          </a:p>
          <a:p>
            <a:r>
              <a:rPr lang="en-US" dirty="0"/>
              <a:t>We want to take the input from the sensor in </a:t>
            </a:r>
            <a:r>
              <a:rPr lang="en-US" b="1" dirty="0">
                <a:solidFill>
                  <a:schemeClr val="accent6"/>
                </a:solidFill>
              </a:rPr>
              <a:t>an</a:t>
            </a:r>
            <a:r>
              <a:rPr lang="en-US" dirty="0"/>
              <a:t> </a:t>
            </a:r>
            <a:r>
              <a:rPr lang="en-US" b="1" dirty="0">
                <a:solidFill>
                  <a:schemeClr val="accent6"/>
                </a:solidFill>
              </a:rPr>
              <a:t>analog</a:t>
            </a:r>
            <a:r>
              <a:rPr lang="en-US" dirty="0"/>
              <a:t> format so the signal pin of the sensor is connected to one of the analog pins of Arduino i.e. A0.</a:t>
            </a:r>
          </a:p>
        </p:txBody>
      </p:sp>
      <p:grpSp>
        <p:nvGrpSpPr>
          <p:cNvPr id="24" name="Group 23"/>
          <p:cNvGrpSpPr/>
          <p:nvPr/>
        </p:nvGrpSpPr>
        <p:grpSpPr>
          <a:xfrm>
            <a:off x="6959562" y="4186673"/>
            <a:ext cx="2064769" cy="890730"/>
            <a:chOff x="8061960" y="3787140"/>
            <a:chExt cx="1546860" cy="167640"/>
          </a:xfrm>
        </p:grpSpPr>
        <p:cxnSp>
          <p:nvCxnSpPr>
            <p:cNvPr id="25" name="Straight Connector 24"/>
            <p:cNvCxnSpPr/>
            <p:nvPr/>
          </p:nvCxnSpPr>
          <p:spPr>
            <a:xfrm>
              <a:off x="8061960" y="3787140"/>
              <a:ext cx="0" cy="167640"/>
            </a:xfrm>
            <a:prstGeom prst="line">
              <a:avLst/>
            </a:prstGeom>
            <a:ln w="2222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8069580" y="3954780"/>
              <a:ext cx="1539240" cy="0"/>
            </a:xfrm>
            <a:prstGeom prst="line">
              <a:avLst/>
            </a:prstGeom>
            <a:ln w="22225">
              <a:solidFill>
                <a:srgbClr val="FFC000"/>
              </a:solidFill>
            </a:ln>
          </p:spPr>
          <p:style>
            <a:lnRef idx="1">
              <a:schemeClr val="accent1"/>
            </a:lnRef>
            <a:fillRef idx="0">
              <a:schemeClr val="accent1"/>
            </a:fillRef>
            <a:effectRef idx="0">
              <a:schemeClr val="accent1"/>
            </a:effectRef>
            <a:fontRef idx="minor">
              <a:schemeClr val="tx1"/>
            </a:fontRef>
          </p:style>
        </p:cxnSp>
      </p:grpSp>
      <p:grpSp>
        <p:nvGrpSpPr>
          <p:cNvPr id="11" name="Group 10"/>
          <p:cNvGrpSpPr/>
          <p:nvPr/>
        </p:nvGrpSpPr>
        <p:grpSpPr>
          <a:xfrm>
            <a:off x="6451637" y="4186651"/>
            <a:ext cx="2559996" cy="207549"/>
            <a:chOff x="6963419" y="4186651"/>
            <a:chExt cx="2047265" cy="190473"/>
          </a:xfrm>
        </p:grpSpPr>
        <p:cxnSp>
          <p:nvCxnSpPr>
            <p:cNvPr id="15" name="Straight Connector 14"/>
            <p:cNvCxnSpPr/>
            <p:nvPr/>
          </p:nvCxnSpPr>
          <p:spPr>
            <a:xfrm>
              <a:off x="6963419" y="4377124"/>
              <a:ext cx="2047265" cy="0"/>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V="1">
              <a:off x="6963419" y="4186651"/>
              <a:ext cx="0" cy="190473"/>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27" name="Group 26"/>
          <p:cNvGrpSpPr/>
          <p:nvPr/>
        </p:nvGrpSpPr>
        <p:grpSpPr>
          <a:xfrm>
            <a:off x="6705600" y="4186651"/>
            <a:ext cx="2293717" cy="342873"/>
            <a:chOff x="6963419" y="4186651"/>
            <a:chExt cx="2047265" cy="190473"/>
          </a:xfrm>
        </p:grpSpPr>
        <p:cxnSp>
          <p:nvCxnSpPr>
            <p:cNvPr id="28" name="Straight Connector 27"/>
            <p:cNvCxnSpPr/>
            <p:nvPr/>
          </p:nvCxnSpPr>
          <p:spPr>
            <a:xfrm>
              <a:off x="6963419" y="4377124"/>
              <a:ext cx="2047265"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flipV="1">
              <a:off x="6963419" y="4186651"/>
              <a:ext cx="0" cy="190473"/>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1028" name="Picture 4" descr="Pulse Sensor : Pin Diagra,. Working, Circuit Diagram &amp; Its Applications"/>
          <p:cNvPicPr>
            <a:picLocks noChangeAspect="1" noChangeArrowheads="1"/>
          </p:cNvPicPr>
          <p:nvPr/>
        </p:nvPicPr>
        <p:blipFill rotWithShape="1">
          <a:blip r:embed="rId3">
            <a:extLst>
              <a:ext uri="{28A0092B-C50C-407E-A947-70E740481C1C}">
                <a14:useLocalDpi xmlns:a14="http://schemas.microsoft.com/office/drawing/2010/main" val="0"/>
              </a:ext>
            </a:extLst>
          </a:blip>
          <a:srcRect b="24528"/>
          <a:stretch/>
        </p:blipFill>
        <p:spPr bwMode="auto">
          <a:xfrm>
            <a:off x="5749448" y="1926294"/>
            <a:ext cx="2095500" cy="228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20743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28"/>
                                        </p:tgtEl>
                                        <p:attrNameLst>
                                          <p:attrName>style.visibility</p:attrName>
                                        </p:attrNameLst>
                                      </p:cBhvr>
                                      <p:to>
                                        <p:strVal val="visible"/>
                                      </p:to>
                                    </p:set>
                                    <p:animEffect transition="in" filter="fade">
                                      <p:cBhvr>
                                        <p:cTn id="12" dur="500"/>
                                        <p:tgtEl>
                                          <p:spTgt spid="1028"/>
                                        </p:tgtEl>
                                      </p:cBhvr>
                                    </p:animEffect>
                                  </p:childTnLst>
                                </p:cTn>
                              </p:par>
                              <p:par>
                                <p:cTn id="13" presetID="10"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1" end="1"/>
                                            </p:txEl>
                                          </p:spTgt>
                                        </p:tgtEl>
                                        <p:attrNameLst>
                                          <p:attrName>style.visibility</p:attrName>
                                        </p:attrNameLst>
                                      </p:cBhvr>
                                      <p:to>
                                        <p:strVal val="visible"/>
                                      </p:to>
                                    </p:set>
                                    <p:animEffect transition="in" filter="fade">
                                      <p:cBhvr>
                                        <p:cTn id="20" dur="500"/>
                                        <p:tgtEl>
                                          <p:spTgt spid="3">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500"/>
                                        <p:tgtEl>
                                          <p:spTgt spid="11"/>
                                        </p:tgtEl>
                                      </p:cBhvr>
                                    </p:animEffect>
                                  </p:childTnLst>
                                </p:cTn>
                              </p:par>
                              <p:par>
                                <p:cTn id="26" presetID="10" presetClass="entr" presetSubtype="0" fill="hold" nodeType="withEffect">
                                  <p:stCondLst>
                                    <p:cond delay="0"/>
                                  </p:stCondLst>
                                  <p:childTnLst>
                                    <p:set>
                                      <p:cBhvr>
                                        <p:cTn id="27" dur="1" fill="hold">
                                          <p:stCondLst>
                                            <p:cond delay="0"/>
                                          </p:stCondLst>
                                        </p:cTn>
                                        <p:tgtEl>
                                          <p:spTgt spid="27"/>
                                        </p:tgtEl>
                                        <p:attrNameLst>
                                          <p:attrName>style.visibility</p:attrName>
                                        </p:attrNameLst>
                                      </p:cBhvr>
                                      <p:to>
                                        <p:strVal val="visible"/>
                                      </p:to>
                                    </p:set>
                                    <p:animEffect transition="in" filter="fade">
                                      <p:cBhvr>
                                        <p:cTn id="28" dur="500"/>
                                        <p:tgtEl>
                                          <p:spTgt spid="27"/>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3">
                                            <p:txEl>
                                              <p:pRg st="2" end="2"/>
                                            </p:txEl>
                                          </p:spTgt>
                                        </p:tgtEl>
                                        <p:attrNameLst>
                                          <p:attrName>style.visibility</p:attrName>
                                        </p:attrNameLst>
                                      </p:cBhvr>
                                      <p:to>
                                        <p:strVal val="visible"/>
                                      </p:to>
                                    </p:set>
                                    <p:animEffect transition="in" filter="fade">
                                      <p:cBhvr>
                                        <p:cTn id="33" dur="500"/>
                                        <p:tgtEl>
                                          <p:spTgt spid="3">
                                            <p:txEl>
                                              <p:pRg st="2" end="2"/>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24"/>
                                        </p:tgtEl>
                                        <p:attrNameLst>
                                          <p:attrName>style.visibility</p:attrName>
                                        </p:attrNameLst>
                                      </p:cBhvr>
                                      <p:to>
                                        <p:strVal val="visible"/>
                                      </p:to>
                                    </p:set>
                                    <p:animEffect transition="in" filter="fade">
                                      <p:cBhvr>
                                        <p:cTn id="38"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Heartbeat Sensor – Code explanation</a:t>
            </a:r>
          </a:p>
        </p:txBody>
      </p:sp>
      <p:sp>
        <p:nvSpPr>
          <p:cNvPr id="3" name="Content Placeholder 2"/>
          <p:cNvSpPr>
            <a:spLocks noGrp="1"/>
          </p:cNvSpPr>
          <p:nvPr>
            <p:ph idx="1"/>
          </p:nvPr>
        </p:nvSpPr>
        <p:spPr/>
        <p:txBody>
          <a:bodyPr/>
          <a:lstStyle/>
          <a:p>
            <a:r>
              <a:rPr lang="en-US" dirty="0"/>
              <a:t>The code in Arduino for Heartbeat sensor can be written as following:</a:t>
            </a:r>
          </a:p>
          <a:p>
            <a:endParaRPr lang="en-US" dirty="0"/>
          </a:p>
        </p:txBody>
      </p:sp>
      <p:sp>
        <p:nvSpPr>
          <p:cNvPr id="5" name="Rectangle 4">
            <a:extLst>
              <a:ext uri="{FF2B5EF4-FFF2-40B4-BE49-F238E27FC236}">
                <a16:creationId xmlns:a16="http://schemas.microsoft.com/office/drawing/2014/main" id="{D456EBDA-49A4-A843-A786-6989C63A54AA}"/>
              </a:ext>
            </a:extLst>
          </p:cNvPr>
          <p:cNvSpPr/>
          <p:nvPr/>
        </p:nvSpPr>
        <p:spPr>
          <a:xfrm>
            <a:off x="631171" y="1650725"/>
            <a:ext cx="6397425" cy="4093428"/>
          </a:xfrm>
          <a:prstGeom prst="rect">
            <a:avLst/>
          </a:prstGeom>
          <a:solidFill>
            <a:schemeClr val="bg1">
              <a:lumMod val="95000"/>
            </a:schemeClr>
          </a:solidFill>
          <a:ln>
            <a:no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dirty="0" err="1">
                <a:solidFill>
                  <a:srgbClr val="073642"/>
                </a:solidFill>
                <a:latin typeface="Consolas" panose="020B0609020204030204" pitchFamily="49" charset="0"/>
              </a:rPr>
              <a:t>int</a:t>
            </a:r>
            <a:r>
              <a:rPr lang="en-US" sz="2000" dirty="0">
                <a:solidFill>
                  <a:srgbClr val="333333"/>
                </a:solidFill>
                <a:latin typeface="Consolas" panose="020B0609020204030204" pitchFamily="49" charset="0"/>
              </a:rPr>
              <a:t> </a:t>
            </a:r>
            <a:r>
              <a:rPr lang="en-US" sz="2000" dirty="0" err="1">
                <a:solidFill>
                  <a:srgbClr val="268BD2"/>
                </a:solidFill>
                <a:latin typeface="Consolas" panose="020B0609020204030204" pitchFamily="49" charset="0"/>
              </a:rPr>
              <a:t>UpperThreshold</a:t>
            </a:r>
            <a:r>
              <a:rPr lang="en-US" sz="2000" dirty="0">
                <a:solidFill>
                  <a:srgbClr val="333333"/>
                </a:solidFill>
                <a:latin typeface="Consolas" panose="020B0609020204030204" pitchFamily="49" charset="0"/>
              </a:rPr>
              <a:t> </a:t>
            </a:r>
            <a:r>
              <a:rPr lang="en-US" sz="2000" dirty="0">
                <a:solidFill>
                  <a:srgbClr val="859900"/>
                </a:solidFill>
                <a:latin typeface="Consolas" panose="020B0609020204030204" pitchFamily="49" charset="0"/>
              </a:rPr>
              <a:t>=</a:t>
            </a:r>
            <a:r>
              <a:rPr lang="en-US" sz="2000" dirty="0">
                <a:solidFill>
                  <a:srgbClr val="333333"/>
                </a:solidFill>
                <a:latin typeface="Consolas" panose="020B0609020204030204" pitchFamily="49" charset="0"/>
              </a:rPr>
              <a:t> </a:t>
            </a:r>
            <a:r>
              <a:rPr lang="en-US" sz="2000" dirty="0">
                <a:solidFill>
                  <a:srgbClr val="D33682"/>
                </a:solidFill>
                <a:latin typeface="Consolas" panose="020B0609020204030204" pitchFamily="49" charset="0"/>
              </a:rPr>
              <a:t>518</a:t>
            </a:r>
            <a:r>
              <a:rPr lang="en-US" sz="2000" dirty="0">
                <a:solidFill>
                  <a:srgbClr val="333333"/>
                </a:solidFill>
                <a:latin typeface="Consolas" panose="020B0609020204030204" pitchFamily="49" charset="0"/>
              </a:rPr>
              <a:t>;</a:t>
            </a:r>
          </a:p>
          <a:p>
            <a:r>
              <a:rPr lang="en-US" sz="2000" b="1" dirty="0" err="1">
                <a:solidFill>
                  <a:srgbClr val="073642"/>
                </a:solidFill>
                <a:latin typeface="Consolas" panose="020B0609020204030204" pitchFamily="49" charset="0"/>
              </a:rPr>
              <a:t>int</a:t>
            </a:r>
            <a:r>
              <a:rPr lang="en-US" sz="2000" dirty="0">
                <a:solidFill>
                  <a:srgbClr val="333333"/>
                </a:solidFill>
                <a:latin typeface="Consolas" panose="020B0609020204030204" pitchFamily="49" charset="0"/>
              </a:rPr>
              <a:t> </a:t>
            </a:r>
            <a:r>
              <a:rPr lang="en-US" sz="2000" dirty="0" err="1">
                <a:solidFill>
                  <a:srgbClr val="268BD2"/>
                </a:solidFill>
                <a:latin typeface="Consolas" panose="020B0609020204030204" pitchFamily="49" charset="0"/>
              </a:rPr>
              <a:t>LowerThreshold</a:t>
            </a:r>
            <a:r>
              <a:rPr lang="en-US" sz="2000" dirty="0">
                <a:solidFill>
                  <a:srgbClr val="333333"/>
                </a:solidFill>
                <a:latin typeface="Consolas" panose="020B0609020204030204" pitchFamily="49" charset="0"/>
              </a:rPr>
              <a:t> </a:t>
            </a:r>
            <a:r>
              <a:rPr lang="en-US" sz="2000" dirty="0">
                <a:solidFill>
                  <a:srgbClr val="859900"/>
                </a:solidFill>
                <a:latin typeface="Consolas" panose="020B0609020204030204" pitchFamily="49" charset="0"/>
              </a:rPr>
              <a:t>=</a:t>
            </a:r>
            <a:r>
              <a:rPr lang="en-US" sz="2000" dirty="0">
                <a:solidFill>
                  <a:srgbClr val="333333"/>
                </a:solidFill>
                <a:latin typeface="Consolas" panose="020B0609020204030204" pitchFamily="49" charset="0"/>
              </a:rPr>
              <a:t> </a:t>
            </a:r>
            <a:r>
              <a:rPr lang="en-US" sz="2000" dirty="0">
                <a:solidFill>
                  <a:srgbClr val="D33682"/>
                </a:solidFill>
                <a:latin typeface="Consolas" panose="020B0609020204030204" pitchFamily="49" charset="0"/>
              </a:rPr>
              <a:t>490</a:t>
            </a:r>
            <a:r>
              <a:rPr lang="en-US" sz="2000" dirty="0">
                <a:solidFill>
                  <a:srgbClr val="333333"/>
                </a:solidFill>
                <a:latin typeface="Consolas" panose="020B0609020204030204" pitchFamily="49" charset="0"/>
              </a:rPr>
              <a:t>;</a:t>
            </a:r>
          </a:p>
          <a:p>
            <a:r>
              <a:rPr lang="en-US" sz="2000" b="1" dirty="0" err="1">
                <a:solidFill>
                  <a:srgbClr val="073642"/>
                </a:solidFill>
                <a:latin typeface="Consolas" panose="020B0609020204030204" pitchFamily="49" charset="0"/>
              </a:rPr>
              <a:t>int</a:t>
            </a:r>
            <a:r>
              <a:rPr lang="en-US" sz="2000" dirty="0">
                <a:solidFill>
                  <a:srgbClr val="333333"/>
                </a:solidFill>
                <a:latin typeface="Consolas" panose="020B0609020204030204" pitchFamily="49" charset="0"/>
              </a:rPr>
              <a:t> </a:t>
            </a:r>
            <a:r>
              <a:rPr lang="en-US" sz="2000" dirty="0">
                <a:solidFill>
                  <a:srgbClr val="268BD2"/>
                </a:solidFill>
                <a:latin typeface="Consolas" panose="020B0609020204030204" pitchFamily="49" charset="0"/>
              </a:rPr>
              <a:t>reading</a:t>
            </a:r>
            <a:r>
              <a:rPr lang="en-US" sz="2000" dirty="0">
                <a:solidFill>
                  <a:srgbClr val="333333"/>
                </a:solidFill>
                <a:latin typeface="Consolas" panose="020B0609020204030204" pitchFamily="49" charset="0"/>
              </a:rPr>
              <a:t> </a:t>
            </a:r>
            <a:r>
              <a:rPr lang="en-US" sz="2000" dirty="0">
                <a:solidFill>
                  <a:srgbClr val="859900"/>
                </a:solidFill>
                <a:latin typeface="Consolas" panose="020B0609020204030204" pitchFamily="49" charset="0"/>
              </a:rPr>
              <a:t>=</a:t>
            </a:r>
            <a:r>
              <a:rPr lang="en-US" sz="2000" dirty="0">
                <a:solidFill>
                  <a:srgbClr val="333333"/>
                </a:solidFill>
                <a:latin typeface="Consolas" panose="020B0609020204030204" pitchFamily="49" charset="0"/>
              </a:rPr>
              <a:t> </a:t>
            </a:r>
            <a:r>
              <a:rPr lang="en-US" sz="2000" dirty="0">
                <a:solidFill>
                  <a:srgbClr val="D33682"/>
                </a:solidFill>
                <a:latin typeface="Consolas" panose="020B0609020204030204" pitchFamily="49" charset="0"/>
              </a:rPr>
              <a:t>0</a:t>
            </a:r>
            <a:r>
              <a:rPr lang="en-US" sz="2000" dirty="0">
                <a:solidFill>
                  <a:srgbClr val="333333"/>
                </a:solidFill>
                <a:latin typeface="Consolas" panose="020B0609020204030204" pitchFamily="49" charset="0"/>
              </a:rPr>
              <a:t>;</a:t>
            </a:r>
          </a:p>
          <a:p>
            <a:r>
              <a:rPr lang="en-US" sz="2000" b="1" dirty="0">
                <a:solidFill>
                  <a:srgbClr val="073642"/>
                </a:solidFill>
                <a:latin typeface="Consolas" panose="020B0609020204030204" pitchFamily="49" charset="0"/>
              </a:rPr>
              <a:t>float</a:t>
            </a:r>
            <a:r>
              <a:rPr lang="en-US" sz="2000" dirty="0">
                <a:solidFill>
                  <a:srgbClr val="333333"/>
                </a:solidFill>
                <a:latin typeface="Consolas" panose="020B0609020204030204" pitchFamily="49" charset="0"/>
              </a:rPr>
              <a:t> </a:t>
            </a:r>
            <a:r>
              <a:rPr lang="en-US" sz="2000" dirty="0">
                <a:solidFill>
                  <a:srgbClr val="268BD2"/>
                </a:solidFill>
                <a:latin typeface="Consolas" panose="020B0609020204030204" pitchFamily="49" charset="0"/>
              </a:rPr>
              <a:t>BPM</a:t>
            </a:r>
            <a:r>
              <a:rPr lang="en-US" sz="2000" dirty="0">
                <a:solidFill>
                  <a:srgbClr val="333333"/>
                </a:solidFill>
                <a:latin typeface="Consolas" panose="020B0609020204030204" pitchFamily="49" charset="0"/>
              </a:rPr>
              <a:t> </a:t>
            </a:r>
            <a:r>
              <a:rPr lang="en-US" sz="2000" dirty="0">
                <a:solidFill>
                  <a:srgbClr val="859900"/>
                </a:solidFill>
                <a:latin typeface="Consolas" panose="020B0609020204030204" pitchFamily="49" charset="0"/>
              </a:rPr>
              <a:t>=</a:t>
            </a:r>
            <a:r>
              <a:rPr lang="en-US" sz="2000" dirty="0">
                <a:solidFill>
                  <a:srgbClr val="333333"/>
                </a:solidFill>
                <a:latin typeface="Consolas" panose="020B0609020204030204" pitchFamily="49" charset="0"/>
              </a:rPr>
              <a:t> </a:t>
            </a:r>
            <a:r>
              <a:rPr lang="en-US" sz="2000" dirty="0">
                <a:solidFill>
                  <a:srgbClr val="D33682"/>
                </a:solidFill>
                <a:latin typeface="Consolas" panose="020B0609020204030204" pitchFamily="49" charset="0"/>
              </a:rPr>
              <a:t>0.0</a:t>
            </a:r>
            <a:r>
              <a:rPr lang="en-US" sz="2000" dirty="0">
                <a:solidFill>
                  <a:srgbClr val="333333"/>
                </a:solidFill>
                <a:latin typeface="Consolas" panose="020B0609020204030204" pitchFamily="49" charset="0"/>
              </a:rPr>
              <a:t>;</a:t>
            </a:r>
          </a:p>
          <a:p>
            <a:r>
              <a:rPr lang="en-US" sz="2000" b="1" dirty="0" err="1">
                <a:solidFill>
                  <a:srgbClr val="073642"/>
                </a:solidFill>
                <a:latin typeface="Consolas" panose="020B0609020204030204" pitchFamily="49" charset="0"/>
              </a:rPr>
              <a:t>bool</a:t>
            </a:r>
            <a:r>
              <a:rPr lang="en-US" sz="2000" dirty="0">
                <a:solidFill>
                  <a:srgbClr val="333333"/>
                </a:solidFill>
                <a:latin typeface="Consolas" panose="020B0609020204030204" pitchFamily="49" charset="0"/>
              </a:rPr>
              <a:t> </a:t>
            </a:r>
            <a:r>
              <a:rPr lang="en-US" sz="2000" dirty="0" err="1">
                <a:solidFill>
                  <a:srgbClr val="268BD2"/>
                </a:solidFill>
                <a:latin typeface="Consolas" panose="020B0609020204030204" pitchFamily="49" charset="0"/>
              </a:rPr>
              <a:t>IgnoreReading</a:t>
            </a:r>
            <a:r>
              <a:rPr lang="en-US" sz="2000" dirty="0">
                <a:solidFill>
                  <a:srgbClr val="333333"/>
                </a:solidFill>
                <a:latin typeface="Consolas" panose="020B0609020204030204" pitchFamily="49" charset="0"/>
              </a:rPr>
              <a:t> </a:t>
            </a:r>
            <a:r>
              <a:rPr lang="en-US" sz="2000" dirty="0">
                <a:solidFill>
                  <a:srgbClr val="859900"/>
                </a:solidFill>
                <a:latin typeface="Consolas" panose="020B0609020204030204" pitchFamily="49" charset="0"/>
              </a:rPr>
              <a:t>=</a:t>
            </a:r>
            <a:r>
              <a:rPr lang="en-US" sz="2000" dirty="0">
                <a:solidFill>
                  <a:srgbClr val="333333"/>
                </a:solidFill>
                <a:latin typeface="Consolas" panose="020B0609020204030204" pitchFamily="49" charset="0"/>
              </a:rPr>
              <a:t> </a:t>
            </a:r>
            <a:r>
              <a:rPr lang="en-US" sz="2000" dirty="0">
                <a:solidFill>
                  <a:srgbClr val="B58900"/>
                </a:solidFill>
                <a:latin typeface="Consolas" panose="020B0609020204030204" pitchFamily="49" charset="0"/>
              </a:rPr>
              <a:t>false</a:t>
            </a:r>
            <a:r>
              <a:rPr lang="en-US" sz="2000" dirty="0">
                <a:solidFill>
                  <a:srgbClr val="333333"/>
                </a:solidFill>
                <a:latin typeface="Consolas" panose="020B0609020204030204" pitchFamily="49" charset="0"/>
              </a:rPr>
              <a:t>;</a:t>
            </a:r>
          </a:p>
          <a:p>
            <a:r>
              <a:rPr lang="en-US" sz="2000" b="1" dirty="0" err="1">
                <a:solidFill>
                  <a:srgbClr val="073642"/>
                </a:solidFill>
                <a:latin typeface="Consolas" panose="020B0609020204030204" pitchFamily="49" charset="0"/>
              </a:rPr>
              <a:t>bool</a:t>
            </a:r>
            <a:r>
              <a:rPr lang="en-US" sz="2000" dirty="0">
                <a:solidFill>
                  <a:srgbClr val="333333"/>
                </a:solidFill>
                <a:latin typeface="Consolas" panose="020B0609020204030204" pitchFamily="49" charset="0"/>
              </a:rPr>
              <a:t> </a:t>
            </a:r>
            <a:r>
              <a:rPr lang="en-US" sz="2000" dirty="0" err="1">
                <a:solidFill>
                  <a:srgbClr val="268BD2"/>
                </a:solidFill>
                <a:latin typeface="Consolas" panose="020B0609020204030204" pitchFamily="49" charset="0"/>
              </a:rPr>
              <a:t>FirstPulseDetected</a:t>
            </a:r>
            <a:r>
              <a:rPr lang="en-US" sz="2000" dirty="0">
                <a:solidFill>
                  <a:srgbClr val="333333"/>
                </a:solidFill>
                <a:latin typeface="Consolas" panose="020B0609020204030204" pitchFamily="49" charset="0"/>
              </a:rPr>
              <a:t> </a:t>
            </a:r>
            <a:r>
              <a:rPr lang="en-US" sz="2000" dirty="0">
                <a:solidFill>
                  <a:srgbClr val="859900"/>
                </a:solidFill>
                <a:latin typeface="Consolas" panose="020B0609020204030204" pitchFamily="49" charset="0"/>
              </a:rPr>
              <a:t>=</a:t>
            </a:r>
            <a:r>
              <a:rPr lang="en-US" sz="2000" dirty="0">
                <a:solidFill>
                  <a:srgbClr val="333333"/>
                </a:solidFill>
                <a:latin typeface="Consolas" panose="020B0609020204030204" pitchFamily="49" charset="0"/>
              </a:rPr>
              <a:t> </a:t>
            </a:r>
            <a:r>
              <a:rPr lang="en-US" sz="2000" dirty="0">
                <a:solidFill>
                  <a:srgbClr val="B58900"/>
                </a:solidFill>
                <a:latin typeface="Consolas" panose="020B0609020204030204" pitchFamily="49" charset="0"/>
              </a:rPr>
              <a:t>false</a:t>
            </a:r>
            <a:r>
              <a:rPr lang="en-US" sz="2000" dirty="0">
                <a:solidFill>
                  <a:srgbClr val="333333"/>
                </a:solidFill>
                <a:latin typeface="Consolas" panose="020B0609020204030204" pitchFamily="49" charset="0"/>
              </a:rPr>
              <a:t>;</a:t>
            </a:r>
          </a:p>
          <a:p>
            <a:r>
              <a:rPr lang="en-US" sz="2000" b="1" dirty="0">
                <a:solidFill>
                  <a:srgbClr val="073642"/>
                </a:solidFill>
                <a:latin typeface="Consolas" panose="020B0609020204030204" pitchFamily="49" charset="0"/>
              </a:rPr>
              <a:t>unsigned</a:t>
            </a:r>
            <a:r>
              <a:rPr lang="en-US" sz="2000" dirty="0">
                <a:solidFill>
                  <a:srgbClr val="333333"/>
                </a:solidFill>
                <a:latin typeface="Consolas" panose="020B0609020204030204" pitchFamily="49" charset="0"/>
              </a:rPr>
              <a:t> </a:t>
            </a:r>
            <a:r>
              <a:rPr lang="en-US" sz="2000" b="1" dirty="0">
                <a:solidFill>
                  <a:srgbClr val="073642"/>
                </a:solidFill>
                <a:latin typeface="Consolas" panose="020B0609020204030204" pitchFamily="49" charset="0"/>
              </a:rPr>
              <a:t>long</a:t>
            </a:r>
            <a:r>
              <a:rPr lang="en-US" sz="2000" dirty="0">
                <a:solidFill>
                  <a:srgbClr val="333333"/>
                </a:solidFill>
                <a:latin typeface="Consolas" panose="020B0609020204030204" pitchFamily="49" charset="0"/>
              </a:rPr>
              <a:t> </a:t>
            </a:r>
            <a:r>
              <a:rPr lang="en-US" sz="2000" dirty="0" err="1">
                <a:solidFill>
                  <a:srgbClr val="268BD2"/>
                </a:solidFill>
                <a:latin typeface="Consolas" panose="020B0609020204030204" pitchFamily="49" charset="0"/>
              </a:rPr>
              <a:t>FirstPulseTime</a:t>
            </a:r>
            <a:r>
              <a:rPr lang="en-US" sz="2000" dirty="0">
                <a:solidFill>
                  <a:srgbClr val="333333"/>
                </a:solidFill>
                <a:latin typeface="Consolas" panose="020B0609020204030204" pitchFamily="49" charset="0"/>
              </a:rPr>
              <a:t> </a:t>
            </a:r>
            <a:r>
              <a:rPr lang="en-US" sz="2000" dirty="0">
                <a:solidFill>
                  <a:srgbClr val="859900"/>
                </a:solidFill>
                <a:latin typeface="Consolas" panose="020B0609020204030204" pitchFamily="49" charset="0"/>
              </a:rPr>
              <a:t>=</a:t>
            </a:r>
            <a:r>
              <a:rPr lang="en-US" sz="2000" dirty="0">
                <a:solidFill>
                  <a:srgbClr val="333333"/>
                </a:solidFill>
                <a:latin typeface="Consolas" panose="020B0609020204030204" pitchFamily="49" charset="0"/>
              </a:rPr>
              <a:t> </a:t>
            </a:r>
            <a:r>
              <a:rPr lang="en-US" sz="2000" dirty="0">
                <a:solidFill>
                  <a:srgbClr val="D33682"/>
                </a:solidFill>
                <a:latin typeface="Consolas" panose="020B0609020204030204" pitchFamily="49" charset="0"/>
              </a:rPr>
              <a:t>0</a:t>
            </a:r>
            <a:r>
              <a:rPr lang="en-US" sz="2000" dirty="0">
                <a:solidFill>
                  <a:srgbClr val="333333"/>
                </a:solidFill>
                <a:latin typeface="Consolas" panose="020B0609020204030204" pitchFamily="49" charset="0"/>
              </a:rPr>
              <a:t>;</a:t>
            </a:r>
          </a:p>
          <a:p>
            <a:r>
              <a:rPr lang="en-US" sz="2000" b="1" dirty="0">
                <a:solidFill>
                  <a:srgbClr val="073642"/>
                </a:solidFill>
                <a:latin typeface="Consolas" panose="020B0609020204030204" pitchFamily="49" charset="0"/>
              </a:rPr>
              <a:t>unsigned</a:t>
            </a:r>
            <a:r>
              <a:rPr lang="en-US" sz="2000" dirty="0">
                <a:solidFill>
                  <a:srgbClr val="333333"/>
                </a:solidFill>
                <a:latin typeface="Consolas" panose="020B0609020204030204" pitchFamily="49" charset="0"/>
              </a:rPr>
              <a:t> </a:t>
            </a:r>
            <a:r>
              <a:rPr lang="en-US" sz="2000" b="1" dirty="0">
                <a:solidFill>
                  <a:srgbClr val="073642"/>
                </a:solidFill>
                <a:latin typeface="Consolas" panose="020B0609020204030204" pitchFamily="49" charset="0"/>
              </a:rPr>
              <a:t>long</a:t>
            </a:r>
            <a:r>
              <a:rPr lang="en-US" sz="2000" dirty="0">
                <a:solidFill>
                  <a:srgbClr val="333333"/>
                </a:solidFill>
                <a:latin typeface="Consolas" panose="020B0609020204030204" pitchFamily="49" charset="0"/>
              </a:rPr>
              <a:t> </a:t>
            </a:r>
            <a:r>
              <a:rPr lang="en-US" sz="2000" dirty="0" err="1">
                <a:solidFill>
                  <a:srgbClr val="268BD2"/>
                </a:solidFill>
                <a:latin typeface="Consolas" panose="020B0609020204030204" pitchFamily="49" charset="0"/>
              </a:rPr>
              <a:t>SecondPulseTime</a:t>
            </a:r>
            <a:r>
              <a:rPr lang="en-US" sz="2000" dirty="0">
                <a:solidFill>
                  <a:srgbClr val="333333"/>
                </a:solidFill>
                <a:latin typeface="Consolas" panose="020B0609020204030204" pitchFamily="49" charset="0"/>
              </a:rPr>
              <a:t> </a:t>
            </a:r>
            <a:r>
              <a:rPr lang="en-US" sz="2000" dirty="0">
                <a:solidFill>
                  <a:srgbClr val="859900"/>
                </a:solidFill>
                <a:latin typeface="Consolas" panose="020B0609020204030204" pitchFamily="49" charset="0"/>
              </a:rPr>
              <a:t>=</a:t>
            </a:r>
            <a:r>
              <a:rPr lang="en-US" sz="2000" dirty="0">
                <a:solidFill>
                  <a:srgbClr val="333333"/>
                </a:solidFill>
                <a:latin typeface="Consolas" panose="020B0609020204030204" pitchFamily="49" charset="0"/>
              </a:rPr>
              <a:t> </a:t>
            </a:r>
            <a:r>
              <a:rPr lang="en-US" sz="2000" dirty="0">
                <a:solidFill>
                  <a:srgbClr val="D33682"/>
                </a:solidFill>
                <a:latin typeface="Consolas" panose="020B0609020204030204" pitchFamily="49" charset="0"/>
              </a:rPr>
              <a:t>0</a:t>
            </a:r>
            <a:r>
              <a:rPr lang="en-US" sz="2000" dirty="0">
                <a:solidFill>
                  <a:srgbClr val="333333"/>
                </a:solidFill>
                <a:latin typeface="Consolas" panose="020B0609020204030204" pitchFamily="49" charset="0"/>
              </a:rPr>
              <a:t>;</a:t>
            </a:r>
          </a:p>
          <a:p>
            <a:r>
              <a:rPr lang="en-US" sz="2000" b="1" dirty="0">
                <a:solidFill>
                  <a:srgbClr val="073642"/>
                </a:solidFill>
                <a:latin typeface="Consolas" panose="020B0609020204030204" pitchFamily="49" charset="0"/>
              </a:rPr>
              <a:t>unsigned</a:t>
            </a:r>
            <a:r>
              <a:rPr lang="en-US" sz="2000" dirty="0">
                <a:solidFill>
                  <a:srgbClr val="333333"/>
                </a:solidFill>
                <a:latin typeface="Consolas" panose="020B0609020204030204" pitchFamily="49" charset="0"/>
              </a:rPr>
              <a:t> </a:t>
            </a:r>
            <a:r>
              <a:rPr lang="en-US" sz="2000" b="1" dirty="0">
                <a:solidFill>
                  <a:srgbClr val="073642"/>
                </a:solidFill>
                <a:latin typeface="Consolas" panose="020B0609020204030204" pitchFamily="49" charset="0"/>
              </a:rPr>
              <a:t>long</a:t>
            </a:r>
            <a:r>
              <a:rPr lang="en-US" sz="2000" dirty="0">
                <a:solidFill>
                  <a:srgbClr val="333333"/>
                </a:solidFill>
                <a:latin typeface="Consolas" panose="020B0609020204030204" pitchFamily="49" charset="0"/>
              </a:rPr>
              <a:t> </a:t>
            </a:r>
            <a:r>
              <a:rPr lang="en-US" sz="2000" dirty="0" err="1">
                <a:solidFill>
                  <a:srgbClr val="268BD2"/>
                </a:solidFill>
                <a:latin typeface="Consolas" panose="020B0609020204030204" pitchFamily="49" charset="0"/>
              </a:rPr>
              <a:t>PulseInterval</a:t>
            </a:r>
            <a:r>
              <a:rPr lang="en-US" sz="2000" dirty="0">
                <a:solidFill>
                  <a:srgbClr val="333333"/>
                </a:solidFill>
                <a:latin typeface="Consolas" panose="020B0609020204030204" pitchFamily="49" charset="0"/>
              </a:rPr>
              <a:t> </a:t>
            </a:r>
            <a:r>
              <a:rPr lang="en-US" sz="2000" dirty="0">
                <a:solidFill>
                  <a:srgbClr val="859900"/>
                </a:solidFill>
                <a:latin typeface="Consolas" panose="020B0609020204030204" pitchFamily="49" charset="0"/>
              </a:rPr>
              <a:t>=</a:t>
            </a:r>
            <a:r>
              <a:rPr lang="en-US" sz="2000" dirty="0">
                <a:solidFill>
                  <a:srgbClr val="333333"/>
                </a:solidFill>
                <a:latin typeface="Consolas" panose="020B0609020204030204" pitchFamily="49" charset="0"/>
              </a:rPr>
              <a:t> </a:t>
            </a:r>
            <a:r>
              <a:rPr lang="en-US" sz="2000" dirty="0">
                <a:solidFill>
                  <a:srgbClr val="D33682"/>
                </a:solidFill>
                <a:latin typeface="Consolas" panose="020B0609020204030204" pitchFamily="49" charset="0"/>
              </a:rPr>
              <a:t>0</a:t>
            </a:r>
            <a:r>
              <a:rPr lang="en-US" sz="2000" dirty="0">
                <a:solidFill>
                  <a:srgbClr val="333333"/>
                </a:solidFill>
                <a:latin typeface="Consolas" panose="020B0609020204030204" pitchFamily="49" charset="0"/>
              </a:rPr>
              <a:t>;</a:t>
            </a:r>
          </a:p>
          <a:p>
            <a:br>
              <a:rPr lang="en-US" sz="2000" dirty="0">
                <a:solidFill>
                  <a:srgbClr val="333333"/>
                </a:solidFill>
                <a:latin typeface="Consolas" panose="020B0609020204030204" pitchFamily="49" charset="0"/>
              </a:rPr>
            </a:br>
            <a:r>
              <a:rPr lang="en-US" sz="2000" b="1" dirty="0">
                <a:solidFill>
                  <a:srgbClr val="073642"/>
                </a:solidFill>
                <a:latin typeface="Consolas" panose="020B0609020204030204" pitchFamily="49" charset="0"/>
              </a:rPr>
              <a:t>void</a:t>
            </a:r>
            <a:r>
              <a:rPr lang="en-US" sz="2000" dirty="0">
                <a:solidFill>
                  <a:srgbClr val="333333"/>
                </a:solidFill>
                <a:latin typeface="Consolas" panose="020B0609020204030204" pitchFamily="49" charset="0"/>
              </a:rPr>
              <a:t> </a:t>
            </a:r>
            <a:r>
              <a:rPr lang="en-US" sz="2000" dirty="0">
                <a:solidFill>
                  <a:srgbClr val="268BD2"/>
                </a:solidFill>
                <a:latin typeface="Consolas" panose="020B0609020204030204" pitchFamily="49" charset="0"/>
              </a:rPr>
              <a:t>setup</a:t>
            </a:r>
            <a:r>
              <a:rPr lang="en-US" sz="2000" dirty="0">
                <a:solidFill>
                  <a:srgbClr val="333333"/>
                </a:solidFill>
                <a:latin typeface="Consolas" panose="020B0609020204030204" pitchFamily="49" charset="0"/>
              </a:rPr>
              <a:t>(){</a:t>
            </a:r>
          </a:p>
          <a:p>
            <a:r>
              <a:rPr lang="en-US" sz="2000" dirty="0">
                <a:solidFill>
                  <a:srgbClr val="333333"/>
                </a:solidFill>
                <a:latin typeface="Consolas" panose="020B0609020204030204" pitchFamily="49" charset="0"/>
              </a:rPr>
              <a:t>  </a:t>
            </a:r>
            <a:r>
              <a:rPr lang="en-US" sz="2000" dirty="0" err="1">
                <a:solidFill>
                  <a:srgbClr val="268BD2"/>
                </a:solidFill>
                <a:latin typeface="Consolas" panose="020B0609020204030204" pitchFamily="49" charset="0"/>
              </a:rPr>
              <a:t>Serial</a:t>
            </a:r>
            <a:r>
              <a:rPr lang="en-US" sz="2000" dirty="0" err="1">
                <a:solidFill>
                  <a:srgbClr val="333333"/>
                </a:solidFill>
                <a:latin typeface="Consolas" panose="020B0609020204030204" pitchFamily="49" charset="0"/>
              </a:rPr>
              <a:t>.</a:t>
            </a:r>
            <a:r>
              <a:rPr lang="en-US" sz="2000" dirty="0" err="1">
                <a:solidFill>
                  <a:srgbClr val="268BD2"/>
                </a:solidFill>
                <a:latin typeface="Consolas" panose="020B0609020204030204" pitchFamily="49" charset="0"/>
              </a:rPr>
              <a:t>begin</a:t>
            </a:r>
            <a:r>
              <a:rPr lang="en-US" sz="2000" dirty="0">
                <a:solidFill>
                  <a:srgbClr val="333333"/>
                </a:solidFill>
                <a:latin typeface="Consolas" panose="020B0609020204030204" pitchFamily="49" charset="0"/>
              </a:rPr>
              <a:t>(</a:t>
            </a:r>
            <a:r>
              <a:rPr lang="en-US" sz="2000" dirty="0">
                <a:solidFill>
                  <a:srgbClr val="D33682"/>
                </a:solidFill>
                <a:latin typeface="Consolas" panose="020B0609020204030204" pitchFamily="49" charset="0"/>
              </a:rPr>
              <a:t>9600</a:t>
            </a:r>
            <a:r>
              <a:rPr lang="en-US" sz="2000" dirty="0">
                <a:solidFill>
                  <a:srgbClr val="333333"/>
                </a:solidFill>
                <a:latin typeface="Consolas" panose="020B0609020204030204" pitchFamily="49" charset="0"/>
              </a:rPr>
              <a:t>);</a:t>
            </a:r>
          </a:p>
          <a:p>
            <a:r>
              <a:rPr lang="en-US" sz="2000" dirty="0">
                <a:solidFill>
                  <a:srgbClr val="333333"/>
                </a:solidFill>
                <a:latin typeface="Consolas" panose="020B0609020204030204" pitchFamily="49" charset="0"/>
              </a:rPr>
              <a:t>}</a:t>
            </a:r>
          </a:p>
        </p:txBody>
      </p:sp>
      <p:sp>
        <p:nvSpPr>
          <p:cNvPr id="6" name="Rectangle 5">
            <a:extLst>
              <a:ext uri="{FF2B5EF4-FFF2-40B4-BE49-F238E27FC236}">
                <a16:creationId xmlns:a16="http://schemas.microsoft.com/office/drawing/2014/main" id="{35F9F4A0-4592-C04D-B2D0-0BF66A3BFA20}"/>
              </a:ext>
            </a:extLst>
          </p:cNvPr>
          <p:cNvSpPr/>
          <p:nvPr/>
        </p:nvSpPr>
        <p:spPr>
          <a:xfrm>
            <a:off x="131180" y="1650725"/>
            <a:ext cx="501829" cy="4093428"/>
          </a:xfrm>
          <a:prstGeom prst="rect">
            <a:avLst/>
          </a:prstGeom>
          <a:solidFill>
            <a:schemeClr val="bg1">
              <a:lumMod val="85000"/>
            </a:schemeClr>
          </a:solidFill>
          <a:ln>
            <a:no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2000" b="1" dirty="0">
                <a:solidFill>
                  <a:schemeClr val="tx1">
                    <a:lumMod val="75000"/>
                    <a:lumOff val="25000"/>
                  </a:schemeClr>
                </a:solidFill>
                <a:latin typeface="Consolas" panose="020B0609020204030204" pitchFamily="49" charset="0"/>
              </a:rPr>
              <a:t>1</a:t>
            </a:r>
          </a:p>
          <a:p>
            <a:pPr algn="r"/>
            <a:r>
              <a:rPr lang="en-IN" sz="2000" b="1" dirty="0">
                <a:solidFill>
                  <a:schemeClr val="tx1">
                    <a:lumMod val="75000"/>
                    <a:lumOff val="25000"/>
                  </a:schemeClr>
                </a:solidFill>
                <a:latin typeface="Consolas" panose="020B0609020204030204" pitchFamily="49" charset="0"/>
              </a:rPr>
              <a:t>2</a:t>
            </a:r>
          </a:p>
          <a:p>
            <a:pPr algn="r"/>
            <a:r>
              <a:rPr lang="en-IN" sz="2000" b="1" dirty="0">
                <a:solidFill>
                  <a:schemeClr val="tx1">
                    <a:lumMod val="75000"/>
                    <a:lumOff val="25000"/>
                  </a:schemeClr>
                </a:solidFill>
                <a:latin typeface="Consolas" panose="020B0609020204030204" pitchFamily="49" charset="0"/>
              </a:rPr>
              <a:t>3</a:t>
            </a:r>
          </a:p>
          <a:p>
            <a:pPr algn="r"/>
            <a:r>
              <a:rPr lang="en-IN" sz="2000" b="1" dirty="0">
                <a:solidFill>
                  <a:schemeClr val="tx1">
                    <a:lumMod val="75000"/>
                    <a:lumOff val="25000"/>
                  </a:schemeClr>
                </a:solidFill>
                <a:latin typeface="Consolas" panose="020B0609020204030204" pitchFamily="49" charset="0"/>
              </a:rPr>
              <a:t>4</a:t>
            </a:r>
          </a:p>
          <a:p>
            <a:pPr algn="r"/>
            <a:r>
              <a:rPr lang="en-IN" sz="2000" b="1" dirty="0">
                <a:solidFill>
                  <a:schemeClr val="tx1">
                    <a:lumMod val="75000"/>
                    <a:lumOff val="25000"/>
                  </a:schemeClr>
                </a:solidFill>
                <a:latin typeface="Consolas" panose="020B0609020204030204" pitchFamily="49" charset="0"/>
              </a:rPr>
              <a:t>5</a:t>
            </a:r>
          </a:p>
          <a:p>
            <a:pPr algn="r"/>
            <a:r>
              <a:rPr lang="en-IN" sz="2000" b="1" dirty="0">
                <a:solidFill>
                  <a:schemeClr val="tx1">
                    <a:lumMod val="75000"/>
                    <a:lumOff val="25000"/>
                  </a:schemeClr>
                </a:solidFill>
                <a:latin typeface="Consolas" panose="020B0609020204030204" pitchFamily="49" charset="0"/>
              </a:rPr>
              <a:t>6</a:t>
            </a:r>
          </a:p>
          <a:p>
            <a:pPr algn="r"/>
            <a:r>
              <a:rPr lang="en-IN" sz="2000" b="1" dirty="0">
                <a:solidFill>
                  <a:schemeClr val="tx1">
                    <a:lumMod val="75000"/>
                    <a:lumOff val="25000"/>
                  </a:schemeClr>
                </a:solidFill>
                <a:latin typeface="Consolas" panose="020B0609020204030204" pitchFamily="49" charset="0"/>
              </a:rPr>
              <a:t>7</a:t>
            </a:r>
          </a:p>
          <a:p>
            <a:pPr algn="r"/>
            <a:r>
              <a:rPr lang="en-IN" sz="2000" b="1" dirty="0">
                <a:solidFill>
                  <a:schemeClr val="tx1">
                    <a:lumMod val="75000"/>
                    <a:lumOff val="25000"/>
                  </a:schemeClr>
                </a:solidFill>
                <a:latin typeface="Consolas" panose="020B0609020204030204" pitchFamily="49" charset="0"/>
              </a:rPr>
              <a:t>8</a:t>
            </a:r>
          </a:p>
          <a:p>
            <a:pPr algn="r"/>
            <a:r>
              <a:rPr lang="en-IN" sz="2000" b="1" dirty="0">
                <a:solidFill>
                  <a:schemeClr val="tx1">
                    <a:lumMod val="75000"/>
                    <a:lumOff val="25000"/>
                  </a:schemeClr>
                </a:solidFill>
                <a:latin typeface="Consolas" panose="020B0609020204030204" pitchFamily="49" charset="0"/>
              </a:rPr>
              <a:t>9</a:t>
            </a:r>
          </a:p>
          <a:p>
            <a:pPr algn="r"/>
            <a:r>
              <a:rPr lang="en-IN" sz="2000" b="1" dirty="0">
                <a:solidFill>
                  <a:schemeClr val="tx1">
                    <a:lumMod val="75000"/>
                    <a:lumOff val="25000"/>
                  </a:schemeClr>
                </a:solidFill>
                <a:latin typeface="Consolas" panose="020B0609020204030204" pitchFamily="49" charset="0"/>
              </a:rPr>
              <a:t>10</a:t>
            </a:r>
          </a:p>
          <a:p>
            <a:pPr algn="r"/>
            <a:r>
              <a:rPr lang="en-IN" sz="2000" b="1" dirty="0">
                <a:solidFill>
                  <a:schemeClr val="tx1">
                    <a:lumMod val="75000"/>
                    <a:lumOff val="25000"/>
                  </a:schemeClr>
                </a:solidFill>
                <a:latin typeface="Consolas" panose="020B0609020204030204" pitchFamily="49" charset="0"/>
              </a:rPr>
              <a:t>11</a:t>
            </a:r>
          </a:p>
          <a:p>
            <a:pPr algn="r"/>
            <a:r>
              <a:rPr lang="en-IN" sz="2000" b="1" dirty="0">
                <a:solidFill>
                  <a:schemeClr val="tx1">
                    <a:lumMod val="75000"/>
                    <a:lumOff val="25000"/>
                  </a:schemeClr>
                </a:solidFill>
                <a:latin typeface="Consolas" panose="020B0609020204030204" pitchFamily="49" charset="0"/>
              </a:rPr>
              <a:t>12</a:t>
            </a:r>
          </a:p>
          <a:p>
            <a:pPr algn="r"/>
            <a:r>
              <a:rPr lang="en-IN" sz="2000" b="1" dirty="0">
                <a:solidFill>
                  <a:schemeClr val="tx1">
                    <a:lumMod val="75000"/>
                    <a:lumOff val="25000"/>
                  </a:schemeClr>
                </a:solidFill>
                <a:latin typeface="Consolas" panose="020B0609020204030204" pitchFamily="49" charset="0"/>
              </a:rPr>
              <a:t>13</a:t>
            </a:r>
          </a:p>
        </p:txBody>
      </p:sp>
      <p:sp>
        <p:nvSpPr>
          <p:cNvPr id="7" name="Rectangle: Top Corners Rounded 6">
            <a:extLst>
              <a:ext uri="{FF2B5EF4-FFF2-40B4-BE49-F238E27FC236}">
                <a16:creationId xmlns:a16="http://schemas.microsoft.com/office/drawing/2014/main" id="{0336C271-A2A3-9445-9946-5006F0A250F4}"/>
              </a:ext>
            </a:extLst>
          </p:cNvPr>
          <p:cNvSpPr/>
          <p:nvPr/>
        </p:nvSpPr>
        <p:spPr>
          <a:xfrm>
            <a:off x="131180" y="1321541"/>
            <a:ext cx="1977020" cy="329184"/>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600" dirty="0" err="1">
                <a:solidFill>
                  <a:schemeClr val="bg1"/>
                </a:solidFill>
              </a:rPr>
              <a:t>Heartbeat</a:t>
            </a:r>
            <a:r>
              <a:rPr lang="en-US" sz="1600" dirty="0" err="1">
                <a:solidFill>
                  <a:schemeClr val="bg1"/>
                </a:solidFill>
                <a:latin typeface="Consolas" panose="020B0609020204030204" pitchFamily="49" charset="0"/>
              </a:rPr>
              <a:t>_</a:t>
            </a:r>
            <a:r>
              <a:rPr lang="en-US" sz="1600" dirty="0" err="1">
                <a:solidFill>
                  <a:schemeClr val="bg1"/>
                </a:solidFill>
              </a:rPr>
              <a:t>sensor.ino</a:t>
            </a:r>
            <a:endParaRPr lang="en-US" sz="1600" dirty="0">
              <a:solidFill>
                <a:schemeClr val="bg1"/>
              </a:solidFill>
            </a:endParaRPr>
          </a:p>
        </p:txBody>
      </p:sp>
    </p:spTree>
    <p:extLst>
      <p:ext uri="{BB962C8B-B14F-4D97-AF65-F5344CB8AC3E}">
        <p14:creationId xmlns:p14="http://schemas.microsoft.com/office/powerpoint/2010/main" val="11873101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animBg="1"/>
      <p:bldP spid="6" grpId="0" animBg="1"/>
      <p:bldP spid="7"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Heartbeat Sensor – Code explanation (Cont.)</a:t>
            </a:r>
          </a:p>
        </p:txBody>
      </p:sp>
      <p:sp>
        <p:nvSpPr>
          <p:cNvPr id="5" name="Rectangle 4">
            <a:extLst>
              <a:ext uri="{FF2B5EF4-FFF2-40B4-BE49-F238E27FC236}">
                <a16:creationId xmlns:a16="http://schemas.microsoft.com/office/drawing/2014/main" id="{D456EBDA-49A4-A843-A786-6989C63A54AA}"/>
              </a:ext>
            </a:extLst>
          </p:cNvPr>
          <p:cNvSpPr/>
          <p:nvPr/>
        </p:nvSpPr>
        <p:spPr>
          <a:xfrm>
            <a:off x="631173" y="1192628"/>
            <a:ext cx="6400800" cy="5324535"/>
          </a:xfrm>
          <a:prstGeom prst="rect">
            <a:avLst/>
          </a:prstGeom>
          <a:solidFill>
            <a:schemeClr val="bg1">
              <a:lumMod val="95000"/>
            </a:schemeClr>
          </a:solidFill>
          <a:ln>
            <a:no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dirty="0">
                <a:solidFill>
                  <a:srgbClr val="073642"/>
                </a:solidFill>
                <a:latin typeface="Consolas" panose="020B0609020204030204" pitchFamily="49" charset="0"/>
              </a:rPr>
              <a:t>void</a:t>
            </a:r>
            <a:r>
              <a:rPr lang="en-US" sz="2000" dirty="0">
                <a:solidFill>
                  <a:srgbClr val="333333"/>
                </a:solidFill>
                <a:latin typeface="Consolas" panose="020B0609020204030204" pitchFamily="49" charset="0"/>
              </a:rPr>
              <a:t> </a:t>
            </a:r>
            <a:r>
              <a:rPr lang="en-US" sz="2000" dirty="0">
                <a:solidFill>
                  <a:srgbClr val="268BD2"/>
                </a:solidFill>
                <a:latin typeface="Consolas" panose="020B0609020204030204" pitchFamily="49" charset="0"/>
              </a:rPr>
              <a:t>loop</a:t>
            </a:r>
            <a:r>
              <a:rPr lang="en-US" sz="2000" dirty="0">
                <a:solidFill>
                  <a:srgbClr val="333333"/>
                </a:solidFill>
                <a:latin typeface="Consolas" panose="020B0609020204030204" pitchFamily="49" charset="0"/>
              </a:rPr>
              <a:t>(){</a:t>
            </a:r>
          </a:p>
          <a:p>
            <a:r>
              <a:rPr lang="en-US" sz="2000" dirty="0">
                <a:solidFill>
                  <a:srgbClr val="333333"/>
                </a:solidFill>
                <a:latin typeface="Consolas" panose="020B0609020204030204" pitchFamily="49" charset="0"/>
              </a:rPr>
              <a:t>  </a:t>
            </a:r>
            <a:r>
              <a:rPr lang="en-US" sz="2000" dirty="0">
                <a:solidFill>
                  <a:srgbClr val="268BD2"/>
                </a:solidFill>
                <a:latin typeface="Consolas" panose="020B0609020204030204" pitchFamily="49" charset="0"/>
              </a:rPr>
              <a:t>reading</a:t>
            </a:r>
            <a:r>
              <a:rPr lang="en-US" sz="2000" dirty="0">
                <a:solidFill>
                  <a:srgbClr val="333333"/>
                </a:solidFill>
                <a:latin typeface="Consolas" panose="020B0609020204030204" pitchFamily="49" charset="0"/>
              </a:rPr>
              <a:t> </a:t>
            </a:r>
            <a:r>
              <a:rPr lang="en-US" sz="2000" dirty="0">
                <a:solidFill>
                  <a:srgbClr val="859900"/>
                </a:solidFill>
                <a:latin typeface="Consolas" panose="020B0609020204030204" pitchFamily="49" charset="0"/>
              </a:rPr>
              <a:t>=</a:t>
            </a:r>
            <a:r>
              <a:rPr lang="en-US" sz="2000" dirty="0">
                <a:solidFill>
                  <a:srgbClr val="333333"/>
                </a:solidFill>
                <a:latin typeface="Consolas" panose="020B0609020204030204" pitchFamily="49" charset="0"/>
              </a:rPr>
              <a:t> </a:t>
            </a:r>
            <a:r>
              <a:rPr lang="en-US" sz="2000" dirty="0" err="1">
                <a:solidFill>
                  <a:srgbClr val="268BD2"/>
                </a:solidFill>
                <a:latin typeface="Consolas" panose="020B0609020204030204" pitchFamily="49" charset="0"/>
              </a:rPr>
              <a:t>analogRead</a:t>
            </a:r>
            <a:r>
              <a:rPr lang="en-US" sz="2000" dirty="0">
                <a:solidFill>
                  <a:srgbClr val="333333"/>
                </a:solidFill>
                <a:latin typeface="Consolas" panose="020B0609020204030204" pitchFamily="49" charset="0"/>
              </a:rPr>
              <a:t>(</a:t>
            </a:r>
            <a:r>
              <a:rPr lang="en-US" sz="2000" dirty="0">
                <a:solidFill>
                  <a:srgbClr val="D33682"/>
                </a:solidFill>
                <a:latin typeface="Consolas" panose="020B0609020204030204" pitchFamily="49" charset="0"/>
              </a:rPr>
              <a:t>0</a:t>
            </a:r>
            <a:r>
              <a:rPr lang="en-US" sz="2000" dirty="0">
                <a:solidFill>
                  <a:srgbClr val="333333"/>
                </a:solidFill>
                <a:latin typeface="Consolas" panose="020B0609020204030204" pitchFamily="49" charset="0"/>
              </a:rPr>
              <a:t>); </a:t>
            </a:r>
          </a:p>
          <a:p>
            <a:r>
              <a:rPr lang="en-US" sz="2000" dirty="0">
                <a:solidFill>
                  <a:srgbClr val="333333"/>
                </a:solidFill>
                <a:latin typeface="Consolas" panose="020B0609020204030204" pitchFamily="49" charset="0"/>
              </a:rPr>
              <a:t>  </a:t>
            </a:r>
            <a:r>
              <a:rPr lang="en-US" sz="2000" dirty="0">
                <a:solidFill>
                  <a:srgbClr val="859900"/>
                </a:solidFill>
                <a:latin typeface="Consolas" panose="020B0609020204030204" pitchFamily="49" charset="0"/>
              </a:rPr>
              <a:t>if</a:t>
            </a:r>
            <a:r>
              <a:rPr lang="en-US" sz="2000" dirty="0">
                <a:solidFill>
                  <a:srgbClr val="333333"/>
                </a:solidFill>
                <a:latin typeface="Consolas" panose="020B0609020204030204" pitchFamily="49" charset="0"/>
              </a:rPr>
              <a:t>(</a:t>
            </a:r>
            <a:r>
              <a:rPr lang="en-US" sz="2000" dirty="0">
                <a:solidFill>
                  <a:srgbClr val="268BD2"/>
                </a:solidFill>
                <a:latin typeface="Consolas" panose="020B0609020204030204" pitchFamily="49" charset="0"/>
              </a:rPr>
              <a:t>reading</a:t>
            </a:r>
            <a:r>
              <a:rPr lang="en-US" sz="2000" dirty="0">
                <a:solidFill>
                  <a:srgbClr val="333333"/>
                </a:solidFill>
                <a:latin typeface="Consolas" panose="020B0609020204030204" pitchFamily="49" charset="0"/>
              </a:rPr>
              <a:t> </a:t>
            </a:r>
            <a:r>
              <a:rPr lang="en-US" sz="2000" dirty="0">
                <a:solidFill>
                  <a:srgbClr val="859900"/>
                </a:solidFill>
                <a:latin typeface="Consolas" panose="020B0609020204030204" pitchFamily="49" charset="0"/>
              </a:rPr>
              <a:t>&gt;</a:t>
            </a:r>
            <a:r>
              <a:rPr lang="en-US" sz="2000" dirty="0">
                <a:solidFill>
                  <a:srgbClr val="333333"/>
                </a:solidFill>
                <a:latin typeface="Consolas" panose="020B0609020204030204" pitchFamily="49" charset="0"/>
              </a:rPr>
              <a:t> </a:t>
            </a:r>
            <a:r>
              <a:rPr lang="en-US" sz="2000" dirty="0" err="1">
                <a:solidFill>
                  <a:srgbClr val="268BD2"/>
                </a:solidFill>
                <a:latin typeface="Consolas" panose="020B0609020204030204" pitchFamily="49" charset="0"/>
              </a:rPr>
              <a:t>UpperThreshold</a:t>
            </a:r>
            <a:r>
              <a:rPr lang="en-US" sz="2000" dirty="0">
                <a:solidFill>
                  <a:srgbClr val="333333"/>
                </a:solidFill>
                <a:latin typeface="Consolas" panose="020B0609020204030204" pitchFamily="49" charset="0"/>
              </a:rPr>
              <a:t> </a:t>
            </a:r>
          </a:p>
          <a:p>
            <a:r>
              <a:rPr lang="en-US" sz="2000" dirty="0">
                <a:solidFill>
                  <a:srgbClr val="333333"/>
                </a:solidFill>
                <a:latin typeface="Consolas" panose="020B0609020204030204" pitchFamily="49" charset="0"/>
              </a:rPr>
              <a:t>	</a:t>
            </a:r>
            <a:r>
              <a:rPr lang="en-US" sz="2000" dirty="0">
                <a:solidFill>
                  <a:srgbClr val="859900"/>
                </a:solidFill>
                <a:latin typeface="Consolas" panose="020B0609020204030204" pitchFamily="49" charset="0"/>
              </a:rPr>
              <a:t>&amp;&amp;</a:t>
            </a:r>
            <a:r>
              <a:rPr lang="en-US" sz="2000" dirty="0">
                <a:solidFill>
                  <a:srgbClr val="333333"/>
                </a:solidFill>
                <a:latin typeface="Consolas" panose="020B0609020204030204" pitchFamily="49" charset="0"/>
              </a:rPr>
              <a:t> </a:t>
            </a:r>
            <a:r>
              <a:rPr lang="en-US" sz="2000" dirty="0" err="1">
                <a:solidFill>
                  <a:srgbClr val="268BD2"/>
                </a:solidFill>
                <a:latin typeface="Consolas" panose="020B0609020204030204" pitchFamily="49" charset="0"/>
              </a:rPr>
              <a:t>IgnoreReading</a:t>
            </a:r>
            <a:r>
              <a:rPr lang="en-US" sz="2000" dirty="0">
                <a:solidFill>
                  <a:srgbClr val="333333"/>
                </a:solidFill>
                <a:latin typeface="Consolas" panose="020B0609020204030204" pitchFamily="49" charset="0"/>
              </a:rPr>
              <a:t> </a:t>
            </a:r>
            <a:r>
              <a:rPr lang="en-US" sz="2000" dirty="0">
                <a:solidFill>
                  <a:srgbClr val="859900"/>
                </a:solidFill>
                <a:latin typeface="Consolas" panose="020B0609020204030204" pitchFamily="49" charset="0"/>
              </a:rPr>
              <a:t>==</a:t>
            </a:r>
            <a:r>
              <a:rPr lang="en-US" sz="2000" dirty="0">
                <a:solidFill>
                  <a:srgbClr val="333333"/>
                </a:solidFill>
                <a:latin typeface="Consolas" panose="020B0609020204030204" pitchFamily="49" charset="0"/>
              </a:rPr>
              <a:t> </a:t>
            </a:r>
            <a:r>
              <a:rPr lang="en-US" sz="2000" dirty="0">
                <a:solidFill>
                  <a:srgbClr val="B58900"/>
                </a:solidFill>
                <a:latin typeface="Consolas" panose="020B0609020204030204" pitchFamily="49" charset="0"/>
              </a:rPr>
              <a:t>false</a:t>
            </a:r>
            <a:r>
              <a:rPr lang="en-US" sz="2000" dirty="0">
                <a:solidFill>
                  <a:srgbClr val="333333"/>
                </a:solidFill>
                <a:latin typeface="Consolas" panose="020B0609020204030204" pitchFamily="49" charset="0"/>
              </a:rPr>
              <a:t>){</a:t>
            </a:r>
          </a:p>
          <a:p>
            <a:r>
              <a:rPr lang="en-US" sz="2000" dirty="0">
                <a:solidFill>
                  <a:srgbClr val="333333"/>
                </a:solidFill>
                <a:latin typeface="Consolas" panose="020B0609020204030204" pitchFamily="49" charset="0"/>
              </a:rPr>
              <a:t>    </a:t>
            </a:r>
            <a:r>
              <a:rPr lang="en-US" sz="2000" dirty="0">
                <a:solidFill>
                  <a:srgbClr val="859900"/>
                </a:solidFill>
                <a:latin typeface="Consolas" panose="020B0609020204030204" pitchFamily="49" charset="0"/>
              </a:rPr>
              <a:t>if</a:t>
            </a:r>
            <a:r>
              <a:rPr lang="en-US" sz="2000" dirty="0">
                <a:solidFill>
                  <a:srgbClr val="333333"/>
                </a:solidFill>
                <a:latin typeface="Consolas" panose="020B0609020204030204" pitchFamily="49" charset="0"/>
              </a:rPr>
              <a:t>(</a:t>
            </a:r>
            <a:r>
              <a:rPr lang="en-US" sz="2000" dirty="0" err="1">
                <a:solidFill>
                  <a:srgbClr val="268BD2"/>
                </a:solidFill>
                <a:latin typeface="Consolas" panose="020B0609020204030204" pitchFamily="49" charset="0"/>
              </a:rPr>
              <a:t>FirstPulseDetected</a:t>
            </a:r>
            <a:r>
              <a:rPr lang="en-US" sz="2000" dirty="0">
                <a:solidFill>
                  <a:srgbClr val="333333"/>
                </a:solidFill>
                <a:latin typeface="Consolas" panose="020B0609020204030204" pitchFamily="49" charset="0"/>
              </a:rPr>
              <a:t> </a:t>
            </a:r>
            <a:r>
              <a:rPr lang="en-US" sz="2000" dirty="0">
                <a:solidFill>
                  <a:srgbClr val="859900"/>
                </a:solidFill>
                <a:latin typeface="Consolas" panose="020B0609020204030204" pitchFamily="49" charset="0"/>
              </a:rPr>
              <a:t>==</a:t>
            </a:r>
            <a:r>
              <a:rPr lang="en-US" sz="2000" dirty="0">
                <a:solidFill>
                  <a:srgbClr val="333333"/>
                </a:solidFill>
                <a:latin typeface="Consolas" panose="020B0609020204030204" pitchFamily="49" charset="0"/>
              </a:rPr>
              <a:t> </a:t>
            </a:r>
            <a:r>
              <a:rPr lang="en-US" sz="2000" dirty="0">
                <a:solidFill>
                  <a:srgbClr val="B58900"/>
                </a:solidFill>
                <a:latin typeface="Consolas" panose="020B0609020204030204" pitchFamily="49" charset="0"/>
              </a:rPr>
              <a:t>false</a:t>
            </a:r>
            <a:r>
              <a:rPr lang="en-US" sz="2000" dirty="0">
                <a:solidFill>
                  <a:srgbClr val="333333"/>
                </a:solidFill>
                <a:latin typeface="Consolas" panose="020B0609020204030204" pitchFamily="49" charset="0"/>
              </a:rPr>
              <a:t>){</a:t>
            </a:r>
          </a:p>
          <a:p>
            <a:r>
              <a:rPr lang="en-US" sz="2000" dirty="0">
                <a:solidFill>
                  <a:srgbClr val="333333"/>
                </a:solidFill>
                <a:latin typeface="Consolas" panose="020B0609020204030204" pitchFamily="49" charset="0"/>
              </a:rPr>
              <a:t>      </a:t>
            </a:r>
            <a:r>
              <a:rPr lang="en-US" sz="2000" dirty="0" err="1">
                <a:solidFill>
                  <a:srgbClr val="268BD2"/>
                </a:solidFill>
                <a:latin typeface="Consolas" panose="020B0609020204030204" pitchFamily="49" charset="0"/>
              </a:rPr>
              <a:t>FirstPulseTime</a:t>
            </a:r>
            <a:r>
              <a:rPr lang="en-US" sz="2000" dirty="0">
                <a:solidFill>
                  <a:srgbClr val="333333"/>
                </a:solidFill>
                <a:latin typeface="Consolas" panose="020B0609020204030204" pitchFamily="49" charset="0"/>
              </a:rPr>
              <a:t> </a:t>
            </a:r>
            <a:r>
              <a:rPr lang="en-US" sz="2000" dirty="0">
                <a:solidFill>
                  <a:srgbClr val="859900"/>
                </a:solidFill>
                <a:latin typeface="Consolas" panose="020B0609020204030204" pitchFamily="49" charset="0"/>
              </a:rPr>
              <a:t>=</a:t>
            </a:r>
            <a:r>
              <a:rPr lang="en-US" sz="2000" dirty="0">
                <a:solidFill>
                  <a:srgbClr val="333333"/>
                </a:solidFill>
                <a:latin typeface="Consolas" panose="020B0609020204030204" pitchFamily="49" charset="0"/>
              </a:rPr>
              <a:t> </a:t>
            </a:r>
            <a:r>
              <a:rPr lang="en-US" sz="2000" dirty="0" err="1">
                <a:solidFill>
                  <a:srgbClr val="268BD2"/>
                </a:solidFill>
                <a:latin typeface="Consolas" panose="020B0609020204030204" pitchFamily="49" charset="0"/>
              </a:rPr>
              <a:t>millis</a:t>
            </a:r>
            <a:r>
              <a:rPr lang="en-US" sz="2000" dirty="0">
                <a:solidFill>
                  <a:srgbClr val="333333"/>
                </a:solidFill>
                <a:latin typeface="Consolas" panose="020B0609020204030204" pitchFamily="49" charset="0"/>
              </a:rPr>
              <a:t>();</a:t>
            </a:r>
          </a:p>
          <a:p>
            <a:r>
              <a:rPr lang="en-US" sz="2000" dirty="0">
                <a:solidFill>
                  <a:srgbClr val="333333"/>
                </a:solidFill>
                <a:latin typeface="Consolas" panose="020B0609020204030204" pitchFamily="49" charset="0"/>
              </a:rPr>
              <a:t>      </a:t>
            </a:r>
            <a:r>
              <a:rPr lang="en-US" sz="2000" dirty="0" err="1">
                <a:solidFill>
                  <a:srgbClr val="268BD2"/>
                </a:solidFill>
                <a:latin typeface="Consolas" panose="020B0609020204030204" pitchFamily="49" charset="0"/>
              </a:rPr>
              <a:t>FirstPulseDetected</a:t>
            </a:r>
            <a:r>
              <a:rPr lang="en-US" sz="2000" dirty="0">
                <a:solidFill>
                  <a:srgbClr val="333333"/>
                </a:solidFill>
                <a:latin typeface="Consolas" panose="020B0609020204030204" pitchFamily="49" charset="0"/>
              </a:rPr>
              <a:t> </a:t>
            </a:r>
            <a:r>
              <a:rPr lang="en-US" sz="2000" dirty="0">
                <a:solidFill>
                  <a:srgbClr val="859900"/>
                </a:solidFill>
                <a:latin typeface="Consolas" panose="020B0609020204030204" pitchFamily="49" charset="0"/>
              </a:rPr>
              <a:t>=</a:t>
            </a:r>
            <a:r>
              <a:rPr lang="en-US" sz="2000" dirty="0">
                <a:solidFill>
                  <a:srgbClr val="333333"/>
                </a:solidFill>
                <a:latin typeface="Consolas" panose="020B0609020204030204" pitchFamily="49" charset="0"/>
              </a:rPr>
              <a:t> </a:t>
            </a:r>
            <a:r>
              <a:rPr lang="en-US" sz="2000" dirty="0">
                <a:solidFill>
                  <a:srgbClr val="B58900"/>
                </a:solidFill>
                <a:latin typeface="Consolas" panose="020B0609020204030204" pitchFamily="49" charset="0"/>
              </a:rPr>
              <a:t>true</a:t>
            </a:r>
            <a:r>
              <a:rPr lang="en-US" sz="2000" dirty="0">
                <a:solidFill>
                  <a:srgbClr val="333333"/>
                </a:solidFill>
                <a:latin typeface="Consolas" panose="020B0609020204030204" pitchFamily="49" charset="0"/>
              </a:rPr>
              <a:t>;</a:t>
            </a:r>
          </a:p>
          <a:p>
            <a:r>
              <a:rPr lang="en-US" sz="2000" dirty="0">
                <a:solidFill>
                  <a:srgbClr val="333333"/>
                </a:solidFill>
                <a:latin typeface="Consolas" panose="020B0609020204030204" pitchFamily="49" charset="0"/>
              </a:rPr>
              <a:t>    }</a:t>
            </a:r>
          </a:p>
          <a:p>
            <a:r>
              <a:rPr lang="en-US" sz="2000" dirty="0">
                <a:solidFill>
                  <a:srgbClr val="333333"/>
                </a:solidFill>
                <a:latin typeface="Consolas" panose="020B0609020204030204" pitchFamily="49" charset="0"/>
              </a:rPr>
              <a:t>    </a:t>
            </a:r>
            <a:r>
              <a:rPr lang="en-US" sz="2000" dirty="0">
                <a:solidFill>
                  <a:srgbClr val="859900"/>
                </a:solidFill>
                <a:latin typeface="Consolas" panose="020B0609020204030204" pitchFamily="49" charset="0"/>
              </a:rPr>
              <a:t>else</a:t>
            </a:r>
            <a:r>
              <a:rPr lang="en-US" sz="2000" dirty="0">
                <a:solidFill>
                  <a:srgbClr val="333333"/>
                </a:solidFill>
                <a:latin typeface="Consolas" panose="020B0609020204030204" pitchFamily="49" charset="0"/>
              </a:rPr>
              <a:t>{</a:t>
            </a:r>
          </a:p>
          <a:p>
            <a:r>
              <a:rPr lang="en-US" sz="2000" dirty="0">
                <a:solidFill>
                  <a:srgbClr val="333333"/>
                </a:solidFill>
                <a:latin typeface="Consolas" panose="020B0609020204030204" pitchFamily="49" charset="0"/>
              </a:rPr>
              <a:t>      </a:t>
            </a:r>
            <a:r>
              <a:rPr lang="en-US" sz="2000" dirty="0" err="1">
                <a:solidFill>
                  <a:srgbClr val="268BD2"/>
                </a:solidFill>
                <a:latin typeface="Consolas" panose="020B0609020204030204" pitchFamily="49" charset="0"/>
              </a:rPr>
              <a:t>SecondPulseTime</a:t>
            </a:r>
            <a:r>
              <a:rPr lang="en-US" sz="2000" dirty="0">
                <a:solidFill>
                  <a:srgbClr val="333333"/>
                </a:solidFill>
                <a:latin typeface="Consolas" panose="020B0609020204030204" pitchFamily="49" charset="0"/>
              </a:rPr>
              <a:t> </a:t>
            </a:r>
            <a:r>
              <a:rPr lang="en-US" sz="2000" dirty="0">
                <a:solidFill>
                  <a:srgbClr val="859900"/>
                </a:solidFill>
                <a:latin typeface="Consolas" panose="020B0609020204030204" pitchFamily="49" charset="0"/>
              </a:rPr>
              <a:t>=</a:t>
            </a:r>
            <a:r>
              <a:rPr lang="en-US" sz="2000" dirty="0">
                <a:solidFill>
                  <a:srgbClr val="333333"/>
                </a:solidFill>
                <a:latin typeface="Consolas" panose="020B0609020204030204" pitchFamily="49" charset="0"/>
              </a:rPr>
              <a:t> </a:t>
            </a:r>
            <a:r>
              <a:rPr lang="en-US" sz="2000" dirty="0" err="1">
                <a:solidFill>
                  <a:srgbClr val="268BD2"/>
                </a:solidFill>
                <a:latin typeface="Consolas" panose="020B0609020204030204" pitchFamily="49" charset="0"/>
              </a:rPr>
              <a:t>millis</a:t>
            </a:r>
            <a:r>
              <a:rPr lang="en-US" sz="2000" dirty="0">
                <a:solidFill>
                  <a:srgbClr val="333333"/>
                </a:solidFill>
                <a:latin typeface="Consolas" panose="020B0609020204030204" pitchFamily="49" charset="0"/>
              </a:rPr>
              <a:t>();</a:t>
            </a:r>
          </a:p>
          <a:p>
            <a:r>
              <a:rPr lang="en-US" sz="2000" dirty="0">
                <a:solidFill>
                  <a:srgbClr val="333333"/>
                </a:solidFill>
                <a:latin typeface="Consolas" panose="020B0609020204030204" pitchFamily="49" charset="0"/>
              </a:rPr>
              <a:t>      </a:t>
            </a:r>
            <a:r>
              <a:rPr lang="en-US" sz="2000" dirty="0" err="1">
                <a:solidFill>
                  <a:srgbClr val="268BD2"/>
                </a:solidFill>
                <a:latin typeface="Consolas" panose="020B0609020204030204" pitchFamily="49" charset="0"/>
              </a:rPr>
              <a:t>PulseInterval</a:t>
            </a:r>
            <a:r>
              <a:rPr lang="en-US" sz="2000" dirty="0">
                <a:solidFill>
                  <a:srgbClr val="333333"/>
                </a:solidFill>
                <a:latin typeface="Consolas" panose="020B0609020204030204" pitchFamily="49" charset="0"/>
              </a:rPr>
              <a:t> </a:t>
            </a:r>
            <a:r>
              <a:rPr lang="en-US" sz="2000" dirty="0">
                <a:solidFill>
                  <a:srgbClr val="859900"/>
                </a:solidFill>
                <a:latin typeface="Consolas" panose="020B0609020204030204" pitchFamily="49" charset="0"/>
              </a:rPr>
              <a:t>=</a:t>
            </a:r>
            <a:r>
              <a:rPr lang="en-US" sz="2000" dirty="0">
                <a:solidFill>
                  <a:srgbClr val="333333"/>
                </a:solidFill>
                <a:latin typeface="Consolas" panose="020B0609020204030204" pitchFamily="49" charset="0"/>
              </a:rPr>
              <a:t> </a:t>
            </a:r>
            <a:r>
              <a:rPr lang="en-US" sz="2000" dirty="0" err="1">
                <a:solidFill>
                  <a:srgbClr val="268BD2"/>
                </a:solidFill>
                <a:latin typeface="Consolas" panose="020B0609020204030204" pitchFamily="49" charset="0"/>
              </a:rPr>
              <a:t>SecondPulseTime</a:t>
            </a:r>
            <a:r>
              <a:rPr lang="en-US" sz="2000" dirty="0">
                <a:solidFill>
                  <a:srgbClr val="333333"/>
                </a:solidFill>
                <a:latin typeface="Consolas" panose="020B0609020204030204" pitchFamily="49" charset="0"/>
              </a:rPr>
              <a:t> </a:t>
            </a:r>
            <a:r>
              <a:rPr lang="en-US" sz="2000" dirty="0">
                <a:solidFill>
                  <a:srgbClr val="859900"/>
                </a:solidFill>
                <a:latin typeface="Consolas" panose="020B0609020204030204" pitchFamily="49" charset="0"/>
              </a:rPr>
              <a:t>-</a:t>
            </a:r>
            <a:r>
              <a:rPr lang="en-US" sz="2000" dirty="0">
                <a:solidFill>
                  <a:srgbClr val="333333"/>
                </a:solidFill>
                <a:latin typeface="Consolas" panose="020B0609020204030204" pitchFamily="49" charset="0"/>
              </a:rPr>
              <a:t> 				</a:t>
            </a:r>
            <a:r>
              <a:rPr lang="en-US" sz="2000" dirty="0" err="1">
                <a:solidFill>
                  <a:srgbClr val="268BD2"/>
                </a:solidFill>
                <a:latin typeface="Consolas" panose="020B0609020204030204" pitchFamily="49" charset="0"/>
              </a:rPr>
              <a:t>FirstPulseTime</a:t>
            </a:r>
            <a:r>
              <a:rPr lang="en-US" sz="2000" dirty="0">
                <a:solidFill>
                  <a:srgbClr val="333333"/>
                </a:solidFill>
                <a:latin typeface="Consolas" panose="020B0609020204030204" pitchFamily="49" charset="0"/>
              </a:rPr>
              <a:t>;</a:t>
            </a:r>
          </a:p>
          <a:p>
            <a:r>
              <a:rPr lang="en-US" sz="2000" dirty="0">
                <a:solidFill>
                  <a:srgbClr val="333333"/>
                </a:solidFill>
                <a:latin typeface="Consolas" panose="020B0609020204030204" pitchFamily="49" charset="0"/>
              </a:rPr>
              <a:t>      </a:t>
            </a:r>
            <a:r>
              <a:rPr lang="en-US" sz="2000" dirty="0" err="1">
                <a:solidFill>
                  <a:srgbClr val="268BD2"/>
                </a:solidFill>
                <a:latin typeface="Consolas" panose="020B0609020204030204" pitchFamily="49" charset="0"/>
              </a:rPr>
              <a:t>FirstPulseTime</a:t>
            </a:r>
            <a:r>
              <a:rPr lang="en-US" sz="2000" dirty="0">
                <a:solidFill>
                  <a:srgbClr val="333333"/>
                </a:solidFill>
                <a:latin typeface="Consolas" panose="020B0609020204030204" pitchFamily="49" charset="0"/>
              </a:rPr>
              <a:t> </a:t>
            </a:r>
            <a:r>
              <a:rPr lang="en-US" sz="2000" dirty="0">
                <a:solidFill>
                  <a:srgbClr val="859900"/>
                </a:solidFill>
                <a:latin typeface="Consolas" panose="020B0609020204030204" pitchFamily="49" charset="0"/>
              </a:rPr>
              <a:t>=</a:t>
            </a:r>
            <a:r>
              <a:rPr lang="en-US" sz="2000" dirty="0">
                <a:solidFill>
                  <a:srgbClr val="333333"/>
                </a:solidFill>
                <a:latin typeface="Consolas" panose="020B0609020204030204" pitchFamily="49" charset="0"/>
              </a:rPr>
              <a:t> </a:t>
            </a:r>
            <a:r>
              <a:rPr lang="en-US" sz="2000" dirty="0" err="1">
                <a:solidFill>
                  <a:srgbClr val="268BD2"/>
                </a:solidFill>
                <a:latin typeface="Consolas" panose="020B0609020204030204" pitchFamily="49" charset="0"/>
              </a:rPr>
              <a:t>SecondPulseTime</a:t>
            </a:r>
            <a:r>
              <a:rPr lang="en-US" sz="2000" dirty="0">
                <a:solidFill>
                  <a:srgbClr val="333333"/>
                </a:solidFill>
                <a:latin typeface="Consolas" panose="020B0609020204030204" pitchFamily="49" charset="0"/>
              </a:rPr>
              <a:t>;</a:t>
            </a:r>
          </a:p>
          <a:p>
            <a:r>
              <a:rPr lang="en-US" sz="2000" dirty="0">
                <a:solidFill>
                  <a:srgbClr val="333333"/>
                </a:solidFill>
                <a:latin typeface="Consolas" panose="020B0609020204030204" pitchFamily="49" charset="0"/>
              </a:rPr>
              <a:t>    }</a:t>
            </a:r>
          </a:p>
          <a:p>
            <a:r>
              <a:rPr lang="en-US" sz="2000" dirty="0">
                <a:solidFill>
                  <a:srgbClr val="333333"/>
                </a:solidFill>
                <a:latin typeface="Consolas" panose="020B0609020204030204" pitchFamily="49" charset="0"/>
              </a:rPr>
              <a:t>    </a:t>
            </a:r>
            <a:r>
              <a:rPr lang="en-US" sz="2000" dirty="0" err="1">
                <a:solidFill>
                  <a:srgbClr val="268BD2"/>
                </a:solidFill>
                <a:latin typeface="Consolas" panose="020B0609020204030204" pitchFamily="49" charset="0"/>
              </a:rPr>
              <a:t>IgnoreReading</a:t>
            </a:r>
            <a:r>
              <a:rPr lang="en-US" sz="2000" dirty="0">
                <a:solidFill>
                  <a:srgbClr val="333333"/>
                </a:solidFill>
                <a:latin typeface="Consolas" panose="020B0609020204030204" pitchFamily="49" charset="0"/>
              </a:rPr>
              <a:t> </a:t>
            </a:r>
            <a:r>
              <a:rPr lang="en-US" sz="2000" dirty="0">
                <a:solidFill>
                  <a:srgbClr val="859900"/>
                </a:solidFill>
                <a:latin typeface="Consolas" panose="020B0609020204030204" pitchFamily="49" charset="0"/>
              </a:rPr>
              <a:t>=</a:t>
            </a:r>
            <a:r>
              <a:rPr lang="en-US" sz="2000" dirty="0">
                <a:solidFill>
                  <a:srgbClr val="333333"/>
                </a:solidFill>
                <a:latin typeface="Consolas" panose="020B0609020204030204" pitchFamily="49" charset="0"/>
              </a:rPr>
              <a:t> </a:t>
            </a:r>
            <a:r>
              <a:rPr lang="en-US" sz="2000" dirty="0">
                <a:solidFill>
                  <a:srgbClr val="B58900"/>
                </a:solidFill>
                <a:latin typeface="Consolas" panose="020B0609020204030204" pitchFamily="49" charset="0"/>
              </a:rPr>
              <a:t>true</a:t>
            </a:r>
            <a:r>
              <a:rPr lang="en-US" sz="2000" dirty="0">
                <a:solidFill>
                  <a:srgbClr val="333333"/>
                </a:solidFill>
                <a:latin typeface="Consolas" panose="020B0609020204030204" pitchFamily="49" charset="0"/>
              </a:rPr>
              <a:t>;</a:t>
            </a:r>
          </a:p>
          <a:p>
            <a:r>
              <a:rPr lang="en-US" sz="2000" dirty="0">
                <a:solidFill>
                  <a:srgbClr val="333333"/>
                </a:solidFill>
                <a:latin typeface="Consolas" panose="020B0609020204030204" pitchFamily="49" charset="0"/>
              </a:rPr>
              <a:t>  }</a:t>
            </a:r>
          </a:p>
          <a:p>
            <a:endParaRPr lang="en-US" sz="2000" b="0" dirty="0">
              <a:solidFill>
                <a:srgbClr val="333333"/>
              </a:solidFill>
              <a:effectLst/>
              <a:latin typeface="Consolas" panose="020B0609020204030204" pitchFamily="49" charset="0"/>
            </a:endParaRPr>
          </a:p>
        </p:txBody>
      </p:sp>
      <p:sp>
        <p:nvSpPr>
          <p:cNvPr id="6" name="Rectangle 5">
            <a:extLst>
              <a:ext uri="{FF2B5EF4-FFF2-40B4-BE49-F238E27FC236}">
                <a16:creationId xmlns:a16="http://schemas.microsoft.com/office/drawing/2014/main" id="{35F9F4A0-4592-C04D-B2D0-0BF66A3BFA20}"/>
              </a:ext>
            </a:extLst>
          </p:cNvPr>
          <p:cNvSpPr/>
          <p:nvPr/>
        </p:nvSpPr>
        <p:spPr>
          <a:xfrm>
            <a:off x="131180" y="1192628"/>
            <a:ext cx="501829" cy="5016758"/>
          </a:xfrm>
          <a:prstGeom prst="rect">
            <a:avLst/>
          </a:prstGeom>
          <a:solidFill>
            <a:schemeClr val="bg1">
              <a:lumMod val="85000"/>
            </a:schemeClr>
          </a:solidFill>
          <a:ln>
            <a:no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2000" b="1" dirty="0">
                <a:solidFill>
                  <a:schemeClr val="tx1">
                    <a:lumMod val="75000"/>
                    <a:lumOff val="25000"/>
                  </a:schemeClr>
                </a:solidFill>
                <a:latin typeface="Consolas" panose="020B0609020204030204" pitchFamily="49" charset="0"/>
              </a:rPr>
              <a:t>14</a:t>
            </a:r>
          </a:p>
          <a:p>
            <a:pPr algn="r"/>
            <a:r>
              <a:rPr lang="en-IN" sz="2000" b="1" dirty="0">
                <a:solidFill>
                  <a:schemeClr val="tx1">
                    <a:lumMod val="75000"/>
                    <a:lumOff val="25000"/>
                  </a:schemeClr>
                </a:solidFill>
                <a:latin typeface="Consolas" panose="020B0609020204030204" pitchFamily="49" charset="0"/>
              </a:rPr>
              <a:t>15</a:t>
            </a:r>
          </a:p>
          <a:p>
            <a:pPr algn="r"/>
            <a:r>
              <a:rPr lang="en-IN" sz="2000" b="1" dirty="0">
                <a:solidFill>
                  <a:schemeClr val="tx1">
                    <a:lumMod val="75000"/>
                    <a:lumOff val="25000"/>
                  </a:schemeClr>
                </a:solidFill>
                <a:latin typeface="Consolas" panose="020B0609020204030204" pitchFamily="49" charset="0"/>
              </a:rPr>
              <a:t>16</a:t>
            </a:r>
          </a:p>
          <a:p>
            <a:pPr algn="r"/>
            <a:r>
              <a:rPr lang="en-IN" sz="2000" b="1" dirty="0">
                <a:solidFill>
                  <a:schemeClr val="tx1">
                    <a:lumMod val="75000"/>
                    <a:lumOff val="25000"/>
                  </a:schemeClr>
                </a:solidFill>
                <a:latin typeface="Consolas" panose="020B0609020204030204" pitchFamily="49" charset="0"/>
              </a:rPr>
              <a:t>17</a:t>
            </a:r>
          </a:p>
          <a:p>
            <a:pPr algn="r"/>
            <a:r>
              <a:rPr lang="en-IN" sz="2000" b="1" dirty="0">
                <a:solidFill>
                  <a:schemeClr val="tx1">
                    <a:lumMod val="75000"/>
                    <a:lumOff val="25000"/>
                  </a:schemeClr>
                </a:solidFill>
                <a:latin typeface="Consolas" panose="020B0609020204030204" pitchFamily="49" charset="0"/>
              </a:rPr>
              <a:t>18</a:t>
            </a:r>
          </a:p>
          <a:p>
            <a:pPr algn="r"/>
            <a:r>
              <a:rPr lang="en-IN" sz="2000" b="1" dirty="0">
                <a:solidFill>
                  <a:schemeClr val="tx1">
                    <a:lumMod val="75000"/>
                    <a:lumOff val="25000"/>
                  </a:schemeClr>
                </a:solidFill>
                <a:latin typeface="Consolas" panose="020B0609020204030204" pitchFamily="49" charset="0"/>
              </a:rPr>
              <a:t>19</a:t>
            </a:r>
          </a:p>
          <a:p>
            <a:pPr algn="r"/>
            <a:r>
              <a:rPr lang="en-IN" sz="2000" b="1" dirty="0">
                <a:solidFill>
                  <a:schemeClr val="tx1">
                    <a:lumMod val="75000"/>
                    <a:lumOff val="25000"/>
                  </a:schemeClr>
                </a:solidFill>
                <a:latin typeface="Consolas" panose="020B0609020204030204" pitchFamily="49" charset="0"/>
              </a:rPr>
              <a:t>20</a:t>
            </a:r>
          </a:p>
          <a:p>
            <a:pPr algn="r"/>
            <a:r>
              <a:rPr lang="en-IN" sz="2000" b="1" dirty="0">
                <a:solidFill>
                  <a:schemeClr val="tx1">
                    <a:lumMod val="75000"/>
                    <a:lumOff val="25000"/>
                  </a:schemeClr>
                </a:solidFill>
                <a:latin typeface="Consolas" panose="020B0609020204030204" pitchFamily="49" charset="0"/>
              </a:rPr>
              <a:t>21</a:t>
            </a:r>
          </a:p>
          <a:p>
            <a:pPr algn="r"/>
            <a:r>
              <a:rPr lang="en-IN" sz="2000" b="1" dirty="0">
                <a:solidFill>
                  <a:schemeClr val="tx1">
                    <a:lumMod val="75000"/>
                    <a:lumOff val="25000"/>
                  </a:schemeClr>
                </a:solidFill>
                <a:latin typeface="Consolas" panose="020B0609020204030204" pitchFamily="49" charset="0"/>
              </a:rPr>
              <a:t>22</a:t>
            </a:r>
          </a:p>
          <a:p>
            <a:pPr algn="r"/>
            <a:r>
              <a:rPr lang="en-IN" sz="2000" b="1" dirty="0">
                <a:solidFill>
                  <a:schemeClr val="tx1">
                    <a:lumMod val="75000"/>
                    <a:lumOff val="25000"/>
                  </a:schemeClr>
                </a:solidFill>
                <a:latin typeface="Consolas" panose="020B0609020204030204" pitchFamily="49" charset="0"/>
              </a:rPr>
              <a:t>23</a:t>
            </a:r>
          </a:p>
          <a:p>
            <a:pPr algn="r"/>
            <a:r>
              <a:rPr lang="en-IN" sz="2000" b="1" dirty="0">
                <a:solidFill>
                  <a:schemeClr val="tx1">
                    <a:lumMod val="75000"/>
                    <a:lumOff val="25000"/>
                  </a:schemeClr>
                </a:solidFill>
                <a:latin typeface="Consolas" panose="020B0609020204030204" pitchFamily="49" charset="0"/>
              </a:rPr>
              <a:t>24</a:t>
            </a:r>
          </a:p>
          <a:p>
            <a:pPr algn="r"/>
            <a:r>
              <a:rPr lang="en-IN" sz="2000" b="1" dirty="0">
                <a:solidFill>
                  <a:schemeClr val="tx1">
                    <a:lumMod val="75000"/>
                    <a:lumOff val="25000"/>
                  </a:schemeClr>
                </a:solidFill>
                <a:latin typeface="Consolas" panose="020B0609020204030204" pitchFamily="49" charset="0"/>
              </a:rPr>
              <a:t>25</a:t>
            </a:r>
          </a:p>
          <a:p>
            <a:pPr algn="r"/>
            <a:r>
              <a:rPr lang="en-IN" sz="2000" b="1" dirty="0">
                <a:solidFill>
                  <a:schemeClr val="tx1">
                    <a:lumMod val="75000"/>
                    <a:lumOff val="25000"/>
                  </a:schemeClr>
                </a:solidFill>
                <a:latin typeface="Consolas" panose="020B0609020204030204" pitchFamily="49" charset="0"/>
              </a:rPr>
              <a:t>26</a:t>
            </a:r>
          </a:p>
          <a:p>
            <a:pPr algn="r"/>
            <a:r>
              <a:rPr lang="en-IN" sz="2000" b="1" dirty="0">
                <a:solidFill>
                  <a:schemeClr val="tx1">
                    <a:lumMod val="75000"/>
                    <a:lumOff val="25000"/>
                  </a:schemeClr>
                </a:solidFill>
                <a:latin typeface="Consolas" panose="020B0609020204030204" pitchFamily="49" charset="0"/>
              </a:rPr>
              <a:t>27</a:t>
            </a:r>
          </a:p>
          <a:p>
            <a:pPr algn="r"/>
            <a:r>
              <a:rPr lang="en-IN" sz="2000" b="1" dirty="0">
                <a:solidFill>
                  <a:schemeClr val="tx1">
                    <a:lumMod val="75000"/>
                    <a:lumOff val="25000"/>
                  </a:schemeClr>
                </a:solidFill>
                <a:latin typeface="Consolas" panose="020B0609020204030204" pitchFamily="49" charset="0"/>
              </a:rPr>
              <a:t>28</a:t>
            </a:r>
          </a:p>
          <a:p>
            <a:pPr algn="r"/>
            <a:r>
              <a:rPr lang="en-IN" sz="2000" b="1" dirty="0">
                <a:solidFill>
                  <a:schemeClr val="tx1">
                    <a:lumMod val="75000"/>
                    <a:lumOff val="25000"/>
                  </a:schemeClr>
                </a:solidFill>
                <a:latin typeface="Consolas" panose="020B0609020204030204" pitchFamily="49" charset="0"/>
              </a:rPr>
              <a:t>29</a:t>
            </a:r>
          </a:p>
        </p:txBody>
      </p:sp>
      <p:sp>
        <p:nvSpPr>
          <p:cNvPr id="7" name="Rectangle: Top Corners Rounded 6">
            <a:extLst>
              <a:ext uri="{FF2B5EF4-FFF2-40B4-BE49-F238E27FC236}">
                <a16:creationId xmlns:a16="http://schemas.microsoft.com/office/drawing/2014/main" id="{0336C271-A2A3-9445-9946-5006F0A250F4}"/>
              </a:ext>
            </a:extLst>
          </p:cNvPr>
          <p:cNvSpPr/>
          <p:nvPr/>
        </p:nvSpPr>
        <p:spPr>
          <a:xfrm>
            <a:off x="131180" y="863444"/>
            <a:ext cx="1975104" cy="329184"/>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600" dirty="0" err="1">
                <a:solidFill>
                  <a:schemeClr val="bg1"/>
                </a:solidFill>
              </a:rPr>
              <a:t>Heartbeat</a:t>
            </a:r>
            <a:r>
              <a:rPr lang="en-US" sz="1600" dirty="0" err="1">
                <a:solidFill>
                  <a:schemeClr val="bg1"/>
                </a:solidFill>
                <a:latin typeface="Consolas" panose="020B0609020204030204" pitchFamily="49" charset="0"/>
              </a:rPr>
              <a:t>_</a:t>
            </a:r>
            <a:r>
              <a:rPr lang="en-US" sz="1600" dirty="0" err="1">
                <a:solidFill>
                  <a:schemeClr val="bg1"/>
                </a:solidFill>
              </a:rPr>
              <a:t>sensor.ino</a:t>
            </a:r>
            <a:endParaRPr lang="en-US" sz="1600" dirty="0">
              <a:solidFill>
                <a:schemeClr val="bg1"/>
              </a:solidFill>
            </a:endParaRPr>
          </a:p>
        </p:txBody>
      </p:sp>
      <p:sp>
        <p:nvSpPr>
          <p:cNvPr id="8" name="Rectangle 7"/>
          <p:cNvSpPr/>
          <p:nvPr/>
        </p:nvSpPr>
        <p:spPr>
          <a:xfrm>
            <a:off x="945917" y="2783855"/>
            <a:ext cx="5029200" cy="274320"/>
          </a:xfrm>
          <a:prstGeom prst="rect">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p:cNvGrpSpPr/>
          <p:nvPr/>
        </p:nvGrpSpPr>
        <p:grpSpPr>
          <a:xfrm>
            <a:off x="5975117" y="2320850"/>
            <a:ext cx="6118696" cy="1200329"/>
            <a:chOff x="5828731" y="2941245"/>
            <a:chExt cx="6241465" cy="1200329"/>
          </a:xfrm>
        </p:grpSpPr>
        <p:sp>
          <p:nvSpPr>
            <p:cNvPr id="10" name="TextBox 9"/>
            <p:cNvSpPr txBox="1"/>
            <p:nvPr/>
          </p:nvSpPr>
          <p:spPr>
            <a:xfrm>
              <a:off x="6906792" y="2941245"/>
              <a:ext cx="5163404" cy="1200329"/>
            </a:xfrm>
            <a:prstGeom prst="rect">
              <a:avLst/>
            </a:prstGeom>
            <a:noFill/>
            <a:ln>
              <a:solidFill>
                <a:schemeClr val="accent6"/>
              </a:solidFill>
            </a:ln>
          </p:spPr>
          <p:txBody>
            <a:bodyPr wrap="square" rtlCol="0">
              <a:spAutoFit/>
            </a:bodyPr>
            <a:lstStyle/>
            <a:p>
              <a:pPr algn="just"/>
              <a:r>
                <a:rPr lang="en-IN" sz="2400" dirty="0" err="1"/>
                <a:t>millis</a:t>
              </a:r>
              <a:r>
                <a:rPr lang="en-IN" sz="2400" dirty="0"/>
                <a:t>( ) function gives the time in millisecond  from where the Arduino board powered or reset.</a:t>
              </a:r>
            </a:p>
          </p:txBody>
        </p:sp>
        <p:cxnSp>
          <p:nvCxnSpPr>
            <p:cNvPr id="11" name="Straight Arrow Connector 10"/>
            <p:cNvCxnSpPr>
              <a:stCxn id="8" idx="3"/>
              <a:endCxn id="10" idx="1"/>
            </p:cNvCxnSpPr>
            <p:nvPr/>
          </p:nvCxnSpPr>
          <p:spPr>
            <a:xfrm>
              <a:off x="5828731" y="3541410"/>
              <a:ext cx="1078061" cy="0"/>
            </a:xfrm>
            <a:prstGeom prst="straightConnector1">
              <a:avLst/>
            </a:prstGeom>
            <a:ln w="190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25511643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4B20E2A-F2D8-419C-9FD1-95D26342647C}"/>
              </a:ext>
            </a:extLst>
          </p:cNvPr>
          <p:cNvSpPr/>
          <p:nvPr/>
        </p:nvSpPr>
        <p:spPr>
          <a:xfrm>
            <a:off x="6096000" y="0"/>
            <a:ext cx="6096000" cy="6588000"/>
          </a:xfrm>
          <a:prstGeom prst="rect">
            <a:avLst/>
          </a:prstGeom>
          <a:gradFill>
            <a:gsLst>
              <a:gs pos="0">
                <a:srgbClr val="1D3064"/>
              </a:gs>
              <a:gs pos="50000">
                <a:srgbClr val="1D3064"/>
              </a:gs>
              <a:gs pos="100000">
                <a:schemeClr val="tx2"/>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lstStyle/>
          <a:p>
            <a:pPr algn="l">
              <a:lnSpc>
                <a:spcPct val="120000"/>
              </a:lnSpc>
            </a:pPr>
            <a:r>
              <a:rPr lang="en-US" sz="3200" b="1" dirty="0"/>
              <a:t>Introduction to Arduino Uno</a:t>
            </a:r>
          </a:p>
          <a:p>
            <a:pPr marL="285750" indent="-285750" algn="l">
              <a:lnSpc>
                <a:spcPct val="120000"/>
              </a:lnSpc>
              <a:buFont typeface="Arial" panose="020B0604020202020204" pitchFamily="34" charset="0"/>
              <a:buChar char="•"/>
            </a:pPr>
            <a:r>
              <a:rPr lang="en-US" sz="2000" dirty="0"/>
              <a:t>Atmega328p Microcontroller inside</a:t>
            </a:r>
          </a:p>
          <a:p>
            <a:pPr marL="285750" indent="-285750">
              <a:lnSpc>
                <a:spcPct val="120000"/>
              </a:lnSpc>
              <a:buFont typeface="Arial" panose="020B0604020202020204" pitchFamily="34" charset="0"/>
              <a:buChar char="•"/>
            </a:pPr>
            <a:r>
              <a:rPr lang="en-IN" sz="2000" dirty="0"/>
              <a:t>The operating voltage is 5V which is given by</a:t>
            </a:r>
          </a:p>
          <a:p>
            <a:pPr marL="742950" lvl="1" indent="-285750">
              <a:lnSpc>
                <a:spcPct val="120000"/>
              </a:lnSpc>
              <a:buFont typeface="Arial" panose="020B0604020202020204" pitchFamily="34" charset="0"/>
              <a:buChar char="•"/>
            </a:pPr>
            <a:r>
              <a:rPr lang="en-IN" sz="2000" dirty="0"/>
              <a:t>USB socket or</a:t>
            </a:r>
          </a:p>
          <a:p>
            <a:pPr marL="742950" lvl="1" indent="-285750">
              <a:lnSpc>
                <a:spcPct val="120000"/>
              </a:lnSpc>
              <a:buFont typeface="Arial" panose="020B0604020202020204" pitchFamily="34" charset="0"/>
              <a:buChar char="•"/>
            </a:pPr>
            <a:r>
              <a:rPr lang="en-IN" sz="2000" dirty="0"/>
              <a:t>External power socket</a:t>
            </a:r>
          </a:p>
          <a:p>
            <a:pPr marL="285750" indent="-285750">
              <a:lnSpc>
                <a:spcPct val="120000"/>
              </a:lnSpc>
              <a:buFont typeface="Arial" panose="020B0604020202020204" pitchFamily="34" charset="0"/>
              <a:buChar char="•"/>
            </a:pPr>
            <a:r>
              <a:rPr lang="en-IN" sz="2000" dirty="0"/>
              <a:t>DC Current for each input/output pin is 40 mA</a:t>
            </a:r>
          </a:p>
          <a:p>
            <a:pPr marL="285750" indent="-285750">
              <a:lnSpc>
                <a:spcPct val="120000"/>
              </a:lnSpc>
              <a:buFont typeface="Arial" panose="020B0604020202020204" pitchFamily="34" charset="0"/>
              <a:buChar char="•"/>
            </a:pPr>
            <a:r>
              <a:rPr lang="en-IN" sz="2000" dirty="0"/>
              <a:t>Digital input/output pins are 14 to interface digital input or output devices</a:t>
            </a:r>
          </a:p>
          <a:p>
            <a:pPr marL="285750" indent="-285750">
              <a:lnSpc>
                <a:spcPct val="120000"/>
              </a:lnSpc>
              <a:buFont typeface="Arial" panose="020B0604020202020204" pitchFamily="34" charset="0"/>
              <a:buChar char="•"/>
            </a:pPr>
            <a:r>
              <a:rPr lang="en-IN" sz="2000" dirty="0"/>
              <a:t>There are 6 </a:t>
            </a:r>
            <a:r>
              <a:rPr lang="en-IN" sz="2000" dirty="0" err="1"/>
              <a:t>Analog</a:t>
            </a:r>
            <a:r>
              <a:rPr lang="en-IN" sz="2000" dirty="0"/>
              <a:t> </a:t>
            </a:r>
            <a:r>
              <a:rPr lang="en-IN" sz="2000" dirty="0" err="1"/>
              <a:t>i</a:t>
            </a:r>
            <a:r>
              <a:rPr lang="en-IN" sz="2000" dirty="0"/>
              <a:t>/p pins used for interfacing </a:t>
            </a:r>
            <a:r>
              <a:rPr lang="en-IN" sz="2000" dirty="0" err="1"/>
              <a:t>analog</a:t>
            </a:r>
            <a:r>
              <a:rPr lang="en-IN" sz="2000" dirty="0"/>
              <a:t> input devices. </a:t>
            </a:r>
          </a:p>
          <a:p>
            <a:pPr marL="285750" indent="-285750">
              <a:lnSpc>
                <a:spcPct val="120000"/>
              </a:lnSpc>
              <a:buFont typeface="Arial" panose="020B0604020202020204" pitchFamily="34" charset="0"/>
              <a:buChar char="•"/>
            </a:pPr>
            <a:r>
              <a:rPr lang="en-US" sz="2000" dirty="0"/>
              <a:t>What is </a:t>
            </a:r>
            <a:r>
              <a:rPr lang="en-US" sz="2000" dirty="0">
                <a:hlinkClick r:id="rId2" action="ppaction://hlinksldjump"/>
              </a:rPr>
              <a:t>Digital and Analog</a:t>
            </a:r>
            <a:r>
              <a:rPr lang="en-US" sz="2000" dirty="0"/>
              <a:t>?</a:t>
            </a:r>
          </a:p>
          <a:p>
            <a:pPr marL="285750" indent="-285750">
              <a:lnSpc>
                <a:spcPct val="120000"/>
              </a:lnSpc>
              <a:buFont typeface="Arial" panose="020B0604020202020204" pitchFamily="34" charset="0"/>
              <a:buChar char="•"/>
            </a:pPr>
            <a:r>
              <a:rPr lang="en-US" sz="2000" dirty="0">
                <a:hlinkClick r:id="rId3" action="ppaction://hlinksldjump"/>
              </a:rPr>
              <a:t>Memory Components</a:t>
            </a:r>
            <a:r>
              <a:rPr lang="en-US" sz="2000" dirty="0"/>
              <a:t>:</a:t>
            </a:r>
          </a:p>
          <a:p>
            <a:pPr marL="742950" lvl="1" indent="-285750">
              <a:lnSpc>
                <a:spcPct val="120000"/>
              </a:lnSpc>
              <a:buFont typeface="Arial" panose="020B0604020202020204" pitchFamily="34" charset="0"/>
              <a:buChar char="•"/>
            </a:pPr>
            <a:r>
              <a:rPr lang="en-US" sz="2000" dirty="0"/>
              <a:t>32KB flash (program) memory</a:t>
            </a:r>
            <a:endParaRPr lang="en-IN" sz="2000" dirty="0"/>
          </a:p>
          <a:p>
            <a:pPr marL="742950" lvl="1" indent="-285750">
              <a:lnSpc>
                <a:spcPct val="120000"/>
              </a:lnSpc>
              <a:buFont typeface="Arial" panose="020B0604020202020204" pitchFamily="34" charset="0"/>
              <a:buChar char="•"/>
            </a:pPr>
            <a:r>
              <a:rPr lang="nl-NL" sz="2000" dirty="0"/>
              <a:t>SRAM is 2 KB</a:t>
            </a:r>
          </a:p>
          <a:p>
            <a:pPr marL="742950" lvl="1" indent="-285750">
              <a:lnSpc>
                <a:spcPct val="120000"/>
              </a:lnSpc>
              <a:buFont typeface="Arial" panose="020B0604020202020204" pitchFamily="34" charset="0"/>
              <a:buChar char="•"/>
            </a:pPr>
            <a:r>
              <a:rPr lang="nl-NL" sz="2000" dirty="0"/>
              <a:t>EEPROM is 1 KB</a:t>
            </a:r>
          </a:p>
          <a:p>
            <a:pPr lvl="1">
              <a:lnSpc>
                <a:spcPct val="120000"/>
              </a:lnSpc>
            </a:pPr>
            <a:endParaRPr lang="nl-NL" dirty="0"/>
          </a:p>
          <a:p>
            <a:pPr>
              <a:lnSpc>
                <a:spcPct val="120000"/>
              </a:lnSpc>
            </a:pPr>
            <a:endParaRPr lang="en-US" dirty="0"/>
          </a:p>
        </p:txBody>
      </p:sp>
      <p:pic>
        <p:nvPicPr>
          <p:cNvPr id="1026" name="Picture 2" descr="Arduino Uno R3 Microcontroller Board, माइक्रोप्रोसेसर डेवलपमेंट बोर्ड -  Phoenix Technologies, Kolhapur | ID: 1815963997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1430" y="1650937"/>
            <a:ext cx="4762500" cy="3286126"/>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oup 1"/>
          <p:cNvGrpSpPr/>
          <p:nvPr/>
        </p:nvGrpSpPr>
        <p:grpSpPr>
          <a:xfrm>
            <a:off x="2544298" y="4005330"/>
            <a:ext cx="1721192" cy="1655637"/>
            <a:chOff x="2544298" y="4005330"/>
            <a:chExt cx="1721192" cy="1655637"/>
          </a:xfrm>
        </p:grpSpPr>
        <p:sp>
          <p:nvSpPr>
            <p:cNvPr id="5" name="TextBox 4"/>
            <p:cNvSpPr txBox="1"/>
            <p:nvPr/>
          </p:nvSpPr>
          <p:spPr>
            <a:xfrm>
              <a:off x="2544298" y="5291635"/>
              <a:ext cx="1346844" cy="369332"/>
            </a:xfrm>
            <a:prstGeom prst="rect">
              <a:avLst/>
            </a:prstGeom>
            <a:noFill/>
            <a:ln>
              <a:solidFill>
                <a:schemeClr val="accent1"/>
              </a:solidFill>
            </a:ln>
          </p:spPr>
          <p:txBody>
            <a:bodyPr wrap="none" rtlCol="0">
              <a:spAutoFit/>
            </a:bodyPr>
            <a:lstStyle/>
            <a:p>
              <a:r>
                <a:rPr lang="en-US" dirty="0"/>
                <a:t>Atmega328p</a:t>
              </a:r>
            </a:p>
          </p:txBody>
        </p:sp>
        <p:cxnSp>
          <p:nvCxnSpPr>
            <p:cNvPr id="11" name="Straight Arrow Connector 10"/>
            <p:cNvCxnSpPr>
              <a:stCxn id="5" idx="0"/>
            </p:cNvCxnSpPr>
            <p:nvPr/>
          </p:nvCxnSpPr>
          <p:spPr>
            <a:xfrm flipV="1">
              <a:off x="3217720" y="4005330"/>
              <a:ext cx="1047770" cy="1286305"/>
            </a:xfrm>
            <a:prstGeom prst="straightConnector1">
              <a:avLst/>
            </a:prstGeom>
            <a:ln w="31750">
              <a:tailEnd type="triangle"/>
            </a:ln>
          </p:spPr>
          <p:style>
            <a:lnRef idx="3">
              <a:schemeClr val="accent6"/>
            </a:lnRef>
            <a:fillRef idx="0">
              <a:schemeClr val="accent6"/>
            </a:fillRef>
            <a:effectRef idx="2">
              <a:schemeClr val="accent6"/>
            </a:effectRef>
            <a:fontRef idx="minor">
              <a:schemeClr val="tx1"/>
            </a:fontRef>
          </p:style>
        </p:cxnSp>
      </p:grpSp>
      <p:grpSp>
        <p:nvGrpSpPr>
          <p:cNvPr id="7" name="Group 6"/>
          <p:cNvGrpSpPr/>
          <p:nvPr/>
        </p:nvGrpSpPr>
        <p:grpSpPr>
          <a:xfrm>
            <a:off x="2841674" y="801859"/>
            <a:ext cx="2377440" cy="1350501"/>
            <a:chOff x="2841674" y="801859"/>
            <a:chExt cx="2377440" cy="1350501"/>
          </a:xfrm>
        </p:grpSpPr>
        <p:sp>
          <p:nvSpPr>
            <p:cNvPr id="12" name="TextBox 11"/>
            <p:cNvSpPr txBox="1"/>
            <p:nvPr/>
          </p:nvSpPr>
          <p:spPr>
            <a:xfrm>
              <a:off x="3419748" y="801859"/>
              <a:ext cx="1220206" cy="369332"/>
            </a:xfrm>
            <a:prstGeom prst="rect">
              <a:avLst/>
            </a:prstGeom>
            <a:noFill/>
            <a:ln>
              <a:solidFill>
                <a:schemeClr val="accent1"/>
              </a:solidFill>
            </a:ln>
          </p:spPr>
          <p:txBody>
            <a:bodyPr wrap="none" rtlCol="0">
              <a:spAutoFit/>
            </a:bodyPr>
            <a:lstStyle/>
            <a:p>
              <a:r>
                <a:rPr lang="en-US" dirty="0"/>
                <a:t>Digital Pins</a:t>
              </a:r>
            </a:p>
          </p:txBody>
        </p:sp>
        <p:sp>
          <p:nvSpPr>
            <p:cNvPr id="14" name="Rectangle 13"/>
            <p:cNvSpPr/>
            <p:nvPr/>
          </p:nvSpPr>
          <p:spPr>
            <a:xfrm>
              <a:off x="2841674" y="1649847"/>
              <a:ext cx="2377440" cy="502513"/>
            </a:xfrm>
            <a:prstGeom prst="rect">
              <a:avLst/>
            </a:prstGeom>
            <a:noFill/>
            <a:ln w="3810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cxnSp>
          <p:nvCxnSpPr>
            <p:cNvPr id="16" name="Straight Arrow Connector 15"/>
            <p:cNvCxnSpPr>
              <a:stCxn id="12" idx="2"/>
              <a:endCxn id="14" idx="0"/>
            </p:cNvCxnSpPr>
            <p:nvPr/>
          </p:nvCxnSpPr>
          <p:spPr>
            <a:xfrm>
              <a:off x="4029851" y="1171191"/>
              <a:ext cx="543" cy="478656"/>
            </a:xfrm>
            <a:prstGeom prst="straightConnector1">
              <a:avLst/>
            </a:prstGeom>
            <a:ln w="31750">
              <a:tailEnd type="triangle"/>
            </a:ln>
          </p:spPr>
          <p:style>
            <a:lnRef idx="3">
              <a:schemeClr val="accent6"/>
            </a:lnRef>
            <a:fillRef idx="0">
              <a:schemeClr val="accent6"/>
            </a:fillRef>
            <a:effectRef idx="2">
              <a:schemeClr val="accent6"/>
            </a:effectRef>
            <a:fontRef idx="minor">
              <a:schemeClr val="tx1"/>
            </a:fontRef>
          </p:style>
        </p:cxnSp>
      </p:grpSp>
      <p:grpSp>
        <p:nvGrpSpPr>
          <p:cNvPr id="8" name="Group 7"/>
          <p:cNvGrpSpPr/>
          <p:nvPr/>
        </p:nvGrpSpPr>
        <p:grpSpPr>
          <a:xfrm>
            <a:off x="4060853" y="4455297"/>
            <a:ext cx="1274708" cy="1205670"/>
            <a:chOff x="4060853" y="4455297"/>
            <a:chExt cx="1274708" cy="1205670"/>
          </a:xfrm>
        </p:grpSpPr>
        <p:sp>
          <p:nvSpPr>
            <p:cNvPr id="22" name="TextBox 21"/>
            <p:cNvSpPr txBox="1"/>
            <p:nvPr/>
          </p:nvSpPr>
          <p:spPr>
            <a:xfrm>
              <a:off x="4060853" y="5291635"/>
              <a:ext cx="1274708" cy="369332"/>
            </a:xfrm>
            <a:prstGeom prst="rect">
              <a:avLst/>
            </a:prstGeom>
            <a:noFill/>
            <a:ln>
              <a:solidFill>
                <a:schemeClr val="accent1"/>
              </a:solidFill>
            </a:ln>
          </p:spPr>
          <p:txBody>
            <a:bodyPr wrap="none" rtlCol="0">
              <a:spAutoFit/>
            </a:bodyPr>
            <a:lstStyle/>
            <a:p>
              <a:r>
                <a:rPr lang="en-US" dirty="0"/>
                <a:t>Analog Pins</a:t>
              </a:r>
            </a:p>
          </p:txBody>
        </p:sp>
        <p:sp>
          <p:nvSpPr>
            <p:cNvPr id="24" name="Rectangle 23"/>
            <p:cNvSpPr/>
            <p:nvPr/>
          </p:nvSpPr>
          <p:spPr>
            <a:xfrm>
              <a:off x="4159876" y="4455297"/>
              <a:ext cx="1073933" cy="502513"/>
            </a:xfrm>
            <a:prstGeom prst="rect">
              <a:avLst/>
            </a:prstGeom>
            <a:noFill/>
            <a:ln w="3810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cxnSp>
          <p:nvCxnSpPr>
            <p:cNvPr id="20" name="Straight Arrow Connector 19"/>
            <p:cNvCxnSpPr>
              <a:stCxn id="22" idx="0"/>
              <a:endCxn id="24" idx="2"/>
            </p:cNvCxnSpPr>
            <p:nvPr/>
          </p:nvCxnSpPr>
          <p:spPr>
            <a:xfrm flipH="1" flipV="1">
              <a:off x="4696843" y="4957810"/>
              <a:ext cx="1364" cy="333825"/>
            </a:xfrm>
            <a:prstGeom prst="straightConnector1">
              <a:avLst/>
            </a:prstGeom>
            <a:ln w="31750">
              <a:tailEnd type="triangle"/>
            </a:ln>
          </p:spPr>
          <p:style>
            <a:lnRef idx="3">
              <a:schemeClr val="accent6"/>
            </a:lnRef>
            <a:fillRef idx="0">
              <a:schemeClr val="accent6"/>
            </a:fillRef>
            <a:effectRef idx="2">
              <a:schemeClr val="accent6"/>
            </a:effectRef>
            <a:fontRef idx="minor">
              <a:schemeClr val="tx1"/>
            </a:fontRef>
          </p:style>
        </p:cxnSp>
      </p:grpSp>
      <p:grpSp>
        <p:nvGrpSpPr>
          <p:cNvPr id="4" name="Group 3"/>
          <p:cNvGrpSpPr/>
          <p:nvPr/>
        </p:nvGrpSpPr>
        <p:grpSpPr>
          <a:xfrm>
            <a:off x="562652" y="801859"/>
            <a:ext cx="1290531" cy="2340586"/>
            <a:chOff x="562652" y="801859"/>
            <a:chExt cx="1290531" cy="2340586"/>
          </a:xfrm>
        </p:grpSpPr>
        <p:sp>
          <p:nvSpPr>
            <p:cNvPr id="27" name="TextBox 26"/>
            <p:cNvSpPr txBox="1"/>
            <p:nvPr/>
          </p:nvSpPr>
          <p:spPr>
            <a:xfrm>
              <a:off x="562652" y="801859"/>
              <a:ext cx="1290531" cy="369332"/>
            </a:xfrm>
            <a:prstGeom prst="rect">
              <a:avLst/>
            </a:prstGeom>
            <a:noFill/>
            <a:ln>
              <a:solidFill>
                <a:schemeClr val="accent1"/>
              </a:solidFill>
            </a:ln>
          </p:spPr>
          <p:txBody>
            <a:bodyPr wrap="square" rtlCol="0">
              <a:spAutoFit/>
            </a:bodyPr>
            <a:lstStyle/>
            <a:p>
              <a:r>
                <a:rPr lang="en-US" dirty="0"/>
                <a:t>USB Socket</a:t>
              </a:r>
            </a:p>
          </p:txBody>
        </p:sp>
        <p:sp>
          <p:nvSpPr>
            <p:cNvPr id="28" name="Rectangle 27"/>
            <p:cNvSpPr/>
            <p:nvPr/>
          </p:nvSpPr>
          <p:spPr>
            <a:xfrm>
              <a:off x="651430" y="2152361"/>
              <a:ext cx="1112976" cy="990084"/>
            </a:xfrm>
            <a:prstGeom prst="rect">
              <a:avLst/>
            </a:prstGeom>
            <a:noFill/>
            <a:ln w="3810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cxnSp>
          <p:nvCxnSpPr>
            <p:cNvPr id="29" name="Straight Arrow Connector 28"/>
            <p:cNvCxnSpPr>
              <a:stCxn id="27" idx="2"/>
              <a:endCxn id="28" idx="0"/>
            </p:cNvCxnSpPr>
            <p:nvPr/>
          </p:nvCxnSpPr>
          <p:spPr>
            <a:xfrm>
              <a:off x="1207918" y="1171191"/>
              <a:ext cx="0" cy="981170"/>
            </a:xfrm>
            <a:prstGeom prst="straightConnector1">
              <a:avLst/>
            </a:prstGeom>
            <a:ln w="31750">
              <a:tailEnd type="triangle"/>
            </a:ln>
          </p:spPr>
          <p:style>
            <a:lnRef idx="3">
              <a:schemeClr val="accent6"/>
            </a:lnRef>
            <a:fillRef idx="0">
              <a:schemeClr val="accent6"/>
            </a:fillRef>
            <a:effectRef idx="2">
              <a:schemeClr val="accent6"/>
            </a:effectRef>
            <a:fontRef idx="minor">
              <a:schemeClr val="tx1"/>
            </a:fontRef>
          </p:style>
        </p:cxnSp>
      </p:grpSp>
      <p:grpSp>
        <p:nvGrpSpPr>
          <p:cNvPr id="6" name="Group 5"/>
          <p:cNvGrpSpPr/>
          <p:nvPr/>
        </p:nvGrpSpPr>
        <p:grpSpPr>
          <a:xfrm>
            <a:off x="182880" y="3944056"/>
            <a:ext cx="2191707" cy="1716911"/>
            <a:chOff x="182880" y="3944056"/>
            <a:chExt cx="2191707" cy="1716911"/>
          </a:xfrm>
        </p:grpSpPr>
        <p:sp>
          <p:nvSpPr>
            <p:cNvPr id="34" name="TextBox 33"/>
            <p:cNvSpPr txBox="1"/>
            <p:nvPr/>
          </p:nvSpPr>
          <p:spPr>
            <a:xfrm>
              <a:off x="182880" y="5291635"/>
              <a:ext cx="2191707" cy="369332"/>
            </a:xfrm>
            <a:prstGeom prst="rect">
              <a:avLst/>
            </a:prstGeom>
            <a:noFill/>
            <a:ln>
              <a:solidFill>
                <a:schemeClr val="accent1"/>
              </a:solidFill>
            </a:ln>
          </p:spPr>
          <p:txBody>
            <a:bodyPr wrap="square" rtlCol="0">
              <a:spAutoFit/>
            </a:bodyPr>
            <a:lstStyle/>
            <a:p>
              <a:r>
                <a:rPr lang="en-US" dirty="0"/>
                <a:t>External Power socket</a:t>
              </a:r>
            </a:p>
          </p:txBody>
        </p:sp>
        <p:sp>
          <p:nvSpPr>
            <p:cNvPr id="35" name="Rectangle 34"/>
            <p:cNvSpPr/>
            <p:nvPr/>
          </p:nvSpPr>
          <p:spPr>
            <a:xfrm>
              <a:off x="833783" y="3944056"/>
              <a:ext cx="1112976" cy="990084"/>
            </a:xfrm>
            <a:prstGeom prst="rect">
              <a:avLst/>
            </a:prstGeom>
            <a:noFill/>
            <a:ln w="3810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cxnSp>
          <p:nvCxnSpPr>
            <p:cNvPr id="31" name="Straight Arrow Connector 30"/>
            <p:cNvCxnSpPr>
              <a:stCxn id="34" idx="0"/>
              <a:endCxn id="35" idx="2"/>
            </p:cNvCxnSpPr>
            <p:nvPr/>
          </p:nvCxnSpPr>
          <p:spPr>
            <a:xfrm flipV="1">
              <a:off x="1278734" y="4934140"/>
              <a:ext cx="111537" cy="357495"/>
            </a:xfrm>
            <a:prstGeom prst="straightConnector1">
              <a:avLst/>
            </a:prstGeom>
            <a:ln w="31750">
              <a:tailEnd type="triangle"/>
            </a:ln>
          </p:spPr>
          <p:style>
            <a:lnRef idx="3">
              <a:schemeClr val="accent6"/>
            </a:lnRef>
            <a:fillRef idx="0">
              <a:schemeClr val="accent6"/>
            </a:fillRef>
            <a:effectRef idx="2">
              <a:schemeClr val="accent6"/>
            </a:effectRef>
            <a:fontRef idx="minor">
              <a:schemeClr val="tx1"/>
            </a:fontRef>
          </p:style>
        </p:cxnSp>
      </p:grpSp>
    </p:spTree>
    <p:extLst>
      <p:ext uri="{BB962C8B-B14F-4D97-AF65-F5344CB8AC3E}">
        <p14:creationId xmlns:p14="http://schemas.microsoft.com/office/powerpoint/2010/main" val="78571196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026"/>
                                        </p:tgtEl>
                                        <p:attrNameLst>
                                          <p:attrName>style.visibility</p:attrName>
                                        </p:attrNameLst>
                                      </p:cBhvr>
                                      <p:to>
                                        <p:strVal val="visible"/>
                                      </p:to>
                                    </p:set>
                                    <p:animEffect transition="in" filter="fade">
                                      <p:cBhvr>
                                        <p:cTn id="10" dur="500"/>
                                        <p:tgtEl>
                                          <p:spTgt spid="102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500"/>
                                        <p:tgtEl>
                                          <p:spTgt spid="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Effect transition="in" filter="fade">
                                      <p:cBhvr>
                                        <p:cTn id="23" dur="500"/>
                                        <p:tgtEl>
                                          <p:spTgt spid="3">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500"/>
                                        <p:tgtEl>
                                          <p:spTgt spid="3">
                                            <p:txEl>
                                              <p:pRg st="3" end="3"/>
                                            </p:txEl>
                                          </p:spTgt>
                                        </p:tgtEl>
                                      </p:cBhvr>
                                    </p:animEffect>
                                  </p:childTnLst>
                                </p:cTn>
                              </p:par>
                              <p:par>
                                <p:cTn id="29" presetID="1" presetClass="entr" presetSubtype="0" fill="hold" nodeType="withEffect">
                                  <p:stCondLst>
                                    <p:cond delay="0"/>
                                  </p:stCondLst>
                                  <p:childTnLst>
                                    <p:set>
                                      <p:cBhvr>
                                        <p:cTn id="30" dur="1" fill="hold">
                                          <p:stCondLst>
                                            <p:cond delay="0"/>
                                          </p:stCondLst>
                                        </p:cTn>
                                        <p:tgtEl>
                                          <p:spTgt spid="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500"/>
                                        <p:tgtEl>
                                          <p:spTgt spid="3">
                                            <p:txEl>
                                              <p:pRg st="4" end="4"/>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6"/>
                                        </p:tgtEl>
                                        <p:attrNameLst>
                                          <p:attrName>style.visibility</p:attrName>
                                        </p:attrNameLst>
                                      </p:cBhvr>
                                      <p:to>
                                        <p:strVal val="visible"/>
                                      </p:to>
                                    </p:set>
                                    <p:animEffect transition="in" filter="fade">
                                      <p:cBhvr>
                                        <p:cTn id="38" dur="500"/>
                                        <p:tgtEl>
                                          <p:spTgt spid="6"/>
                                        </p:tgtEl>
                                      </p:cBhvr>
                                    </p:animEffec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6" end="6"/>
                                            </p:txEl>
                                          </p:spTgt>
                                        </p:tgtEl>
                                        <p:attrNameLst>
                                          <p:attrName>style.visibility</p:attrName>
                                        </p:attrNameLst>
                                      </p:cBhvr>
                                      <p:to>
                                        <p:strVal val="visible"/>
                                      </p:to>
                                    </p:set>
                                  </p:childTnLst>
                                </p:cTn>
                              </p:par>
                              <p:par>
                                <p:cTn id="47" presetID="10" presetClass="entr" presetSubtype="0" fill="hold" nodeType="withEffect">
                                  <p:stCondLst>
                                    <p:cond delay="0"/>
                                  </p:stCondLst>
                                  <p:childTnLst>
                                    <p:set>
                                      <p:cBhvr>
                                        <p:cTn id="48" dur="1" fill="hold">
                                          <p:stCondLst>
                                            <p:cond delay="0"/>
                                          </p:stCondLst>
                                        </p:cTn>
                                        <p:tgtEl>
                                          <p:spTgt spid="7"/>
                                        </p:tgtEl>
                                        <p:attrNameLst>
                                          <p:attrName>style.visibility</p:attrName>
                                        </p:attrNameLst>
                                      </p:cBhvr>
                                      <p:to>
                                        <p:strVal val="visible"/>
                                      </p:to>
                                    </p:set>
                                    <p:animEffect transition="in" filter="fade">
                                      <p:cBhvr>
                                        <p:cTn id="49" dur="500"/>
                                        <p:tgtEl>
                                          <p:spTgt spid="7"/>
                                        </p:tgtEl>
                                      </p:cBhvr>
                                    </p:animEffec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nodeType="clickEffect">
                                  <p:stCondLst>
                                    <p:cond delay="0"/>
                                  </p:stCondLst>
                                  <p:childTnLst>
                                    <p:set>
                                      <p:cBhvr>
                                        <p:cTn id="53" dur="1" fill="hold">
                                          <p:stCondLst>
                                            <p:cond delay="0"/>
                                          </p:stCondLst>
                                        </p:cTn>
                                        <p:tgtEl>
                                          <p:spTgt spid="3">
                                            <p:txEl>
                                              <p:pRg st="7" end="7"/>
                                            </p:txEl>
                                          </p:spTgt>
                                        </p:tgtEl>
                                        <p:attrNameLst>
                                          <p:attrName>style.visibility</p:attrName>
                                        </p:attrNameLst>
                                      </p:cBhvr>
                                      <p:to>
                                        <p:strVal val="visible"/>
                                      </p:to>
                                    </p:set>
                                  </p:childTnLst>
                                </p:cTn>
                              </p:par>
                              <p:par>
                                <p:cTn id="54" presetID="10" presetClass="entr" presetSubtype="0" fill="hold" nodeType="withEffect">
                                  <p:stCondLst>
                                    <p:cond delay="0"/>
                                  </p:stCondLst>
                                  <p:childTnLst>
                                    <p:set>
                                      <p:cBhvr>
                                        <p:cTn id="55" dur="1" fill="hold">
                                          <p:stCondLst>
                                            <p:cond delay="0"/>
                                          </p:stCondLst>
                                        </p:cTn>
                                        <p:tgtEl>
                                          <p:spTgt spid="8"/>
                                        </p:tgtEl>
                                        <p:attrNameLst>
                                          <p:attrName>style.visibility</p:attrName>
                                        </p:attrNameLst>
                                      </p:cBhvr>
                                      <p:to>
                                        <p:strVal val="visible"/>
                                      </p:to>
                                    </p:set>
                                    <p:animEffect transition="in" filter="fade">
                                      <p:cBhvr>
                                        <p:cTn id="56" dur="500"/>
                                        <p:tgtEl>
                                          <p:spTgt spid="8"/>
                                        </p:tgtEl>
                                      </p:cBhvr>
                                    </p:animEffec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3">
                                            <p:txEl>
                                              <p:pRg st="9" end="9"/>
                                            </p:txEl>
                                          </p:spTgt>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3">
                                            <p:txEl>
                                              <p:pRg st="10" end="10"/>
                                            </p:txEl>
                                          </p:spTgt>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3">
                                            <p:txEl>
                                              <p:pRg st="11" end="11"/>
                                            </p:txEl>
                                          </p:spTgt>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Heartbeat Sensor – Code explanation (Cont.)</a:t>
            </a:r>
          </a:p>
        </p:txBody>
      </p:sp>
      <p:sp>
        <p:nvSpPr>
          <p:cNvPr id="5" name="Rectangle 4">
            <a:extLst>
              <a:ext uri="{FF2B5EF4-FFF2-40B4-BE49-F238E27FC236}">
                <a16:creationId xmlns:a16="http://schemas.microsoft.com/office/drawing/2014/main" id="{D456EBDA-49A4-A843-A786-6989C63A54AA}"/>
              </a:ext>
            </a:extLst>
          </p:cNvPr>
          <p:cNvSpPr/>
          <p:nvPr/>
        </p:nvSpPr>
        <p:spPr>
          <a:xfrm>
            <a:off x="631173" y="1192628"/>
            <a:ext cx="6400800" cy="2862322"/>
          </a:xfrm>
          <a:prstGeom prst="rect">
            <a:avLst/>
          </a:prstGeom>
          <a:solidFill>
            <a:schemeClr val="bg1">
              <a:lumMod val="95000"/>
            </a:schemeClr>
          </a:solidFill>
          <a:ln>
            <a:no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solidFill>
                  <a:srgbClr val="333333"/>
                </a:solidFill>
                <a:latin typeface="Consolas" panose="020B0609020204030204" pitchFamily="49" charset="0"/>
              </a:rPr>
              <a:t>  </a:t>
            </a:r>
            <a:r>
              <a:rPr lang="en-US" sz="2000" dirty="0">
                <a:solidFill>
                  <a:srgbClr val="859900"/>
                </a:solidFill>
                <a:latin typeface="Consolas" panose="020B0609020204030204" pitchFamily="49" charset="0"/>
              </a:rPr>
              <a:t>if</a:t>
            </a:r>
            <a:r>
              <a:rPr lang="en-US" sz="2000" dirty="0">
                <a:solidFill>
                  <a:srgbClr val="333333"/>
                </a:solidFill>
                <a:latin typeface="Consolas" panose="020B0609020204030204" pitchFamily="49" charset="0"/>
              </a:rPr>
              <a:t>(</a:t>
            </a:r>
            <a:r>
              <a:rPr lang="en-US" sz="2000" dirty="0">
                <a:solidFill>
                  <a:srgbClr val="268BD2"/>
                </a:solidFill>
                <a:latin typeface="Consolas" panose="020B0609020204030204" pitchFamily="49" charset="0"/>
              </a:rPr>
              <a:t>reading</a:t>
            </a:r>
            <a:r>
              <a:rPr lang="en-US" sz="2000" dirty="0">
                <a:solidFill>
                  <a:srgbClr val="333333"/>
                </a:solidFill>
                <a:latin typeface="Consolas" panose="020B0609020204030204" pitchFamily="49" charset="0"/>
              </a:rPr>
              <a:t> </a:t>
            </a:r>
            <a:r>
              <a:rPr lang="en-US" sz="2000" dirty="0">
                <a:solidFill>
                  <a:srgbClr val="859900"/>
                </a:solidFill>
                <a:latin typeface="Consolas" panose="020B0609020204030204" pitchFamily="49" charset="0"/>
              </a:rPr>
              <a:t>&lt;</a:t>
            </a:r>
            <a:r>
              <a:rPr lang="en-US" sz="2000" dirty="0">
                <a:solidFill>
                  <a:srgbClr val="333333"/>
                </a:solidFill>
                <a:latin typeface="Consolas" panose="020B0609020204030204" pitchFamily="49" charset="0"/>
              </a:rPr>
              <a:t> </a:t>
            </a:r>
            <a:r>
              <a:rPr lang="en-US" sz="2000" dirty="0" err="1">
                <a:solidFill>
                  <a:srgbClr val="268BD2"/>
                </a:solidFill>
                <a:latin typeface="Consolas" panose="020B0609020204030204" pitchFamily="49" charset="0"/>
              </a:rPr>
              <a:t>LowerThreshold</a:t>
            </a:r>
            <a:r>
              <a:rPr lang="en-US" sz="2000" dirty="0">
                <a:solidFill>
                  <a:srgbClr val="333333"/>
                </a:solidFill>
                <a:latin typeface="Consolas" panose="020B0609020204030204" pitchFamily="49" charset="0"/>
              </a:rPr>
              <a:t>){</a:t>
            </a:r>
          </a:p>
          <a:p>
            <a:r>
              <a:rPr lang="en-US" sz="2000" dirty="0">
                <a:solidFill>
                  <a:srgbClr val="333333"/>
                </a:solidFill>
                <a:latin typeface="Consolas" panose="020B0609020204030204" pitchFamily="49" charset="0"/>
              </a:rPr>
              <a:t>    </a:t>
            </a:r>
            <a:r>
              <a:rPr lang="en-US" sz="2000" dirty="0" err="1">
                <a:solidFill>
                  <a:srgbClr val="268BD2"/>
                </a:solidFill>
                <a:latin typeface="Consolas" panose="020B0609020204030204" pitchFamily="49" charset="0"/>
              </a:rPr>
              <a:t>IgnoreReading</a:t>
            </a:r>
            <a:r>
              <a:rPr lang="en-US" sz="2000" dirty="0">
                <a:solidFill>
                  <a:srgbClr val="333333"/>
                </a:solidFill>
                <a:latin typeface="Consolas" panose="020B0609020204030204" pitchFamily="49" charset="0"/>
              </a:rPr>
              <a:t> </a:t>
            </a:r>
            <a:r>
              <a:rPr lang="en-US" sz="2000" dirty="0">
                <a:solidFill>
                  <a:srgbClr val="859900"/>
                </a:solidFill>
                <a:latin typeface="Consolas" panose="020B0609020204030204" pitchFamily="49" charset="0"/>
              </a:rPr>
              <a:t>=</a:t>
            </a:r>
            <a:r>
              <a:rPr lang="en-US" sz="2000" dirty="0">
                <a:solidFill>
                  <a:srgbClr val="333333"/>
                </a:solidFill>
                <a:latin typeface="Consolas" panose="020B0609020204030204" pitchFamily="49" charset="0"/>
              </a:rPr>
              <a:t> </a:t>
            </a:r>
            <a:r>
              <a:rPr lang="en-US" sz="2000" dirty="0">
                <a:solidFill>
                  <a:srgbClr val="B58900"/>
                </a:solidFill>
                <a:latin typeface="Consolas" panose="020B0609020204030204" pitchFamily="49" charset="0"/>
              </a:rPr>
              <a:t>false</a:t>
            </a:r>
            <a:r>
              <a:rPr lang="en-US" sz="2000" dirty="0">
                <a:solidFill>
                  <a:srgbClr val="333333"/>
                </a:solidFill>
                <a:latin typeface="Consolas" panose="020B0609020204030204" pitchFamily="49" charset="0"/>
              </a:rPr>
              <a:t>;</a:t>
            </a:r>
          </a:p>
          <a:p>
            <a:r>
              <a:rPr lang="en-US" sz="2000" dirty="0">
                <a:solidFill>
                  <a:srgbClr val="333333"/>
                </a:solidFill>
                <a:latin typeface="Consolas" panose="020B0609020204030204" pitchFamily="49" charset="0"/>
              </a:rPr>
              <a:t>  }  </a:t>
            </a:r>
          </a:p>
          <a:p>
            <a:br>
              <a:rPr lang="en-US" sz="2000" dirty="0">
                <a:solidFill>
                  <a:srgbClr val="333333"/>
                </a:solidFill>
                <a:latin typeface="Consolas" panose="020B0609020204030204" pitchFamily="49" charset="0"/>
              </a:rPr>
            </a:br>
            <a:r>
              <a:rPr lang="en-US" sz="2000" dirty="0">
                <a:solidFill>
                  <a:srgbClr val="333333"/>
                </a:solidFill>
                <a:latin typeface="Consolas" panose="020B0609020204030204" pitchFamily="49" charset="0"/>
              </a:rPr>
              <a:t>  </a:t>
            </a:r>
            <a:r>
              <a:rPr lang="en-US" sz="2000" dirty="0">
                <a:solidFill>
                  <a:srgbClr val="268BD2"/>
                </a:solidFill>
                <a:latin typeface="Consolas" panose="020B0609020204030204" pitchFamily="49" charset="0"/>
              </a:rPr>
              <a:t>BPM</a:t>
            </a:r>
            <a:r>
              <a:rPr lang="en-US" sz="2000" dirty="0">
                <a:solidFill>
                  <a:srgbClr val="333333"/>
                </a:solidFill>
                <a:latin typeface="Consolas" panose="020B0609020204030204" pitchFamily="49" charset="0"/>
              </a:rPr>
              <a:t> </a:t>
            </a:r>
            <a:r>
              <a:rPr lang="en-US" sz="2000" dirty="0">
                <a:solidFill>
                  <a:srgbClr val="859900"/>
                </a:solidFill>
                <a:latin typeface="Consolas" panose="020B0609020204030204" pitchFamily="49" charset="0"/>
              </a:rPr>
              <a:t>=</a:t>
            </a:r>
            <a:r>
              <a:rPr lang="en-US" sz="2000" dirty="0">
                <a:solidFill>
                  <a:srgbClr val="333333"/>
                </a:solidFill>
                <a:latin typeface="Consolas" panose="020B0609020204030204" pitchFamily="49" charset="0"/>
              </a:rPr>
              <a:t> (</a:t>
            </a:r>
            <a:r>
              <a:rPr lang="en-US" sz="2000" dirty="0">
                <a:solidFill>
                  <a:srgbClr val="D33682"/>
                </a:solidFill>
                <a:latin typeface="Consolas" panose="020B0609020204030204" pitchFamily="49" charset="0"/>
              </a:rPr>
              <a:t>1.0</a:t>
            </a:r>
            <a:r>
              <a:rPr lang="en-US" sz="2000" dirty="0">
                <a:solidFill>
                  <a:srgbClr val="859900"/>
                </a:solidFill>
                <a:latin typeface="Consolas" panose="020B0609020204030204" pitchFamily="49" charset="0"/>
              </a:rPr>
              <a:t>/</a:t>
            </a:r>
            <a:r>
              <a:rPr lang="en-US" sz="2000" dirty="0" err="1">
                <a:solidFill>
                  <a:srgbClr val="268BD2"/>
                </a:solidFill>
                <a:latin typeface="Consolas" panose="020B0609020204030204" pitchFamily="49" charset="0"/>
              </a:rPr>
              <a:t>PulseInterval</a:t>
            </a:r>
            <a:r>
              <a:rPr lang="en-US" sz="2000" dirty="0">
                <a:solidFill>
                  <a:srgbClr val="333333"/>
                </a:solidFill>
                <a:latin typeface="Consolas" panose="020B0609020204030204" pitchFamily="49" charset="0"/>
              </a:rPr>
              <a:t>) </a:t>
            </a:r>
            <a:r>
              <a:rPr lang="en-US" sz="2000" dirty="0">
                <a:solidFill>
                  <a:srgbClr val="859900"/>
                </a:solidFill>
                <a:latin typeface="Consolas" panose="020B0609020204030204" pitchFamily="49" charset="0"/>
              </a:rPr>
              <a:t>*</a:t>
            </a:r>
            <a:r>
              <a:rPr lang="en-US" sz="2000" dirty="0">
                <a:solidFill>
                  <a:srgbClr val="333333"/>
                </a:solidFill>
                <a:latin typeface="Consolas" panose="020B0609020204030204" pitchFamily="49" charset="0"/>
              </a:rPr>
              <a:t> </a:t>
            </a:r>
            <a:r>
              <a:rPr lang="en-US" sz="2000" dirty="0">
                <a:solidFill>
                  <a:srgbClr val="D33682"/>
                </a:solidFill>
                <a:latin typeface="Consolas" panose="020B0609020204030204" pitchFamily="49" charset="0"/>
              </a:rPr>
              <a:t>60.0</a:t>
            </a:r>
            <a:r>
              <a:rPr lang="en-US" sz="2000" dirty="0">
                <a:solidFill>
                  <a:srgbClr val="333333"/>
                </a:solidFill>
                <a:latin typeface="Consolas" panose="020B0609020204030204" pitchFamily="49" charset="0"/>
              </a:rPr>
              <a:t> </a:t>
            </a:r>
            <a:r>
              <a:rPr lang="en-US" sz="2000" dirty="0">
                <a:solidFill>
                  <a:srgbClr val="859900"/>
                </a:solidFill>
                <a:latin typeface="Consolas" panose="020B0609020204030204" pitchFamily="49" charset="0"/>
              </a:rPr>
              <a:t>*</a:t>
            </a:r>
            <a:r>
              <a:rPr lang="en-US" sz="2000" dirty="0">
                <a:solidFill>
                  <a:srgbClr val="333333"/>
                </a:solidFill>
                <a:latin typeface="Consolas" panose="020B0609020204030204" pitchFamily="49" charset="0"/>
              </a:rPr>
              <a:t> </a:t>
            </a:r>
            <a:r>
              <a:rPr lang="en-US" sz="2000" dirty="0">
                <a:solidFill>
                  <a:srgbClr val="D33682"/>
                </a:solidFill>
                <a:latin typeface="Consolas" panose="020B0609020204030204" pitchFamily="49" charset="0"/>
              </a:rPr>
              <a:t>1000</a:t>
            </a:r>
            <a:r>
              <a:rPr lang="en-US" sz="2000" dirty="0">
                <a:solidFill>
                  <a:srgbClr val="333333"/>
                </a:solidFill>
                <a:latin typeface="Consolas" panose="020B0609020204030204" pitchFamily="49" charset="0"/>
              </a:rPr>
              <a:t>;</a:t>
            </a:r>
          </a:p>
          <a:p>
            <a:r>
              <a:rPr lang="en-US" sz="2000" dirty="0">
                <a:solidFill>
                  <a:srgbClr val="333333"/>
                </a:solidFill>
                <a:latin typeface="Consolas" panose="020B0609020204030204" pitchFamily="49" charset="0"/>
              </a:rPr>
              <a:t>  </a:t>
            </a:r>
            <a:r>
              <a:rPr lang="en-US" sz="2000" dirty="0" err="1">
                <a:solidFill>
                  <a:srgbClr val="268BD2"/>
                </a:solidFill>
                <a:latin typeface="Consolas" panose="020B0609020204030204" pitchFamily="49" charset="0"/>
              </a:rPr>
              <a:t>Serial</a:t>
            </a:r>
            <a:r>
              <a:rPr lang="en-US" sz="2000" dirty="0" err="1">
                <a:solidFill>
                  <a:srgbClr val="333333"/>
                </a:solidFill>
                <a:latin typeface="Consolas" panose="020B0609020204030204" pitchFamily="49" charset="0"/>
              </a:rPr>
              <a:t>.</a:t>
            </a:r>
            <a:r>
              <a:rPr lang="en-US" sz="2000" dirty="0" err="1">
                <a:solidFill>
                  <a:srgbClr val="268BD2"/>
                </a:solidFill>
                <a:latin typeface="Consolas" panose="020B0609020204030204" pitchFamily="49" charset="0"/>
              </a:rPr>
              <a:t>print</a:t>
            </a:r>
            <a:r>
              <a:rPr lang="en-US" sz="2000" dirty="0">
                <a:solidFill>
                  <a:srgbClr val="333333"/>
                </a:solidFill>
                <a:latin typeface="Consolas" panose="020B0609020204030204" pitchFamily="49" charset="0"/>
              </a:rPr>
              <a:t>(</a:t>
            </a:r>
            <a:r>
              <a:rPr lang="en-US" sz="2000" dirty="0">
                <a:solidFill>
                  <a:srgbClr val="268BD2"/>
                </a:solidFill>
                <a:latin typeface="Consolas" panose="020B0609020204030204" pitchFamily="49" charset="0"/>
              </a:rPr>
              <a:t>BPM</a:t>
            </a:r>
            <a:r>
              <a:rPr lang="en-US" sz="2000" dirty="0">
                <a:solidFill>
                  <a:srgbClr val="333333"/>
                </a:solidFill>
                <a:latin typeface="Consolas" panose="020B0609020204030204" pitchFamily="49" charset="0"/>
              </a:rPr>
              <a:t>);</a:t>
            </a:r>
          </a:p>
          <a:p>
            <a:r>
              <a:rPr lang="en-US" sz="2000" dirty="0">
                <a:solidFill>
                  <a:srgbClr val="333333"/>
                </a:solidFill>
                <a:latin typeface="Consolas" panose="020B0609020204030204" pitchFamily="49" charset="0"/>
              </a:rPr>
              <a:t>  </a:t>
            </a:r>
            <a:r>
              <a:rPr lang="en-US" sz="2000" dirty="0" err="1">
                <a:solidFill>
                  <a:srgbClr val="268BD2"/>
                </a:solidFill>
                <a:latin typeface="Consolas" panose="020B0609020204030204" pitchFamily="49" charset="0"/>
              </a:rPr>
              <a:t>Serial</a:t>
            </a:r>
            <a:r>
              <a:rPr lang="en-US" sz="2000" dirty="0" err="1">
                <a:solidFill>
                  <a:srgbClr val="333333"/>
                </a:solidFill>
                <a:latin typeface="Consolas" panose="020B0609020204030204" pitchFamily="49" charset="0"/>
              </a:rPr>
              <a:t>.</a:t>
            </a:r>
            <a:r>
              <a:rPr lang="en-US" sz="2000" dirty="0" err="1">
                <a:solidFill>
                  <a:srgbClr val="268BD2"/>
                </a:solidFill>
                <a:latin typeface="Consolas" panose="020B0609020204030204" pitchFamily="49" charset="0"/>
              </a:rPr>
              <a:t>println</a:t>
            </a:r>
            <a:r>
              <a:rPr lang="en-US" sz="2000" dirty="0">
                <a:solidFill>
                  <a:srgbClr val="333333"/>
                </a:solidFill>
                <a:latin typeface="Consolas" panose="020B0609020204030204" pitchFamily="49" charset="0"/>
              </a:rPr>
              <a:t>(</a:t>
            </a:r>
            <a:r>
              <a:rPr lang="en-US" sz="2000" dirty="0">
                <a:solidFill>
                  <a:srgbClr val="2AA198"/>
                </a:solidFill>
                <a:latin typeface="Consolas" panose="020B0609020204030204" pitchFamily="49" charset="0"/>
              </a:rPr>
              <a:t>" BPM"</a:t>
            </a:r>
            <a:r>
              <a:rPr lang="en-US" sz="2000" dirty="0">
                <a:solidFill>
                  <a:srgbClr val="333333"/>
                </a:solidFill>
                <a:latin typeface="Consolas" panose="020B0609020204030204" pitchFamily="49" charset="0"/>
              </a:rPr>
              <a:t>);</a:t>
            </a:r>
          </a:p>
          <a:p>
            <a:r>
              <a:rPr lang="en-US" sz="2000" dirty="0">
                <a:solidFill>
                  <a:srgbClr val="333333"/>
                </a:solidFill>
                <a:latin typeface="Consolas" panose="020B0609020204030204" pitchFamily="49" charset="0"/>
              </a:rPr>
              <a:t>  </a:t>
            </a:r>
            <a:r>
              <a:rPr lang="en-US" sz="2000" dirty="0" err="1">
                <a:solidFill>
                  <a:srgbClr val="268BD2"/>
                </a:solidFill>
                <a:latin typeface="Consolas" panose="020B0609020204030204" pitchFamily="49" charset="0"/>
              </a:rPr>
              <a:t>Serial</a:t>
            </a:r>
            <a:r>
              <a:rPr lang="en-US" sz="2000" dirty="0" err="1">
                <a:solidFill>
                  <a:srgbClr val="333333"/>
                </a:solidFill>
                <a:latin typeface="Consolas" panose="020B0609020204030204" pitchFamily="49" charset="0"/>
              </a:rPr>
              <a:t>.</a:t>
            </a:r>
            <a:r>
              <a:rPr lang="en-US" sz="2000" dirty="0" err="1">
                <a:solidFill>
                  <a:srgbClr val="268BD2"/>
                </a:solidFill>
                <a:latin typeface="Consolas" panose="020B0609020204030204" pitchFamily="49" charset="0"/>
              </a:rPr>
              <a:t>flush</a:t>
            </a:r>
            <a:r>
              <a:rPr lang="en-US" sz="2000" dirty="0">
                <a:solidFill>
                  <a:srgbClr val="333333"/>
                </a:solidFill>
                <a:latin typeface="Consolas" panose="020B0609020204030204" pitchFamily="49" charset="0"/>
              </a:rPr>
              <a:t>();</a:t>
            </a:r>
          </a:p>
          <a:p>
            <a:r>
              <a:rPr lang="en-US" sz="2000" dirty="0">
                <a:solidFill>
                  <a:srgbClr val="333333"/>
                </a:solidFill>
                <a:latin typeface="Consolas" panose="020B0609020204030204" pitchFamily="49" charset="0"/>
              </a:rPr>
              <a:t>}</a:t>
            </a:r>
            <a:endParaRPr lang="en-US" sz="2000" b="0" dirty="0">
              <a:solidFill>
                <a:srgbClr val="333333"/>
              </a:solidFill>
              <a:effectLst/>
              <a:latin typeface="Consolas" panose="020B0609020204030204" pitchFamily="49" charset="0"/>
            </a:endParaRPr>
          </a:p>
        </p:txBody>
      </p:sp>
      <p:sp>
        <p:nvSpPr>
          <p:cNvPr id="6" name="Rectangle 5">
            <a:extLst>
              <a:ext uri="{FF2B5EF4-FFF2-40B4-BE49-F238E27FC236}">
                <a16:creationId xmlns:a16="http://schemas.microsoft.com/office/drawing/2014/main" id="{35F9F4A0-4592-C04D-B2D0-0BF66A3BFA20}"/>
              </a:ext>
            </a:extLst>
          </p:cNvPr>
          <p:cNvSpPr/>
          <p:nvPr/>
        </p:nvSpPr>
        <p:spPr>
          <a:xfrm>
            <a:off x="131180" y="1192628"/>
            <a:ext cx="501829" cy="2862322"/>
          </a:xfrm>
          <a:prstGeom prst="rect">
            <a:avLst/>
          </a:prstGeom>
          <a:solidFill>
            <a:schemeClr val="bg1">
              <a:lumMod val="85000"/>
            </a:schemeClr>
          </a:solidFill>
          <a:ln>
            <a:no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2000" b="1" dirty="0">
                <a:solidFill>
                  <a:schemeClr val="tx1">
                    <a:lumMod val="75000"/>
                    <a:lumOff val="25000"/>
                  </a:schemeClr>
                </a:solidFill>
                <a:latin typeface="Consolas" panose="020B0609020204030204" pitchFamily="49" charset="0"/>
              </a:rPr>
              <a:t>30</a:t>
            </a:r>
          </a:p>
          <a:p>
            <a:pPr algn="r"/>
            <a:r>
              <a:rPr lang="en-IN" sz="2000" b="1" dirty="0">
                <a:solidFill>
                  <a:schemeClr val="tx1">
                    <a:lumMod val="75000"/>
                    <a:lumOff val="25000"/>
                  </a:schemeClr>
                </a:solidFill>
                <a:latin typeface="Consolas" panose="020B0609020204030204" pitchFamily="49" charset="0"/>
              </a:rPr>
              <a:t>31</a:t>
            </a:r>
          </a:p>
          <a:p>
            <a:pPr algn="r"/>
            <a:r>
              <a:rPr lang="en-IN" sz="2000" b="1" dirty="0">
                <a:solidFill>
                  <a:schemeClr val="tx1">
                    <a:lumMod val="75000"/>
                    <a:lumOff val="25000"/>
                  </a:schemeClr>
                </a:solidFill>
                <a:latin typeface="Consolas" panose="020B0609020204030204" pitchFamily="49" charset="0"/>
              </a:rPr>
              <a:t>32</a:t>
            </a:r>
          </a:p>
          <a:p>
            <a:pPr algn="r"/>
            <a:r>
              <a:rPr lang="en-IN" sz="2000" b="1" dirty="0">
                <a:solidFill>
                  <a:schemeClr val="tx1">
                    <a:lumMod val="75000"/>
                    <a:lumOff val="25000"/>
                  </a:schemeClr>
                </a:solidFill>
                <a:latin typeface="Consolas" panose="020B0609020204030204" pitchFamily="49" charset="0"/>
              </a:rPr>
              <a:t>33</a:t>
            </a:r>
          </a:p>
          <a:p>
            <a:pPr algn="r"/>
            <a:r>
              <a:rPr lang="en-IN" sz="2000" b="1" dirty="0">
                <a:solidFill>
                  <a:schemeClr val="tx1">
                    <a:lumMod val="75000"/>
                    <a:lumOff val="25000"/>
                  </a:schemeClr>
                </a:solidFill>
                <a:latin typeface="Consolas" panose="020B0609020204030204" pitchFamily="49" charset="0"/>
              </a:rPr>
              <a:t>34</a:t>
            </a:r>
          </a:p>
          <a:p>
            <a:pPr algn="r"/>
            <a:r>
              <a:rPr lang="en-IN" sz="2000" b="1" dirty="0">
                <a:solidFill>
                  <a:schemeClr val="tx1">
                    <a:lumMod val="75000"/>
                    <a:lumOff val="25000"/>
                  </a:schemeClr>
                </a:solidFill>
                <a:latin typeface="Consolas" panose="020B0609020204030204" pitchFamily="49" charset="0"/>
              </a:rPr>
              <a:t>35</a:t>
            </a:r>
          </a:p>
          <a:p>
            <a:pPr algn="r"/>
            <a:r>
              <a:rPr lang="en-IN" sz="2000" b="1" dirty="0">
                <a:solidFill>
                  <a:schemeClr val="tx1">
                    <a:lumMod val="75000"/>
                    <a:lumOff val="25000"/>
                  </a:schemeClr>
                </a:solidFill>
                <a:latin typeface="Consolas" panose="020B0609020204030204" pitchFamily="49" charset="0"/>
              </a:rPr>
              <a:t>36</a:t>
            </a:r>
          </a:p>
          <a:p>
            <a:pPr algn="r"/>
            <a:r>
              <a:rPr lang="en-IN" sz="2000" b="1" dirty="0">
                <a:solidFill>
                  <a:schemeClr val="tx1">
                    <a:lumMod val="75000"/>
                    <a:lumOff val="25000"/>
                  </a:schemeClr>
                </a:solidFill>
                <a:latin typeface="Consolas" panose="020B0609020204030204" pitchFamily="49" charset="0"/>
              </a:rPr>
              <a:t>37</a:t>
            </a:r>
          </a:p>
          <a:p>
            <a:pPr algn="r"/>
            <a:r>
              <a:rPr lang="en-IN" sz="2000" b="1" dirty="0">
                <a:solidFill>
                  <a:schemeClr val="tx1">
                    <a:lumMod val="75000"/>
                    <a:lumOff val="25000"/>
                  </a:schemeClr>
                </a:solidFill>
                <a:latin typeface="Consolas" panose="020B0609020204030204" pitchFamily="49" charset="0"/>
              </a:rPr>
              <a:t>38</a:t>
            </a:r>
          </a:p>
        </p:txBody>
      </p:sp>
      <p:sp>
        <p:nvSpPr>
          <p:cNvPr id="7" name="Rectangle: Top Corners Rounded 6">
            <a:extLst>
              <a:ext uri="{FF2B5EF4-FFF2-40B4-BE49-F238E27FC236}">
                <a16:creationId xmlns:a16="http://schemas.microsoft.com/office/drawing/2014/main" id="{0336C271-A2A3-9445-9946-5006F0A250F4}"/>
              </a:ext>
            </a:extLst>
          </p:cNvPr>
          <p:cNvSpPr/>
          <p:nvPr/>
        </p:nvSpPr>
        <p:spPr>
          <a:xfrm>
            <a:off x="131180" y="863444"/>
            <a:ext cx="1975104" cy="329184"/>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600" dirty="0" err="1">
                <a:solidFill>
                  <a:schemeClr val="bg1"/>
                </a:solidFill>
              </a:rPr>
              <a:t>Heartbeat</a:t>
            </a:r>
            <a:r>
              <a:rPr lang="en-US" sz="1600" dirty="0" err="1">
                <a:solidFill>
                  <a:schemeClr val="bg1"/>
                </a:solidFill>
                <a:latin typeface="Consolas" panose="020B0609020204030204" pitchFamily="49" charset="0"/>
              </a:rPr>
              <a:t>_</a:t>
            </a:r>
            <a:r>
              <a:rPr lang="en-US" sz="1600" dirty="0" err="1">
                <a:solidFill>
                  <a:schemeClr val="bg1"/>
                </a:solidFill>
              </a:rPr>
              <a:t>sensor.ino</a:t>
            </a:r>
            <a:endParaRPr lang="en-US" sz="1600" dirty="0">
              <a:solidFill>
                <a:schemeClr val="bg1"/>
              </a:solidFill>
            </a:endParaRPr>
          </a:p>
        </p:txBody>
      </p:sp>
      <p:sp>
        <p:nvSpPr>
          <p:cNvPr id="8" name="Content Placeholder 2">
            <a:extLst>
              <a:ext uri="{FF2B5EF4-FFF2-40B4-BE49-F238E27FC236}">
                <a16:creationId xmlns:a16="http://schemas.microsoft.com/office/drawing/2014/main" id="{94ADF562-64CB-41BB-A614-4457B7FC8CCF}"/>
              </a:ext>
            </a:extLst>
          </p:cNvPr>
          <p:cNvSpPr>
            <a:spLocks noGrp="1"/>
          </p:cNvSpPr>
          <p:nvPr>
            <p:ph idx="1"/>
          </p:nvPr>
        </p:nvSpPr>
        <p:spPr>
          <a:xfrm>
            <a:off x="131180" y="4795114"/>
            <a:ext cx="11896697" cy="1444687"/>
          </a:xfrm>
        </p:spPr>
        <p:txBody>
          <a:bodyPr/>
          <a:lstStyle/>
          <a:p>
            <a:r>
              <a:rPr lang="en-IN" dirty="0" err="1"/>
              <a:t>millis</a:t>
            </a:r>
            <a:r>
              <a:rPr lang="en-IN" dirty="0"/>
              <a:t>( ) : </a:t>
            </a:r>
            <a:r>
              <a:rPr lang="en-US" dirty="0"/>
              <a:t>Returns the number of milliseconds passed since the Arduino started running the current program.</a:t>
            </a:r>
          </a:p>
          <a:p>
            <a:pPr lvl="1"/>
            <a:r>
              <a:rPr lang="en-US" dirty="0"/>
              <a:t>Syntax : </a:t>
            </a:r>
            <a:r>
              <a:rPr lang="en-US" dirty="0" err="1"/>
              <a:t>millis</a:t>
            </a:r>
            <a:r>
              <a:rPr lang="en-US" dirty="0"/>
              <a:t>( )</a:t>
            </a:r>
          </a:p>
        </p:txBody>
      </p:sp>
      <p:sp>
        <p:nvSpPr>
          <p:cNvPr id="9" name="Rectangle 8"/>
          <p:cNvSpPr/>
          <p:nvPr/>
        </p:nvSpPr>
        <p:spPr>
          <a:xfrm>
            <a:off x="945917" y="2459865"/>
            <a:ext cx="5648066" cy="276339"/>
          </a:xfrm>
          <a:prstGeom prst="rect">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p:cNvGrpSpPr/>
          <p:nvPr/>
        </p:nvGrpSpPr>
        <p:grpSpPr>
          <a:xfrm>
            <a:off x="6593983" y="947433"/>
            <a:ext cx="5598017" cy="1650602"/>
            <a:chOff x="6460015" y="1889799"/>
            <a:chExt cx="5710339" cy="1650602"/>
          </a:xfrm>
        </p:grpSpPr>
        <p:sp>
          <p:nvSpPr>
            <p:cNvPr id="11" name="TextBox 10"/>
            <p:cNvSpPr txBox="1"/>
            <p:nvPr/>
          </p:nvSpPr>
          <p:spPr>
            <a:xfrm>
              <a:off x="6906793" y="1889799"/>
              <a:ext cx="5263561" cy="830997"/>
            </a:xfrm>
            <a:prstGeom prst="rect">
              <a:avLst/>
            </a:prstGeom>
            <a:noFill/>
            <a:ln>
              <a:solidFill>
                <a:schemeClr val="accent6"/>
              </a:solidFill>
            </a:ln>
          </p:spPr>
          <p:txBody>
            <a:bodyPr wrap="square" rtlCol="0">
              <a:spAutoFit/>
            </a:bodyPr>
            <a:lstStyle/>
            <a:p>
              <a:pPr algn="just"/>
              <a:r>
                <a:rPr lang="en-IN" sz="2400" dirty="0"/>
                <a:t>PulseInterval is in milliseconds. </a:t>
              </a:r>
            </a:p>
            <a:p>
              <a:pPr algn="just"/>
              <a:r>
                <a:rPr lang="en-IN" sz="2400" dirty="0">
                  <a:sym typeface="Symbol" panose="05050102010706020507" pitchFamily="18" charset="2"/>
                </a:rPr>
                <a:t></a:t>
              </a:r>
              <a:r>
                <a:rPr lang="en-IN" sz="2400" dirty="0"/>
                <a:t>Rate = 1/Time</a:t>
              </a:r>
            </a:p>
          </p:txBody>
        </p:sp>
        <p:cxnSp>
          <p:nvCxnSpPr>
            <p:cNvPr id="12" name="Straight Arrow Connector 11"/>
            <p:cNvCxnSpPr>
              <a:stCxn id="9" idx="3"/>
              <a:endCxn id="11" idx="1"/>
            </p:cNvCxnSpPr>
            <p:nvPr/>
          </p:nvCxnSpPr>
          <p:spPr>
            <a:xfrm flipV="1">
              <a:off x="6460015" y="2305298"/>
              <a:ext cx="446778" cy="1235103"/>
            </a:xfrm>
            <a:prstGeom prst="straightConnector1">
              <a:avLst/>
            </a:prstGeom>
            <a:ln w="190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3" name="TextBox 22"/>
              <p:cNvSpPr txBox="1"/>
              <p:nvPr/>
            </p:nvSpPr>
            <p:spPr>
              <a:xfrm>
                <a:off x="7031973" y="1842865"/>
                <a:ext cx="5160027" cy="663515"/>
              </a:xfrm>
              <a:prstGeom prst="rect">
                <a:avLst/>
              </a:prstGeom>
              <a:noFill/>
              <a:ln>
                <a:solidFill>
                  <a:schemeClr val="accent6"/>
                </a:solidFill>
              </a:ln>
            </p:spPr>
            <p:txBody>
              <a:bodyPr wrap="square" rtlCol="0">
                <a:spAutoFit/>
              </a:bodyPr>
              <a:lstStyle/>
              <a:p>
                <a:pPr algn="just"/>
                <a:r>
                  <a:rPr lang="en-IN" sz="2400" dirty="0">
                    <a:sym typeface="Symbol" panose="05050102010706020507" pitchFamily="18" charset="2"/>
                  </a:rPr>
                  <a:t>Rate =</a:t>
                </a:r>
                <a14:m>
                  <m:oMath xmlns:m="http://schemas.openxmlformats.org/officeDocument/2006/math">
                    <m:f>
                      <m:fPr>
                        <m:ctrlPr>
                          <a:rPr lang="el-GR" sz="2400" i="1" smtClean="0">
                            <a:latin typeface="Cambria Math" panose="02040503050406030204" pitchFamily="18" charset="0"/>
                            <a:sym typeface="Symbol" panose="05050102010706020507" pitchFamily="18" charset="2"/>
                          </a:rPr>
                        </m:ctrlPr>
                      </m:fPr>
                      <m:num>
                        <m:r>
                          <a:rPr lang="en-US" sz="2400" b="0" i="1" smtClean="0">
                            <a:latin typeface="Cambria Math" panose="02040503050406030204" pitchFamily="18" charset="0"/>
                            <a:sym typeface="Symbol" panose="05050102010706020507" pitchFamily="18" charset="2"/>
                          </a:rPr>
                          <m:t>1</m:t>
                        </m:r>
                      </m:num>
                      <m:den>
                        <m:r>
                          <m:rPr>
                            <m:sty m:val="p"/>
                          </m:rPr>
                          <a:rPr lang="en-US" sz="2400" b="0" i="0" smtClean="0">
                            <a:latin typeface="Cambria Math" panose="02040503050406030204" pitchFamily="18" charset="0"/>
                            <a:sym typeface="Symbol" panose="05050102010706020507" pitchFamily="18" charset="2"/>
                          </a:rPr>
                          <m:t>PulseInterval</m:t>
                        </m:r>
                        <m:r>
                          <a:rPr lang="en-US" sz="2400" b="0" i="0" smtClean="0">
                            <a:latin typeface="Cambria Math" panose="02040503050406030204" pitchFamily="18" charset="0"/>
                            <a:sym typeface="Symbol" panose="05050102010706020507" pitchFamily="18" charset="2"/>
                          </a:rPr>
                          <m:t>(</m:t>
                        </m:r>
                        <m:r>
                          <m:rPr>
                            <m:sty m:val="p"/>
                          </m:rPr>
                          <a:rPr lang="en-US" sz="2400" b="0" i="0" smtClean="0">
                            <a:latin typeface="Cambria Math" panose="02040503050406030204" pitchFamily="18" charset="0"/>
                            <a:sym typeface="Symbol" panose="05050102010706020507" pitchFamily="18" charset="2"/>
                          </a:rPr>
                          <m:t>ms</m:t>
                        </m:r>
                        <m:r>
                          <a:rPr lang="en-US" sz="2400" b="0" i="0" smtClean="0">
                            <a:latin typeface="Cambria Math" panose="02040503050406030204" pitchFamily="18" charset="0"/>
                            <a:sym typeface="Symbol" panose="05050102010706020507" pitchFamily="18" charset="2"/>
                          </a:rPr>
                          <m:t>)</m:t>
                        </m:r>
                      </m:den>
                    </m:f>
                  </m:oMath>
                </a14:m>
                <a:endParaRPr lang="en-IN" sz="2400" dirty="0"/>
              </a:p>
            </p:txBody>
          </p:sp>
        </mc:Choice>
        <mc:Fallback xmlns="">
          <p:sp>
            <p:nvSpPr>
              <p:cNvPr id="23" name="TextBox 22"/>
              <p:cNvSpPr txBox="1">
                <a:spLocks noRot="1" noChangeAspect="1" noMove="1" noResize="1" noEditPoints="1" noAdjustHandles="1" noChangeArrowheads="1" noChangeShapeType="1" noTextEdit="1"/>
              </p:cNvSpPr>
              <p:nvPr/>
            </p:nvSpPr>
            <p:spPr>
              <a:xfrm>
                <a:off x="7031973" y="1842865"/>
                <a:ext cx="5160027" cy="663515"/>
              </a:xfrm>
              <a:prstGeom prst="rect">
                <a:avLst/>
              </a:prstGeom>
              <a:blipFill rotWithShape="0">
                <a:blip r:embed="rId2"/>
                <a:stretch>
                  <a:fillRect l="-1769" b="-901"/>
                </a:stretch>
              </a:blipFill>
              <a:ln>
                <a:solidFill>
                  <a:schemeClr val="accent6"/>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p:cNvSpPr txBox="1"/>
              <p:nvPr/>
            </p:nvSpPr>
            <p:spPr>
              <a:xfrm>
                <a:off x="7031972" y="2570815"/>
                <a:ext cx="5160027" cy="702949"/>
              </a:xfrm>
              <a:prstGeom prst="rect">
                <a:avLst/>
              </a:prstGeom>
              <a:noFill/>
              <a:ln>
                <a:solidFill>
                  <a:schemeClr val="accent6"/>
                </a:solidFill>
              </a:ln>
            </p:spPr>
            <p:txBody>
              <a:bodyPr wrap="square" rtlCol="0">
                <a:spAutoFit/>
              </a:bodyPr>
              <a:lstStyle/>
              <a:p>
                <a:pPr algn="just"/>
                <a:r>
                  <a:rPr lang="en-IN" sz="2400" dirty="0">
                    <a:sym typeface="Symbol" panose="05050102010706020507" pitchFamily="18" charset="2"/>
                  </a:rPr>
                  <a:t>Rate </a:t>
                </a:r>
                <a:r>
                  <a:rPr lang="en-IN" sz="2400" dirty="0"/>
                  <a:t>=</a:t>
                </a:r>
                <a14:m>
                  <m:oMath xmlns:m="http://schemas.openxmlformats.org/officeDocument/2006/math">
                    <m:f>
                      <m:fPr>
                        <m:ctrlPr>
                          <a:rPr lang="en-IN" sz="2400" i="1" smtClean="0">
                            <a:latin typeface="Cambria Math" panose="02040503050406030204" pitchFamily="18" charset="0"/>
                          </a:rPr>
                        </m:ctrlPr>
                      </m:fPr>
                      <m:num>
                        <m:r>
                          <a:rPr lang="en-US" sz="2400" b="0" i="1" smtClean="0">
                            <a:latin typeface="Cambria Math" panose="02040503050406030204" pitchFamily="18" charset="0"/>
                          </a:rPr>
                          <m:t>1</m:t>
                        </m:r>
                      </m:num>
                      <m:den>
                        <m:f>
                          <m:fPr>
                            <m:type m:val="skw"/>
                            <m:ctrlPr>
                              <a:rPr lang="en-IN" sz="2400" i="1" smtClean="0">
                                <a:latin typeface="Cambria Math" panose="02040503050406030204" pitchFamily="18" charset="0"/>
                              </a:rPr>
                            </m:ctrlPr>
                          </m:fPr>
                          <m:num>
                            <m:r>
                              <m:rPr>
                                <m:sty m:val="p"/>
                              </m:rPr>
                              <a:rPr lang="en-US" sz="2400">
                                <a:latin typeface="Cambria Math" panose="02040503050406030204" pitchFamily="18" charset="0"/>
                                <a:sym typeface="Symbol" panose="05050102010706020507" pitchFamily="18" charset="2"/>
                              </a:rPr>
                              <m:t>PulseInterval</m:t>
                            </m:r>
                            <m:r>
                              <a:rPr lang="en-US" sz="2400" b="0" i="1" smtClean="0">
                                <a:latin typeface="Cambria Math" panose="02040503050406030204" pitchFamily="18" charset="0"/>
                                <a:sym typeface="Symbol" panose="05050102010706020507" pitchFamily="18" charset="2"/>
                              </a:rPr>
                              <m:t> (</m:t>
                            </m:r>
                            <m:r>
                              <a:rPr lang="en-US" sz="2400" b="0" i="1" smtClean="0">
                                <a:latin typeface="Cambria Math" panose="02040503050406030204" pitchFamily="18" charset="0"/>
                                <a:sym typeface="Symbol" panose="05050102010706020507" pitchFamily="18" charset="2"/>
                              </a:rPr>
                              <m:t>𝑠</m:t>
                            </m:r>
                            <m:r>
                              <a:rPr lang="en-US" sz="2400" b="0" i="1" smtClean="0">
                                <a:latin typeface="Cambria Math" panose="02040503050406030204" pitchFamily="18" charset="0"/>
                                <a:sym typeface="Symbol" panose="05050102010706020507" pitchFamily="18" charset="2"/>
                              </a:rPr>
                              <m:t>)</m:t>
                            </m:r>
                          </m:num>
                          <m:den>
                            <m:r>
                              <a:rPr lang="en-US" sz="2400" b="0" i="1" smtClean="0">
                                <a:latin typeface="Cambria Math" panose="02040503050406030204" pitchFamily="18" charset="0"/>
                              </a:rPr>
                              <m:t>1000</m:t>
                            </m:r>
                          </m:den>
                        </m:f>
                      </m:den>
                    </m:f>
                  </m:oMath>
                </a14:m>
                <a:endParaRPr lang="en-US" sz="2400" dirty="0"/>
              </a:p>
            </p:txBody>
          </p:sp>
        </mc:Choice>
        <mc:Fallback xmlns="">
          <p:sp>
            <p:nvSpPr>
              <p:cNvPr id="24" name="TextBox 23"/>
              <p:cNvSpPr txBox="1">
                <a:spLocks noRot="1" noChangeAspect="1" noMove="1" noResize="1" noEditPoints="1" noAdjustHandles="1" noChangeArrowheads="1" noChangeShapeType="1" noTextEdit="1"/>
              </p:cNvSpPr>
              <p:nvPr/>
            </p:nvSpPr>
            <p:spPr>
              <a:xfrm>
                <a:off x="7031972" y="2570815"/>
                <a:ext cx="5160027" cy="702949"/>
              </a:xfrm>
              <a:prstGeom prst="rect">
                <a:avLst/>
              </a:prstGeom>
              <a:blipFill rotWithShape="0">
                <a:blip r:embed="rId3"/>
                <a:stretch>
                  <a:fillRect l="-1769"/>
                </a:stretch>
              </a:blipFill>
              <a:ln>
                <a:solidFill>
                  <a:schemeClr val="accent6"/>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p:cNvSpPr txBox="1"/>
              <p:nvPr/>
            </p:nvSpPr>
            <p:spPr>
              <a:xfrm>
                <a:off x="7031973" y="3338199"/>
                <a:ext cx="5160027" cy="663515"/>
              </a:xfrm>
              <a:prstGeom prst="rect">
                <a:avLst/>
              </a:prstGeom>
              <a:noFill/>
              <a:ln>
                <a:solidFill>
                  <a:schemeClr val="accent6"/>
                </a:solidFill>
              </a:ln>
            </p:spPr>
            <p:txBody>
              <a:bodyPr wrap="square" rtlCol="0">
                <a:spAutoFit/>
              </a:bodyPr>
              <a:lstStyle/>
              <a:p>
                <a:pPr algn="just"/>
                <a:r>
                  <a:rPr lang="en-IN" sz="2400" dirty="0"/>
                  <a:t> </a:t>
                </a:r>
                <a:r>
                  <a:rPr lang="en-IN" sz="2400" dirty="0">
                    <a:sym typeface="Symbol" panose="05050102010706020507" pitchFamily="18" charset="2"/>
                  </a:rPr>
                  <a:t>Rate </a:t>
                </a:r>
                <a:r>
                  <a:rPr lang="en-IN" sz="2400" dirty="0"/>
                  <a:t>=</a:t>
                </a:r>
                <a14:m>
                  <m:oMath xmlns:m="http://schemas.openxmlformats.org/officeDocument/2006/math">
                    <m:f>
                      <m:fPr>
                        <m:ctrlPr>
                          <a:rPr lang="el-GR" sz="2400" i="1">
                            <a:latin typeface="Cambria Math" panose="02040503050406030204" pitchFamily="18" charset="0"/>
                            <a:sym typeface="Symbol" panose="05050102010706020507" pitchFamily="18" charset="2"/>
                          </a:rPr>
                        </m:ctrlPr>
                      </m:fPr>
                      <m:num>
                        <m:r>
                          <a:rPr lang="en-US" sz="2400" i="1" smtClean="0">
                            <a:latin typeface="Cambria Math" panose="02040503050406030204" pitchFamily="18" charset="0"/>
                            <a:sym typeface="Symbol" panose="05050102010706020507" pitchFamily="18" charset="2"/>
                          </a:rPr>
                          <m:t>1</m:t>
                        </m:r>
                      </m:num>
                      <m:den>
                        <m:r>
                          <m:rPr>
                            <m:sty m:val="p"/>
                          </m:rPr>
                          <a:rPr lang="en-US" sz="2400">
                            <a:latin typeface="Cambria Math" panose="02040503050406030204" pitchFamily="18" charset="0"/>
                            <a:sym typeface="Symbol" panose="05050102010706020507" pitchFamily="18" charset="2"/>
                          </a:rPr>
                          <m:t>PulseInterval</m:t>
                        </m:r>
                        <m:r>
                          <a:rPr lang="en-US" sz="2400">
                            <a:latin typeface="Cambria Math" panose="02040503050406030204" pitchFamily="18" charset="0"/>
                            <a:sym typeface="Symbol" panose="05050102010706020507" pitchFamily="18" charset="2"/>
                          </a:rPr>
                          <m:t>(</m:t>
                        </m:r>
                        <m:r>
                          <m:rPr>
                            <m:sty m:val="p"/>
                          </m:rPr>
                          <a:rPr lang="en-US" sz="2400">
                            <a:latin typeface="Cambria Math" panose="02040503050406030204" pitchFamily="18" charset="0"/>
                            <a:sym typeface="Symbol" panose="05050102010706020507" pitchFamily="18" charset="2"/>
                          </a:rPr>
                          <m:t>s</m:t>
                        </m:r>
                        <m:r>
                          <a:rPr lang="en-US" sz="2400">
                            <a:latin typeface="Cambria Math" panose="02040503050406030204" pitchFamily="18" charset="0"/>
                            <a:sym typeface="Symbol" panose="05050102010706020507" pitchFamily="18" charset="2"/>
                          </a:rPr>
                          <m:t>)</m:t>
                        </m:r>
                      </m:den>
                    </m:f>
                    <m:r>
                      <a:rPr lang="en-US" sz="2400" b="0" i="1" smtClean="0">
                        <a:latin typeface="Cambria Math" panose="02040503050406030204" pitchFamily="18" charset="0"/>
                        <a:sym typeface="Symbol" panose="05050102010706020507" pitchFamily="18" charset="2"/>
                      </a:rPr>
                      <m:t>∗1000</m:t>
                    </m:r>
                  </m:oMath>
                </a14:m>
                <a:endParaRPr lang="en-IN" sz="2400" dirty="0"/>
              </a:p>
            </p:txBody>
          </p:sp>
        </mc:Choice>
        <mc:Fallback xmlns="">
          <p:sp>
            <p:nvSpPr>
              <p:cNvPr id="26" name="TextBox 25"/>
              <p:cNvSpPr txBox="1">
                <a:spLocks noRot="1" noChangeAspect="1" noMove="1" noResize="1" noEditPoints="1" noAdjustHandles="1" noChangeArrowheads="1" noChangeShapeType="1" noTextEdit="1"/>
              </p:cNvSpPr>
              <p:nvPr/>
            </p:nvSpPr>
            <p:spPr>
              <a:xfrm>
                <a:off x="7031973" y="3338199"/>
                <a:ext cx="5160027" cy="663515"/>
              </a:xfrm>
              <a:prstGeom prst="rect">
                <a:avLst/>
              </a:prstGeom>
              <a:blipFill rotWithShape="0">
                <a:blip r:embed="rId4"/>
                <a:stretch>
                  <a:fillRect l="-472" b="-1818"/>
                </a:stretch>
              </a:blipFill>
              <a:ln>
                <a:solidFill>
                  <a:schemeClr val="accent6"/>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p:cNvSpPr txBox="1"/>
              <p:nvPr/>
            </p:nvSpPr>
            <p:spPr>
              <a:xfrm>
                <a:off x="7031973" y="4117095"/>
                <a:ext cx="5160027" cy="615874"/>
              </a:xfrm>
              <a:prstGeom prst="rect">
                <a:avLst/>
              </a:prstGeom>
              <a:noFill/>
              <a:ln>
                <a:solidFill>
                  <a:schemeClr val="accent6"/>
                </a:solidFill>
              </a:ln>
            </p:spPr>
            <p:txBody>
              <a:bodyPr wrap="square" rtlCol="0">
                <a:spAutoFit/>
              </a:bodyPr>
              <a:lstStyle/>
              <a:p>
                <a:pPr algn="just"/>
                <a:r>
                  <a:rPr lang="en-IN" sz="2400" dirty="0">
                    <a:sym typeface="Symbol" panose="05050102010706020507" pitchFamily="18" charset="2"/>
                  </a:rPr>
                  <a:t>Rate </a:t>
                </a:r>
                <a:r>
                  <a:rPr lang="en-IN" sz="2400" dirty="0"/>
                  <a:t>in min </a:t>
                </a:r>
                <a:r>
                  <a:rPr lang="en-IN" sz="2400" dirty="0">
                    <a:sym typeface="Symbol" panose="05050102010706020507" pitchFamily="18" charset="2"/>
                  </a:rPr>
                  <a:t>=</a:t>
                </a:r>
                <a14:m>
                  <m:oMath xmlns:m="http://schemas.openxmlformats.org/officeDocument/2006/math">
                    <m:f>
                      <m:fPr>
                        <m:ctrlPr>
                          <a:rPr lang="el-GR" sz="2400" i="1">
                            <a:latin typeface="Cambria Math" panose="02040503050406030204" pitchFamily="18" charset="0"/>
                            <a:sym typeface="Symbol" panose="05050102010706020507" pitchFamily="18" charset="2"/>
                          </a:rPr>
                        </m:ctrlPr>
                      </m:fPr>
                      <m:num>
                        <m:r>
                          <a:rPr lang="en-US" sz="2400" i="1">
                            <a:latin typeface="Cambria Math" panose="02040503050406030204" pitchFamily="18" charset="0"/>
                            <a:sym typeface="Symbol" panose="05050102010706020507" pitchFamily="18" charset="2"/>
                          </a:rPr>
                          <m:t>1</m:t>
                        </m:r>
                      </m:num>
                      <m:den>
                        <m:r>
                          <m:rPr>
                            <m:sty m:val="p"/>
                          </m:rPr>
                          <a:rPr lang="en-US" sz="2400">
                            <a:latin typeface="Cambria Math" panose="02040503050406030204" pitchFamily="18" charset="0"/>
                            <a:sym typeface="Symbol" panose="05050102010706020507" pitchFamily="18" charset="2"/>
                          </a:rPr>
                          <m:t>PulseInterval</m:t>
                        </m:r>
                      </m:den>
                    </m:f>
                    <m:r>
                      <a:rPr lang="en-US" sz="2400" b="0" i="1" smtClean="0">
                        <a:latin typeface="Cambria Math" panose="02040503050406030204" pitchFamily="18" charset="0"/>
                        <a:sym typeface="Symbol" panose="05050102010706020507" pitchFamily="18" charset="2"/>
                      </a:rPr>
                      <m:t>∗</m:t>
                    </m:r>
                    <m:r>
                      <a:rPr lang="en-US" sz="2400" i="1">
                        <a:latin typeface="Cambria Math" panose="02040503050406030204" pitchFamily="18" charset="0"/>
                        <a:sym typeface="Symbol" panose="05050102010706020507" pitchFamily="18" charset="2"/>
                      </a:rPr>
                      <m:t>1000</m:t>
                    </m:r>
                    <m:r>
                      <a:rPr lang="en-US" sz="2400" b="0" i="1" smtClean="0">
                        <a:latin typeface="Cambria Math" panose="02040503050406030204" pitchFamily="18" charset="0"/>
                        <a:sym typeface="Symbol" panose="05050102010706020507" pitchFamily="18" charset="2"/>
                      </a:rPr>
                      <m:t>∗ 60</m:t>
                    </m:r>
                  </m:oMath>
                </a14:m>
                <a:endParaRPr lang="en-IN" sz="2400" dirty="0"/>
              </a:p>
            </p:txBody>
          </p:sp>
        </mc:Choice>
        <mc:Fallback xmlns="">
          <p:sp>
            <p:nvSpPr>
              <p:cNvPr id="27" name="TextBox 26"/>
              <p:cNvSpPr txBox="1">
                <a:spLocks noRot="1" noChangeAspect="1" noMove="1" noResize="1" noEditPoints="1" noAdjustHandles="1" noChangeArrowheads="1" noChangeShapeType="1" noTextEdit="1"/>
              </p:cNvSpPr>
              <p:nvPr/>
            </p:nvSpPr>
            <p:spPr>
              <a:xfrm>
                <a:off x="7031973" y="4117095"/>
                <a:ext cx="5160027" cy="615874"/>
              </a:xfrm>
              <a:prstGeom prst="rect">
                <a:avLst/>
              </a:prstGeom>
              <a:blipFill rotWithShape="0">
                <a:blip r:embed="rId5"/>
                <a:stretch>
                  <a:fillRect l="-1769" b="-8738"/>
                </a:stretch>
              </a:blipFill>
              <a:ln>
                <a:solidFill>
                  <a:schemeClr val="accent6"/>
                </a:solidFill>
              </a:ln>
            </p:spPr>
            <p:txBody>
              <a:bodyPr/>
              <a:lstStyle/>
              <a:p>
                <a:r>
                  <a:rPr lang="en-US">
                    <a:noFill/>
                  </a:rPr>
                  <a:t> </a:t>
                </a:r>
              </a:p>
            </p:txBody>
          </p:sp>
        </mc:Fallback>
      </mc:AlternateContent>
    </p:spTree>
    <p:extLst>
      <p:ext uri="{BB962C8B-B14F-4D97-AF65-F5344CB8AC3E}">
        <p14:creationId xmlns:p14="http://schemas.microsoft.com/office/powerpoint/2010/main" val="19829244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23"/>
                                        </p:tgtEl>
                                        <p:attrNameLst>
                                          <p:attrName>style.visibility</p:attrName>
                                        </p:attrNameLst>
                                      </p:cBhvr>
                                      <p:to>
                                        <p:strVal val="visible"/>
                                      </p:to>
                                    </p:set>
                                    <p:animEffect transition="in" filter="fade">
                                      <p:cBhvr>
                                        <p:cTn id="28" dur="500"/>
                                        <p:tgtEl>
                                          <p:spTgt spid="23"/>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24"/>
                                        </p:tgtEl>
                                        <p:attrNameLst>
                                          <p:attrName>style.visibility</p:attrName>
                                        </p:attrNameLst>
                                      </p:cBhvr>
                                      <p:to>
                                        <p:strVal val="visible"/>
                                      </p:to>
                                    </p:set>
                                    <p:animEffect transition="in" filter="fade">
                                      <p:cBhvr>
                                        <p:cTn id="33" dur="500"/>
                                        <p:tgtEl>
                                          <p:spTgt spid="24"/>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26"/>
                                        </p:tgtEl>
                                        <p:attrNameLst>
                                          <p:attrName>style.visibility</p:attrName>
                                        </p:attrNameLst>
                                      </p:cBhvr>
                                      <p:to>
                                        <p:strVal val="visible"/>
                                      </p:to>
                                    </p:set>
                                    <p:animEffect transition="in" filter="fade">
                                      <p:cBhvr>
                                        <p:cTn id="38" dur="500"/>
                                        <p:tgtEl>
                                          <p:spTgt spid="26"/>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27"/>
                                        </p:tgtEl>
                                        <p:attrNameLst>
                                          <p:attrName>style.visibility</p:attrName>
                                        </p:attrNameLst>
                                      </p:cBhvr>
                                      <p:to>
                                        <p:strVal val="visible"/>
                                      </p:to>
                                    </p:set>
                                    <p:animEffect transition="in" filter="fade">
                                      <p:cBhvr>
                                        <p:cTn id="43" dur="500"/>
                                        <p:tgtEl>
                                          <p:spTgt spid="27"/>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8">
                                            <p:txEl>
                                              <p:pRg st="0" end="0"/>
                                            </p:txEl>
                                          </p:spTgt>
                                        </p:tgtEl>
                                        <p:attrNameLst>
                                          <p:attrName>style.visibility</p:attrName>
                                        </p:attrNameLst>
                                      </p:cBhvr>
                                      <p:to>
                                        <p:strVal val="visible"/>
                                      </p:to>
                                    </p:set>
                                    <p:animEffect transition="in" filter="fade">
                                      <p:cBhvr>
                                        <p:cTn id="48" dur="500"/>
                                        <p:tgtEl>
                                          <p:spTgt spid="8">
                                            <p:txEl>
                                              <p:pRg st="0" end="0"/>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8">
                                            <p:txEl>
                                              <p:pRg st="1" end="1"/>
                                            </p:txEl>
                                          </p:spTgt>
                                        </p:tgtEl>
                                        <p:attrNameLst>
                                          <p:attrName>style.visibility</p:attrName>
                                        </p:attrNameLst>
                                      </p:cBhvr>
                                      <p:to>
                                        <p:strVal val="visible"/>
                                      </p:to>
                                    </p:set>
                                    <p:animEffect transition="in" filter="fade">
                                      <p:cBhvr>
                                        <p:cTn id="53" dur="500"/>
                                        <p:tgtEl>
                                          <p:spTgt spid="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uiExpand="1" build="p"/>
      <p:bldP spid="9" grpId="0" animBg="1"/>
      <p:bldP spid="23" grpId="0" animBg="1"/>
      <p:bldP spid="24" grpId="0" animBg="1"/>
      <p:bldP spid="26" grpId="0" animBg="1"/>
      <p:bldP spid="27"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Heartbeat Sensor – Output</a:t>
            </a:r>
          </a:p>
        </p:txBody>
      </p:sp>
      <p:pic>
        <p:nvPicPr>
          <p:cNvPr id="4" name="Picture 3"/>
          <p:cNvPicPr>
            <a:picLocks noChangeAspect="1"/>
          </p:cNvPicPr>
          <p:nvPr/>
        </p:nvPicPr>
        <p:blipFill rotWithShape="1">
          <a:blip r:embed="rId2"/>
          <a:srcRect r="568"/>
          <a:stretch/>
        </p:blipFill>
        <p:spPr>
          <a:xfrm>
            <a:off x="3846624" y="1550182"/>
            <a:ext cx="8268102" cy="3590925"/>
          </a:xfrm>
          <a:prstGeom prst="rect">
            <a:avLst/>
          </a:prstGeom>
        </p:spPr>
      </p:pic>
      <p:pic>
        <p:nvPicPr>
          <p:cNvPr id="5" name="Picture 4"/>
          <p:cNvPicPr>
            <a:picLocks noChangeAspect="1"/>
          </p:cNvPicPr>
          <p:nvPr/>
        </p:nvPicPr>
        <p:blipFill rotWithShape="1">
          <a:blip r:embed="rId3" cstate="print">
            <a:extLst>
              <a:ext uri="{28A0092B-C50C-407E-A947-70E740481C1C}">
                <a14:useLocalDpi xmlns:a14="http://schemas.microsoft.com/office/drawing/2010/main" val="0"/>
              </a:ext>
            </a:extLst>
          </a:blip>
          <a:srcRect t="40334" r="3342" b="12154"/>
          <a:stretch/>
        </p:blipFill>
        <p:spPr>
          <a:xfrm>
            <a:off x="53527" y="1550182"/>
            <a:ext cx="3728702" cy="3258355"/>
          </a:xfrm>
          <a:prstGeom prst="rect">
            <a:avLst/>
          </a:prstGeom>
        </p:spPr>
      </p:pic>
    </p:spTree>
    <p:extLst>
      <p:ext uri="{BB962C8B-B14F-4D97-AF65-F5344CB8AC3E}">
        <p14:creationId xmlns:p14="http://schemas.microsoft.com/office/powerpoint/2010/main" val="45867263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5EF1AA-B384-4B3C-AA64-26D31B983DC1}"/>
              </a:ext>
            </a:extLst>
          </p:cNvPr>
          <p:cNvSpPr>
            <a:spLocks noGrp="1"/>
          </p:cNvSpPr>
          <p:nvPr>
            <p:ph type="title"/>
          </p:nvPr>
        </p:nvSpPr>
        <p:spPr/>
        <p:txBody>
          <a:bodyPr/>
          <a:lstStyle/>
          <a:p>
            <a:r>
              <a:rPr lang="en-US" dirty="0" err="1"/>
              <a:t>Colour</a:t>
            </a:r>
            <a:r>
              <a:rPr lang="en-US" dirty="0"/>
              <a:t> Sensor</a:t>
            </a:r>
          </a:p>
        </p:txBody>
      </p:sp>
      <p:sp>
        <p:nvSpPr>
          <p:cNvPr id="3" name="Content Placeholder 2">
            <a:extLst>
              <a:ext uri="{FF2B5EF4-FFF2-40B4-BE49-F238E27FC236}">
                <a16:creationId xmlns:a16="http://schemas.microsoft.com/office/drawing/2014/main" id="{21ED515D-C27A-442E-AC75-3436088FDA4F}"/>
              </a:ext>
            </a:extLst>
          </p:cNvPr>
          <p:cNvSpPr>
            <a:spLocks noGrp="1"/>
          </p:cNvSpPr>
          <p:nvPr>
            <p:ph idx="1"/>
          </p:nvPr>
        </p:nvSpPr>
        <p:spPr>
          <a:xfrm>
            <a:off x="131180" y="863444"/>
            <a:ext cx="6674733" cy="5590565"/>
          </a:xfrm>
        </p:spPr>
        <p:txBody>
          <a:bodyPr/>
          <a:lstStyle/>
          <a:p>
            <a:r>
              <a:rPr lang="en-US" dirty="0" err="1"/>
              <a:t>Colour</a:t>
            </a:r>
            <a:r>
              <a:rPr lang="en-US" dirty="0"/>
              <a:t> sensor is used to detect the RGB </a:t>
            </a:r>
            <a:r>
              <a:rPr lang="en-US" dirty="0" err="1"/>
              <a:t>colour</a:t>
            </a:r>
            <a:r>
              <a:rPr lang="en-US" dirty="0"/>
              <a:t> coordinates of a particular </a:t>
            </a:r>
            <a:r>
              <a:rPr lang="en-US" dirty="0" err="1"/>
              <a:t>colour</a:t>
            </a:r>
            <a:r>
              <a:rPr lang="en-US" dirty="0"/>
              <a:t>.</a:t>
            </a:r>
          </a:p>
          <a:p>
            <a:r>
              <a:rPr lang="en-US" dirty="0"/>
              <a:t>The </a:t>
            </a:r>
            <a:r>
              <a:rPr lang="en-US" dirty="0" err="1"/>
              <a:t>colour</a:t>
            </a:r>
            <a:r>
              <a:rPr lang="en-US" dirty="0"/>
              <a:t> sensor module has TSC3200 IC that converts </a:t>
            </a:r>
            <a:r>
              <a:rPr lang="en-US" dirty="0" err="1"/>
              <a:t>colour</a:t>
            </a:r>
            <a:r>
              <a:rPr lang="en-US" dirty="0"/>
              <a:t> to frequency by enabling a particular </a:t>
            </a:r>
            <a:r>
              <a:rPr lang="en-US" dirty="0" err="1"/>
              <a:t>colour</a:t>
            </a:r>
            <a:r>
              <a:rPr lang="en-US" dirty="0"/>
              <a:t> diode turn by turn.</a:t>
            </a:r>
          </a:p>
          <a:p>
            <a:r>
              <a:rPr lang="en-US" dirty="0"/>
              <a:t>The </a:t>
            </a:r>
            <a:r>
              <a:rPr lang="en-US" dirty="0" err="1"/>
              <a:t>colour</a:t>
            </a:r>
            <a:r>
              <a:rPr lang="en-US" dirty="0"/>
              <a:t> sensor is mainly used in the application where the objects are identified by their </a:t>
            </a:r>
            <a:r>
              <a:rPr lang="en-US" dirty="0" err="1"/>
              <a:t>colour</a:t>
            </a:r>
            <a:r>
              <a:rPr lang="en-US" dirty="0"/>
              <a:t>.</a:t>
            </a:r>
          </a:p>
          <a:p>
            <a:r>
              <a:rPr lang="en-US" dirty="0" err="1"/>
              <a:t>Pinout</a:t>
            </a:r>
            <a:r>
              <a:rPr lang="en-US" dirty="0"/>
              <a:t> of </a:t>
            </a:r>
            <a:r>
              <a:rPr lang="en-US" dirty="0" err="1"/>
              <a:t>colour</a:t>
            </a:r>
            <a:r>
              <a:rPr lang="en-US" dirty="0"/>
              <a:t> sensor module are</a:t>
            </a:r>
          </a:p>
          <a:p>
            <a:pPr lvl="1"/>
            <a:r>
              <a:rPr lang="en-US" dirty="0" err="1"/>
              <a:t>Vcc</a:t>
            </a:r>
            <a:r>
              <a:rPr lang="en-US" dirty="0"/>
              <a:t> – Connected to 5V</a:t>
            </a:r>
          </a:p>
          <a:p>
            <a:pPr lvl="1"/>
            <a:r>
              <a:rPr lang="en-US" dirty="0" err="1"/>
              <a:t>Gnd</a:t>
            </a:r>
            <a:r>
              <a:rPr lang="en-US" dirty="0"/>
              <a:t> – Connected to ground</a:t>
            </a:r>
          </a:p>
          <a:p>
            <a:pPr lvl="1"/>
            <a:r>
              <a:rPr lang="en-US" dirty="0"/>
              <a:t>S0, S1 – Used for output frequency scaling</a:t>
            </a:r>
          </a:p>
          <a:p>
            <a:pPr lvl="1"/>
            <a:r>
              <a:rPr lang="en-US" dirty="0"/>
              <a:t>S2, S3 – Type of photodiode selected </a:t>
            </a:r>
          </a:p>
          <a:p>
            <a:pPr lvl="1"/>
            <a:r>
              <a:rPr lang="en-US" dirty="0"/>
              <a:t>(OE)’ – Enable for output</a:t>
            </a:r>
          </a:p>
          <a:p>
            <a:pPr lvl="1"/>
            <a:r>
              <a:rPr lang="en-US" dirty="0"/>
              <a:t>OUT – Output frequency (f</a:t>
            </a:r>
            <a:r>
              <a:rPr lang="en-US" baseline="-25000" dirty="0"/>
              <a:t>o</a:t>
            </a:r>
            <a:r>
              <a:rPr lang="en-US" dirty="0"/>
              <a:t>)</a:t>
            </a:r>
            <a:endParaRPr lang="en-US" baseline="-25000" dirty="0"/>
          </a:p>
        </p:txBody>
      </p:sp>
      <p:pic>
        <p:nvPicPr>
          <p:cNvPr id="1036" name="Picture 12" descr="Thing files for TCS230 / TCS3200 Color Sensor / Detector Module Mount by  KidSwidden - Thingiverse"/>
          <p:cNvPicPr>
            <a:picLocks noChangeAspect="1" noChangeArrowheads="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15243" t="17169" r="14051" b="12726"/>
          <a:stretch/>
        </p:blipFill>
        <p:spPr bwMode="auto">
          <a:xfrm>
            <a:off x="8939283" y="1733266"/>
            <a:ext cx="2838735" cy="2115404"/>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Detektor barvy - arduino modul GY-031 s TSC3200 : H A D E X , spol. s r.o."/>
          <p:cNvPicPr>
            <a:picLocks noChangeAspect="1" noChangeArrowheads="1"/>
          </p:cNvPicPr>
          <p:nvPr/>
        </p:nvPicPr>
        <p:blipFill>
          <a:blip r:embed="rId3">
            <a:clrChange>
              <a:clrFrom>
                <a:srgbClr val="FDFDFD"/>
              </a:clrFrom>
              <a:clrTo>
                <a:srgbClr val="FDFDFD">
                  <a:alpha val="0"/>
                </a:srgbClr>
              </a:clrTo>
            </a:clrChange>
            <a:extLst>
              <a:ext uri="{28A0092B-C50C-407E-A947-70E740481C1C}">
                <a14:useLocalDpi xmlns:a14="http://schemas.microsoft.com/office/drawing/2010/main" val="0"/>
              </a:ext>
            </a:extLst>
          </a:blip>
          <a:srcRect/>
          <a:stretch>
            <a:fillRect/>
          </a:stretch>
        </p:blipFill>
        <p:spPr bwMode="auto">
          <a:xfrm>
            <a:off x="6415901" y="3436489"/>
            <a:ext cx="3228864" cy="30175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290781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36"/>
                                        </p:tgtEl>
                                        <p:attrNameLst>
                                          <p:attrName>style.visibility</p:attrName>
                                        </p:attrNameLst>
                                      </p:cBhvr>
                                      <p:to>
                                        <p:strVal val="visible"/>
                                      </p:to>
                                    </p:set>
                                    <p:animEffect transition="in" filter="fade">
                                      <p:cBhvr>
                                        <p:cTn id="12" dur="500"/>
                                        <p:tgtEl>
                                          <p:spTgt spid="1036"/>
                                        </p:tgtEl>
                                      </p:cBhvr>
                                    </p:animEffect>
                                  </p:childTnLst>
                                </p:cTn>
                              </p:par>
                              <p:par>
                                <p:cTn id="13" presetID="10" presetClass="entr" presetSubtype="0" fill="hold" nodeType="withEffect">
                                  <p:stCondLst>
                                    <p:cond delay="0"/>
                                  </p:stCondLst>
                                  <p:childTnLst>
                                    <p:set>
                                      <p:cBhvr>
                                        <p:cTn id="14" dur="1" fill="hold">
                                          <p:stCondLst>
                                            <p:cond delay="0"/>
                                          </p:stCondLst>
                                        </p:cTn>
                                        <p:tgtEl>
                                          <p:spTgt spid="1038"/>
                                        </p:tgtEl>
                                        <p:attrNameLst>
                                          <p:attrName>style.visibility</p:attrName>
                                        </p:attrNameLst>
                                      </p:cBhvr>
                                      <p:to>
                                        <p:strVal val="visible"/>
                                      </p:to>
                                    </p:set>
                                    <p:animEffect transition="in" filter="fade">
                                      <p:cBhvr>
                                        <p:cTn id="15" dur="500"/>
                                        <p:tgtEl>
                                          <p:spTgt spid="103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1" end="1"/>
                                            </p:txEl>
                                          </p:spTgt>
                                        </p:tgtEl>
                                        <p:attrNameLst>
                                          <p:attrName>style.visibility</p:attrName>
                                        </p:attrNameLst>
                                      </p:cBhvr>
                                      <p:to>
                                        <p:strVal val="visible"/>
                                      </p:to>
                                    </p:set>
                                    <p:animEffect transition="in" filter="fade">
                                      <p:cBhvr>
                                        <p:cTn id="20" dur="500"/>
                                        <p:tgtEl>
                                          <p:spTgt spid="3">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Effect transition="in" filter="fade">
                                      <p:cBhvr>
                                        <p:cTn id="25" dur="500"/>
                                        <p:tgtEl>
                                          <p:spTgt spid="3">
                                            <p:txEl>
                                              <p:pRg st="2" end="2"/>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
                                            <p:txEl>
                                              <p:pRg st="3" end="3"/>
                                            </p:txEl>
                                          </p:spTgt>
                                        </p:tgtEl>
                                        <p:attrNameLst>
                                          <p:attrName>style.visibility</p:attrName>
                                        </p:attrNameLst>
                                      </p:cBhvr>
                                      <p:to>
                                        <p:strVal val="visible"/>
                                      </p:to>
                                    </p:set>
                                    <p:animEffect transition="in" filter="fade">
                                      <p:cBhvr>
                                        <p:cTn id="30" dur="500"/>
                                        <p:tgtEl>
                                          <p:spTgt spid="3">
                                            <p:txEl>
                                              <p:pRg st="3" end="3"/>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500"/>
                                        <p:tgtEl>
                                          <p:spTgt spid="3">
                                            <p:txEl>
                                              <p:pRg st="4" end="4"/>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3">
                                            <p:txEl>
                                              <p:pRg st="5" end="5"/>
                                            </p:txEl>
                                          </p:spTgt>
                                        </p:tgtEl>
                                        <p:attrNameLst>
                                          <p:attrName>style.visibility</p:attrName>
                                        </p:attrNameLst>
                                      </p:cBhvr>
                                      <p:to>
                                        <p:strVal val="visible"/>
                                      </p:to>
                                    </p:set>
                                    <p:animEffect transition="in" filter="fade">
                                      <p:cBhvr>
                                        <p:cTn id="40" dur="500"/>
                                        <p:tgtEl>
                                          <p:spTgt spid="3">
                                            <p:txEl>
                                              <p:pRg st="5" end="5"/>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3">
                                            <p:txEl>
                                              <p:pRg st="6" end="6"/>
                                            </p:txEl>
                                          </p:spTgt>
                                        </p:tgtEl>
                                        <p:attrNameLst>
                                          <p:attrName>style.visibility</p:attrName>
                                        </p:attrNameLst>
                                      </p:cBhvr>
                                      <p:to>
                                        <p:strVal val="visible"/>
                                      </p:to>
                                    </p:set>
                                    <p:animEffect transition="in" filter="fade">
                                      <p:cBhvr>
                                        <p:cTn id="45" dur="500"/>
                                        <p:tgtEl>
                                          <p:spTgt spid="3">
                                            <p:txEl>
                                              <p:pRg st="6" end="6"/>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3">
                                            <p:txEl>
                                              <p:pRg st="7" end="7"/>
                                            </p:txEl>
                                          </p:spTgt>
                                        </p:tgtEl>
                                        <p:attrNameLst>
                                          <p:attrName>style.visibility</p:attrName>
                                        </p:attrNameLst>
                                      </p:cBhvr>
                                      <p:to>
                                        <p:strVal val="visible"/>
                                      </p:to>
                                    </p:set>
                                    <p:animEffect transition="in" filter="fade">
                                      <p:cBhvr>
                                        <p:cTn id="50" dur="500"/>
                                        <p:tgtEl>
                                          <p:spTgt spid="3">
                                            <p:txEl>
                                              <p:pRg st="7" end="7"/>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3">
                                            <p:txEl>
                                              <p:pRg st="8" end="8"/>
                                            </p:txEl>
                                          </p:spTgt>
                                        </p:tgtEl>
                                        <p:attrNameLst>
                                          <p:attrName>style.visibility</p:attrName>
                                        </p:attrNameLst>
                                      </p:cBhvr>
                                      <p:to>
                                        <p:strVal val="visible"/>
                                      </p:to>
                                    </p:set>
                                    <p:animEffect transition="in" filter="fade">
                                      <p:cBhvr>
                                        <p:cTn id="55" dur="500"/>
                                        <p:tgtEl>
                                          <p:spTgt spid="3">
                                            <p:txEl>
                                              <p:pRg st="8" end="8"/>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3">
                                            <p:txEl>
                                              <p:pRg st="9" end="9"/>
                                            </p:txEl>
                                          </p:spTgt>
                                        </p:tgtEl>
                                        <p:attrNameLst>
                                          <p:attrName>style.visibility</p:attrName>
                                        </p:attrNameLst>
                                      </p:cBhvr>
                                      <p:to>
                                        <p:strVal val="visible"/>
                                      </p:to>
                                    </p:set>
                                    <p:animEffect transition="in" filter="fade">
                                      <p:cBhvr>
                                        <p:cTn id="60"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5EF1AA-B384-4B3C-AA64-26D31B983DC1}"/>
              </a:ext>
            </a:extLst>
          </p:cNvPr>
          <p:cNvSpPr>
            <a:spLocks noGrp="1"/>
          </p:cNvSpPr>
          <p:nvPr>
            <p:ph type="title"/>
          </p:nvPr>
        </p:nvSpPr>
        <p:spPr/>
        <p:txBody>
          <a:bodyPr/>
          <a:lstStyle/>
          <a:p>
            <a:r>
              <a:rPr lang="en-US" dirty="0" err="1"/>
              <a:t>Colour</a:t>
            </a:r>
            <a:r>
              <a:rPr lang="en-US" dirty="0"/>
              <a:t> Sensor (Cont.)</a:t>
            </a:r>
          </a:p>
        </p:txBody>
      </p:sp>
      <p:sp>
        <p:nvSpPr>
          <p:cNvPr id="3" name="Content Placeholder 2">
            <a:extLst>
              <a:ext uri="{FF2B5EF4-FFF2-40B4-BE49-F238E27FC236}">
                <a16:creationId xmlns:a16="http://schemas.microsoft.com/office/drawing/2014/main" id="{21ED515D-C27A-442E-AC75-3436088FDA4F}"/>
              </a:ext>
            </a:extLst>
          </p:cNvPr>
          <p:cNvSpPr>
            <a:spLocks noGrp="1"/>
          </p:cNvSpPr>
          <p:nvPr>
            <p:ph idx="1"/>
          </p:nvPr>
        </p:nvSpPr>
        <p:spPr>
          <a:xfrm>
            <a:off x="131181" y="863444"/>
            <a:ext cx="6692700" cy="5590565"/>
          </a:xfrm>
        </p:spPr>
        <p:txBody>
          <a:bodyPr/>
          <a:lstStyle/>
          <a:p>
            <a:r>
              <a:rPr lang="en-US" dirty="0"/>
              <a:t>The combination of S0 and S1 are used for output frequency scaling.</a:t>
            </a:r>
          </a:p>
          <a:p>
            <a:r>
              <a:rPr lang="en-US" dirty="0"/>
              <a:t>The different microcontrollers have different counter functionality and limitations. Hence, we need to scale the frequency according to microcontroller used.</a:t>
            </a:r>
          </a:p>
          <a:p>
            <a:r>
              <a:rPr lang="en-US" dirty="0"/>
              <a:t>The percentage of output scaling for different combinations of S0 and S1 are shown in the table.</a:t>
            </a:r>
          </a:p>
          <a:p>
            <a:r>
              <a:rPr lang="en-US" dirty="0"/>
              <a:t>The S3 and S4 pins are used for photodiode selection. The photodiodes are associated with different </a:t>
            </a:r>
            <a:r>
              <a:rPr lang="en-US" dirty="0" err="1"/>
              <a:t>colour</a:t>
            </a:r>
            <a:r>
              <a:rPr lang="en-US" dirty="0"/>
              <a:t> filters.</a:t>
            </a:r>
            <a:endParaRPr lang="en-US" baseline="-25000" dirty="0"/>
          </a:p>
          <a:p>
            <a:r>
              <a:rPr lang="en-US" dirty="0"/>
              <a:t>The table shows combinations of S3 and S4 for different photodiodes.</a:t>
            </a:r>
          </a:p>
          <a:p>
            <a:endParaRPr lang="en-US" dirty="0"/>
          </a:p>
        </p:txBody>
      </p:sp>
      <p:graphicFrame>
        <p:nvGraphicFramePr>
          <p:cNvPr id="8" name="Content Placeholder 4">
            <a:extLst>
              <a:ext uri="{FF2B5EF4-FFF2-40B4-BE49-F238E27FC236}">
                <a16:creationId xmlns:a16="http://schemas.microsoft.com/office/drawing/2014/main" id="{2486BC6F-42B7-4A1D-889E-1B1818D1D5FB}"/>
              </a:ext>
            </a:extLst>
          </p:cNvPr>
          <p:cNvGraphicFramePr>
            <a:graphicFrameLocks/>
          </p:cNvGraphicFramePr>
          <p:nvPr>
            <p:extLst>
              <p:ext uri="{D42A27DB-BD31-4B8C-83A1-F6EECF244321}">
                <p14:modId xmlns:p14="http://schemas.microsoft.com/office/powerpoint/2010/main" val="542604719"/>
              </p:ext>
            </p:extLst>
          </p:nvPr>
        </p:nvGraphicFramePr>
        <p:xfrm>
          <a:off x="6880300" y="967625"/>
          <a:ext cx="5121352" cy="640080"/>
        </p:xfrm>
        <a:graphic>
          <a:graphicData uri="http://schemas.openxmlformats.org/drawingml/2006/table">
            <a:tbl>
              <a:tblPr firstRow="1" bandRow="1">
                <a:tableStyleId>{8EC20E35-A176-4012-BC5E-935CFFF8708E}</a:tableStyleId>
              </a:tblPr>
              <a:tblGrid>
                <a:gridCol w="650953">
                  <a:extLst>
                    <a:ext uri="{9D8B030D-6E8A-4147-A177-3AD203B41FA5}">
                      <a16:colId xmlns:a16="http://schemas.microsoft.com/office/drawing/2014/main" val="20001"/>
                    </a:ext>
                  </a:extLst>
                </a:gridCol>
                <a:gridCol w="596900">
                  <a:extLst>
                    <a:ext uri="{9D8B030D-6E8A-4147-A177-3AD203B41FA5}">
                      <a16:colId xmlns:a16="http://schemas.microsoft.com/office/drawing/2014/main" val="20002"/>
                    </a:ext>
                  </a:extLst>
                </a:gridCol>
                <a:gridCol w="1854200">
                  <a:extLst>
                    <a:ext uri="{9D8B030D-6E8A-4147-A177-3AD203B41FA5}">
                      <a16:colId xmlns:a16="http://schemas.microsoft.com/office/drawing/2014/main" val="20003"/>
                    </a:ext>
                  </a:extLst>
                </a:gridCol>
                <a:gridCol w="2019299">
                  <a:extLst>
                    <a:ext uri="{9D8B030D-6E8A-4147-A177-3AD203B41FA5}">
                      <a16:colId xmlns:a16="http://schemas.microsoft.com/office/drawing/2014/main" val="20004"/>
                    </a:ext>
                  </a:extLst>
                </a:gridCol>
              </a:tblGrid>
              <a:tr h="555128">
                <a:tc>
                  <a:txBody>
                    <a:bodyPr/>
                    <a:lstStyle/>
                    <a:p>
                      <a:pPr algn="ctr"/>
                      <a:r>
                        <a:rPr lang="en-US" dirty="0">
                          <a:solidFill>
                            <a:sysClr val="windowText" lastClr="000000"/>
                          </a:solidFill>
                          <a:effectLst/>
                        </a:rPr>
                        <a:t>S0</a:t>
                      </a:r>
                      <a:endParaRPr lang="en-US" dirty="0">
                        <a:solidFill>
                          <a:sysClr val="windowText" lastClr="000000"/>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ctr"/>
                      <a:r>
                        <a:rPr lang="en-US" dirty="0">
                          <a:solidFill>
                            <a:sysClr val="windowText" lastClr="000000"/>
                          </a:solidFill>
                          <a:effectLst/>
                        </a:rPr>
                        <a:t>S1</a:t>
                      </a:r>
                      <a:endParaRPr lang="en-US" dirty="0">
                        <a:solidFill>
                          <a:sysClr val="windowText" lastClr="000000"/>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ctr"/>
                      <a:r>
                        <a:rPr lang="en-US" dirty="0">
                          <a:solidFill>
                            <a:sysClr val="windowText" lastClr="000000"/>
                          </a:solidFill>
                          <a:effectLst/>
                        </a:rPr>
                        <a:t>Output Frequency Scaling (f</a:t>
                      </a:r>
                      <a:r>
                        <a:rPr lang="en-US" baseline="-25000" dirty="0">
                          <a:solidFill>
                            <a:sysClr val="windowText" lastClr="000000"/>
                          </a:solidFill>
                          <a:effectLst/>
                        </a:rPr>
                        <a:t>0</a:t>
                      </a:r>
                      <a:r>
                        <a:rPr lang="en-US" dirty="0">
                          <a:solidFill>
                            <a:sysClr val="windowText" lastClr="000000"/>
                          </a:solidFill>
                          <a:effectLst/>
                        </a:rPr>
                        <a:t>)</a:t>
                      </a:r>
                      <a:endParaRPr lang="en-US" dirty="0">
                        <a:solidFill>
                          <a:sysClr val="windowText" lastClr="000000"/>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ctr"/>
                      <a:r>
                        <a:rPr lang="en-US" dirty="0">
                          <a:solidFill>
                            <a:sysClr val="windowText" lastClr="000000"/>
                          </a:solidFill>
                          <a:effectLst/>
                        </a:rPr>
                        <a:t>Typical full-scale Frequency</a:t>
                      </a:r>
                      <a:endParaRPr lang="en-US" dirty="0">
                        <a:solidFill>
                          <a:sysClr val="windowText" lastClr="000000"/>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extLst>
                  <a:ext uri="{0D108BD9-81ED-4DB2-BD59-A6C34878D82A}">
                    <a16:rowId xmlns:a16="http://schemas.microsoft.com/office/drawing/2014/main" val="10001"/>
                  </a:ext>
                </a:extLst>
              </a:tr>
            </a:tbl>
          </a:graphicData>
        </a:graphic>
      </p:graphicFrame>
      <p:graphicFrame>
        <p:nvGraphicFramePr>
          <p:cNvPr id="9" name="Content Placeholder 4">
            <a:extLst>
              <a:ext uri="{FF2B5EF4-FFF2-40B4-BE49-F238E27FC236}">
                <a16:creationId xmlns:a16="http://schemas.microsoft.com/office/drawing/2014/main" id="{2486BC6F-42B7-4A1D-889E-1B1818D1D5FB}"/>
              </a:ext>
            </a:extLst>
          </p:cNvPr>
          <p:cNvGraphicFramePr>
            <a:graphicFrameLocks/>
          </p:cNvGraphicFramePr>
          <p:nvPr>
            <p:extLst>
              <p:ext uri="{D42A27DB-BD31-4B8C-83A1-F6EECF244321}">
                <p14:modId xmlns:p14="http://schemas.microsoft.com/office/powerpoint/2010/main" val="2053594254"/>
              </p:ext>
            </p:extLst>
          </p:nvPr>
        </p:nvGraphicFramePr>
        <p:xfrm>
          <a:off x="6882266" y="1607706"/>
          <a:ext cx="5120639" cy="461553"/>
        </p:xfrm>
        <a:graphic>
          <a:graphicData uri="http://schemas.openxmlformats.org/drawingml/2006/table">
            <a:tbl>
              <a:tblPr firstRow="1" bandRow="1">
                <a:tableStyleId>{8EC20E35-A176-4012-BC5E-935CFFF8708E}</a:tableStyleId>
              </a:tblPr>
              <a:tblGrid>
                <a:gridCol w="648987">
                  <a:extLst>
                    <a:ext uri="{9D8B030D-6E8A-4147-A177-3AD203B41FA5}">
                      <a16:colId xmlns:a16="http://schemas.microsoft.com/office/drawing/2014/main" val="20001"/>
                    </a:ext>
                  </a:extLst>
                </a:gridCol>
                <a:gridCol w="596900">
                  <a:extLst>
                    <a:ext uri="{9D8B030D-6E8A-4147-A177-3AD203B41FA5}">
                      <a16:colId xmlns:a16="http://schemas.microsoft.com/office/drawing/2014/main" val="20002"/>
                    </a:ext>
                  </a:extLst>
                </a:gridCol>
                <a:gridCol w="1854200">
                  <a:extLst>
                    <a:ext uri="{9D8B030D-6E8A-4147-A177-3AD203B41FA5}">
                      <a16:colId xmlns:a16="http://schemas.microsoft.com/office/drawing/2014/main" val="20003"/>
                    </a:ext>
                  </a:extLst>
                </a:gridCol>
                <a:gridCol w="2020552">
                  <a:extLst>
                    <a:ext uri="{9D8B030D-6E8A-4147-A177-3AD203B41FA5}">
                      <a16:colId xmlns:a16="http://schemas.microsoft.com/office/drawing/2014/main" val="20004"/>
                    </a:ext>
                  </a:extLst>
                </a:gridCol>
              </a:tblGrid>
              <a:tr h="461553">
                <a:tc>
                  <a:txBody>
                    <a:bodyPr/>
                    <a:lstStyle/>
                    <a:p>
                      <a:pPr algn="ctr"/>
                      <a:r>
                        <a:rPr lang="en-US" sz="2000" b="0" dirty="0">
                          <a:solidFill>
                            <a:schemeClr val="tx1"/>
                          </a:solidFill>
                        </a:rPr>
                        <a:t>L</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US" sz="2000" b="0" dirty="0">
                          <a:solidFill>
                            <a:schemeClr val="tx1"/>
                          </a:solidFill>
                        </a:rPr>
                        <a:t>L</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US" sz="2000" b="0" dirty="0">
                          <a:solidFill>
                            <a:schemeClr val="tx1"/>
                          </a:solidFill>
                        </a:rPr>
                        <a:t>Power Down</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US" sz="2000" b="0" dirty="0">
                          <a:solidFill>
                            <a:schemeClr val="tx1"/>
                          </a:solidFill>
                        </a:rPr>
                        <a:t>———</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bl>
          </a:graphicData>
        </a:graphic>
      </p:graphicFrame>
      <p:graphicFrame>
        <p:nvGraphicFramePr>
          <p:cNvPr id="13" name="Content Placeholder 4">
            <a:extLst>
              <a:ext uri="{FF2B5EF4-FFF2-40B4-BE49-F238E27FC236}">
                <a16:creationId xmlns:a16="http://schemas.microsoft.com/office/drawing/2014/main" id="{2486BC6F-42B7-4A1D-889E-1B1818D1D5FB}"/>
              </a:ext>
            </a:extLst>
          </p:cNvPr>
          <p:cNvGraphicFramePr>
            <a:graphicFrameLocks/>
          </p:cNvGraphicFramePr>
          <p:nvPr>
            <p:extLst>
              <p:ext uri="{D42A27DB-BD31-4B8C-83A1-F6EECF244321}">
                <p14:modId xmlns:p14="http://schemas.microsoft.com/office/powerpoint/2010/main" val="2972388774"/>
              </p:ext>
            </p:extLst>
          </p:nvPr>
        </p:nvGraphicFramePr>
        <p:xfrm>
          <a:off x="6878473" y="2074049"/>
          <a:ext cx="5120639" cy="461553"/>
        </p:xfrm>
        <a:graphic>
          <a:graphicData uri="http://schemas.openxmlformats.org/drawingml/2006/table">
            <a:tbl>
              <a:tblPr firstRow="1" bandRow="1">
                <a:tableStyleId>{8EC20E35-A176-4012-BC5E-935CFFF8708E}</a:tableStyleId>
              </a:tblPr>
              <a:tblGrid>
                <a:gridCol w="648987">
                  <a:extLst>
                    <a:ext uri="{9D8B030D-6E8A-4147-A177-3AD203B41FA5}">
                      <a16:colId xmlns:a16="http://schemas.microsoft.com/office/drawing/2014/main" val="20001"/>
                    </a:ext>
                  </a:extLst>
                </a:gridCol>
                <a:gridCol w="596900">
                  <a:extLst>
                    <a:ext uri="{9D8B030D-6E8A-4147-A177-3AD203B41FA5}">
                      <a16:colId xmlns:a16="http://schemas.microsoft.com/office/drawing/2014/main" val="20002"/>
                    </a:ext>
                  </a:extLst>
                </a:gridCol>
                <a:gridCol w="1854200">
                  <a:extLst>
                    <a:ext uri="{9D8B030D-6E8A-4147-A177-3AD203B41FA5}">
                      <a16:colId xmlns:a16="http://schemas.microsoft.com/office/drawing/2014/main" val="20003"/>
                    </a:ext>
                  </a:extLst>
                </a:gridCol>
                <a:gridCol w="2020552">
                  <a:extLst>
                    <a:ext uri="{9D8B030D-6E8A-4147-A177-3AD203B41FA5}">
                      <a16:colId xmlns:a16="http://schemas.microsoft.com/office/drawing/2014/main" val="20004"/>
                    </a:ext>
                  </a:extLst>
                </a:gridCol>
              </a:tblGrid>
              <a:tr h="461553">
                <a:tc>
                  <a:txBody>
                    <a:bodyPr/>
                    <a:lstStyle/>
                    <a:p>
                      <a:pPr algn="ctr"/>
                      <a:r>
                        <a:rPr lang="en-US" sz="2000" b="0" dirty="0">
                          <a:solidFill>
                            <a:schemeClr val="tx1"/>
                          </a:solidFill>
                        </a:rPr>
                        <a:t>L</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US" sz="2000" b="0" dirty="0">
                          <a:solidFill>
                            <a:schemeClr val="tx1"/>
                          </a:solidFill>
                        </a:rPr>
                        <a:t>H</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US" sz="2000" b="0" dirty="0">
                          <a:solidFill>
                            <a:schemeClr val="tx1"/>
                          </a:solidFill>
                        </a:rPr>
                        <a:t>2%</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US" sz="2000" b="0" dirty="0">
                          <a:solidFill>
                            <a:schemeClr val="tx1"/>
                          </a:solidFill>
                        </a:rPr>
                        <a:t>10 – 12 KHz</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bl>
          </a:graphicData>
        </a:graphic>
      </p:graphicFrame>
      <p:graphicFrame>
        <p:nvGraphicFramePr>
          <p:cNvPr id="14" name="Content Placeholder 4">
            <a:extLst>
              <a:ext uri="{FF2B5EF4-FFF2-40B4-BE49-F238E27FC236}">
                <a16:creationId xmlns:a16="http://schemas.microsoft.com/office/drawing/2014/main" id="{2486BC6F-42B7-4A1D-889E-1B1818D1D5FB}"/>
              </a:ext>
            </a:extLst>
          </p:cNvPr>
          <p:cNvGraphicFramePr>
            <a:graphicFrameLocks/>
          </p:cNvGraphicFramePr>
          <p:nvPr>
            <p:extLst>
              <p:ext uri="{D42A27DB-BD31-4B8C-83A1-F6EECF244321}">
                <p14:modId xmlns:p14="http://schemas.microsoft.com/office/powerpoint/2010/main" val="3125856695"/>
              </p:ext>
            </p:extLst>
          </p:nvPr>
        </p:nvGraphicFramePr>
        <p:xfrm>
          <a:off x="6878473" y="2540393"/>
          <a:ext cx="5120639" cy="461553"/>
        </p:xfrm>
        <a:graphic>
          <a:graphicData uri="http://schemas.openxmlformats.org/drawingml/2006/table">
            <a:tbl>
              <a:tblPr firstRow="1" bandRow="1">
                <a:tableStyleId>{8EC20E35-A176-4012-BC5E-935CFFF8708E}</a:tableStyleId>
              </a:tblPr>
              <a:tblGrid>
                <a:gridCol w="648987">
                  <a:extLst>
                    <a:ext uri="{9D8B030D-6E8A-4147-A177-3AD203B41FA5}">
                      <a16:colId xmlns:a16="http://schemas.microsoft.com/office/drawing/2014/main" val="20001"/>
                    </a:ext>
                  </a:extLst>
                </a:gridCol>
                <a:gridCol w="596900">
                  <a:extLst>
                    <a:ext uri="{9D8B030D-6E8A-4147-A177-3AD203B41FA5}">
                      <a16:colId xmlns:a16="http://schemas.microsoft.com/office/drawing/2014/main" val="20002"/>
                    </a:ext>
                  </a:extLst>
                </a:gridCol>
                <a:gridCol w="1854200">
                  <a:extLst>
                    <a:ext uri="{9D8B030D-6E8A-4147-A177-3AD203B41FA5}">
                      <a16:colId xmlns:a16="http://schemas.microsoft.com/office/drawing/2014/main" val="20003"/>
                    </a:ext>
                  </a:extLst>
                </a:gridCol>
                <a:gridCol w="2020552">
                  <a:extLst>
                    <a:ext uri="{9D8B030D-6E8A-4147-A177-3AD203B41FA5}">
                      <a16:colId xmlns:a16="http://schemas.microsoft.com/office/drawing/2014/main" val="20004"/>
                    </a:ext>
                  </a:extLst>
                </a:gridCol>
              </a:tblGrid>
              <a:tr h="461553">
                <a:tc>
                  <a:txBody>
                    <a:bodyPr/>
                    <a:lstStyle/>
                    <a:p>
                      <a:pPr algn="ctr"/>
                      <a:r>
                        <a:rPr lang="en-US" sz="2000" b="0" dirty="0">
                          <a:solidFill>
                            <a:schemeClr val="tx1"/>
                          </a:solidFill>
                        </a:rPr>
                        <a:t>H</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US" sz="2000" b="0" dirty="0">
                          <a:solidFill>
                            <a:schemeClr val="tx1"/>
                          </a:solidFill>
                        </a:rPr>
                        <a:t>L</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US" sz="2000" b="0" dirty="0">
                          <a:solidFill>
                            <a:schemeClr val="tx1"/>
                          </a:solidFill>
                        </a:rPr>
                        <a:t>20%</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US" sz="2000" b="0" dirty="0">
                          <a:solidFill>
                            <a:schemeClr val="tx1"/>
                          </a:solidFill>
                        </a:rPr>
                        <a:t>100 – 120 KHz</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bl>
          </a:graphicData>
        </a:graphic>
      </p:graphicFrame>
      <p:graphicFrame>
        <p:nvGraphicFramePr>
          <p:cNvPr id="15" name="Content Placeholder 4">
            <a:extLst>
              <a:ext uri="{FF2B5EF4-FFF2-40B4-BE49-F238E27FC236}">
                <a16:creationId xmlns:a16="http://schemas.microsoft.com/office/drawing/2014/main" id="{2486BC6F-42B7-4A1D-889E-1B1818D1D5FB}"/>
              </a:ext>
            </a:extLst>
          </p:cNvPr>
          <p:cNvGraphicFramePr>
            <a:graphicFrameLocks/>
          </p:cNvGraphicFramePr>
          <p:nvPr>
            <p:extLst>
              <p:ext uri="{D42A27DB-BD31-4B8C-83A1-F6EECF244321}">
                <p14:modId xmlns:p14="http://schemas.microsoft.com/office/powerpoint/2010/main" val="4028493700"/>
              </p:ext>
            </p:extLst>
          </p:nvPr>
        </p:nvGraphicFramePr>
        <p:xfrm>
          <a:off x="6878473" y="3006737"/>
          <a:ext cx="5120639" cy="461553"/>
        </p:xfrm>
        <a:graphic>
          <a:graphicData uri="http://schemas.openxmlformats.org/drawingml/2006/table">
            <a:tbl>
              <a:tblPr firstRow="1" bandRow="1">
                <a:tableStyleId>{8EC20E35-A176-4012-BC5E-935CFFF8708E}</a:tableStyleId>
              </a:tblPr>
              <a:tblGrid>
                <a:gridCol w="648987">
                  <a:extLst>
                    <a:ext uri="{9D8B030D-6E8A-4147-A177-3AD203B41FA5}">
                      <a16:colId xmlns:a16="http://schemas.microsoft.com/office/drawing/2014/main" val="20001"/>
                    </a:ext>
                  </a:extLst>
                </a:gridCol>
                <a:gridCol w="596900">
                  <a:extLst>
                    <a:ext uri="{9D8B030D-6E8A-4147-A177-3AD203B41FA5}">
                      <a16:colId xmlns:a16="http://schemas.microsoft.com/office/drawing/2014/main" val="20002"/>
                    </a:ext>
                  </a:extLst>
                </a:gridCol>
                <a:gridCol w="1854200">
                  <a:extLst>
                    <a:ext uri="{9D8B030D-6E8A-4147-A177-3AD203B41FA5}">
                      <a16:colId xmlns:a16="http://schemas.microsoft.com/office/drawing/2014/main" val="20003"/>
                    </a:ext>
                  </a:extLst>
                </a:gridCol>
                <a:gridCol w="2020552">
                  <a:extLst>
                    <a:ext uri="{9D8B030D-6E8A-4147-A177-3AD203B41FA5}">
                      <a16:colId xmlns:a16="http://schemas.microsoft.com/office/drawing/2014/main" val="20004"/>
                    </a:ext>
                  </a:extLst>
                </a:gridCol>
              </a:tblGrid>
              <a:tr h="461553">
                <a:tc>
                  <a:txBody>
                    <a:bodyPr/>
                    <a:lstStyle/>
                    <a:p>
                      <a:pPr algn="ctr"/>
                      <a:r>
                        <a:rPr lang="en-US" sz="2000" b="0" dirty="0">
                          <a:solidFill>
                            <a:schemeClr val="tx1"/>
                          </a:solidFill>
                        </a:rPr>
                        <a:t>H</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US" sz="2000" b="0" dirty="0">
                          <a:solidFill>
                            <a:schemeClr val="tx1"/>
                          </a:solidFill>
                        </a:rPr>
                        <a:t>H</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US" sz="2000" b="0" dirty="0">
                          <a:solidFill>
                            <a:schemeClr val="tx1"/>
                          </a:solidFill>
                        </a:rPr>
                        <a:t>100%</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US" sz="2000" b="0" dirty="0">
                          <a:solidFill>
                            <a:schemeClr val="tx1"/>
                          </a:solidFill>
                        </a:rPr>
                        <a:t>500 – 600 KHz</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bl>
          </a:graphicData>
        </a:graphic>
      </p:graphicFrame>
      <p:graphicFrame>
        <p:nvGraphicFramePr>
          <p:cNvPr id="16" name="Content Placeholder 4">
            <a:extLst>
              <a:ext uri="{FF2B5EF4-FFF2-40B4-BE49-F238E27FC236}">
                <a16:creationId xmlns:a16="http://schemas.microsoft.com/office/drawing/2014/main" id="{2486BC6F-42B7-4A1D-889E-1B1818D1D5FB}"/>
              </a:ext>
            </a:extLst>
          </p:cNvPr>
          <p:cNvGraphicFramePr>
            <a:graphicFrameLocks/>
          </p:cNvGraphicFramePr>
          <p:nvPr>
            <p:extLst>
              <p:ext uri="{D42A27DB-BD31-4B8C-83A1-F6EECF244321}">
                <p14:modId xmlns:p14="http://schemas.microsoft.com/office/powerpoint/2010/main" val="2064914878"/>
              </p:ext>
            </p:extLst>
          </p:nvPr>
        </p:nvGraphicFramePr>
        <p:xfrm>
          <a:off x="6880300" y="3798827"/>
          <a:ext cx="3102053" cy="555128"/>
        </p:xfrm>
        <a:graphic>
          <a:graphicData uri="http://schemas.openxmlformats.org/drawingml/2006/table">
            <a:tbl>
              <a:tblPr firstRow="1" bandRow="1">
                <a:tableStyleId>{8EC20E35-A176-4012-BC5E-935CFFF8708E}</a:tableStyleId>
              </a:tblPr>
              <a:tblGrid>
                <a:gridCol w="650953">
                  <a:extLst>
                    <a:ext uri="{9D8B030D-6E8A-4147-A177-3AD203B41FA5}">
                      <a16:colId xmlns:a16="http://schemas.microsoft.com/office/drawing/2014/main" val="20001"/>
                    </a:ext>
                  </a:extLst>
                </a:gridCol>
                <a:gridCol w="596900">
                  <a:extLst>
                    <a:ext uri="{9D8B030D-6E8A-4147-A177-3AD203B41FA5}">
                      <a16:colId xmlns:a16="http://schemas.microsoft.com/office/drawing/2014/main" val="20002"/>
                    </a:ext>
                  </a:extLst>
                </a:gridCol>
                <a:gridCol w="1854200">
                  <a:extLst>
                    <a:ext uri="{9D8B030D-6E8A-4147-A177-3AD203B41FA5}">
                      <a16:colId xmlns:a16="http://schemas.microsoft.com/office/drawing/2014/main" val="20003"/>
                    </a:ext>
                  </a:extLst>
                </a:gridCol>
              </a:tblGrid>
              <a:tr h="555128">
                <a:tc>
                  <a:txBody>
                    <a:bodyPr/>
                    <a:lstStyle/>
                    <a:p>
                      <a:pPr algn="ctr"/>
                      <a:r>
                        <a:rPr lang="en-US" dirty="0">
                          <a:solidFill>
                            <a:sysClr val="windowText" lastClr="000000"/>
                          </a:solidFill>
                          <a:effectLst/>
                        </a:rPr>
                        <a:t>S3</a:t>
                      </a:r>
                      <a:endParaRPr lang="en-US" dirty="0">
                        <a:solidFill>
                          <a:sysClr val="windowText" lastClr="000000"/>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ctr"/>
                      <a:r>
                        <a:rPr lang="en-US" dirty="0">
                          <a:solidFill>
                            <a:sysClr val="windowText" lastClr="000000"/>
                          </a:solidFill>
                          <a:effectLst/>
                        </a:rPr>
                        <a:t>S4</a:t>
                      </a:r>
                      <a:endParaRPr lang="en-US" dirty="0">
                        <a:solidFill>
                          <a:sysClr val="windowText" lastClr="000000"/>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ctr"/>
                      <a:r>
                        <a:rPr lang="en-US" dirty="0">
                          <a:solidFill>
                            <a:sysClr val="windowText" lastClr="000000"/>
                          </a:solidFill>
                          <a:effectLst/>
                        </a:rPr>
                        <a:t>Photo Diode Type</a:t>
                      </a:r>
                      <a:endParaRPr lang="en-US" dirty="0">
                        <a:solidFill>
                          <a:sysClr val="windowText" lastClr="000000"/>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extLst>
                  <a:ext uri="{0D108BD9-81ED-4DB2-BD59-A6C34878D82A}">
                    <a16:rowId xmlns:a16="http://schemas.microsoft.com/office/drawing/2014/main" val="10001"/>
                  </a:ext>
                </a:extLst>
              </a:tr>
            </a:tbl>
          </a:graphicData>
        </a:graphic>
      </p:graphicFrame>
      <p:graphicFrame>
        <p:nvGraphicFramePr>
          <p:cNvPr id="17" name="Content Placeholder 4">
            <a:extLst>
              <a:ext uri="{FF2B5EF4-FFF2-40B4-BE49-F238E27FC236}">
                <a16:creationId xmlns:a16="http://schemas.microsoft.com/office/drawing/2014/main" id="{2486BC6F-42B7-4A1D-889E-1B1818D1D5FB}"/>
              </a:ext>
            </a:extLst>
          </p:cNvPr>
          <p:cNvGraphicFramePr>
            <a:graphicFrameLocks/>
          </p:cNvGraphicFramePr>
          <p:nvPr>
            <p:extLst>
              <p:ext uri="{D42A27DB-BD31-4B8C-83A1-F6EECF244321}">
                <p14:modId xmlns:p14="http://schemas.microsoft.com/office/powerpoint/2010/main" val="2776046922"/>
              </p:ext>
            </p:extLst>
          </p:nvPr>
        </p:nvGraphicFramePr>
        <p:xfrm>
          <a:off x="6882266" y="4353183"/>
          <a:ext cx="3100087" cy="461553"/>
        </p:xfrm>
        <a:graphic>
          <a:graphicData uri="http://schemas.openxmlformats.org/drawingml/2006/table">
            <a:tbl>
              <a:tblPr firstRow="1" bandRow="1">
                <a:tableStyleId>{8EC20E35-A176-4012-BC5E-935CFFF8708E}</a:tableStyleId>
              </a:tblPr>
              <a:tblGrid>
                <a:gridCol w="648987">
                  <a:extLst>
                    <a:ext uri="{9D8B030D-6E8A-4147-A177-3AD203B41FA5}">
                      <a16:colId xmlns:a16="http://schemas.microsoft.com/office/drawing/2014/main" val="20001"/>
                    </a:ext>
                  </a:extLst>
                </a:gridCol>
                <a:gridCol w="596900">
                  <a:extLst>
                    <a:ext uri="{9D8B030D-6E8A-4147-A177-3AD203B41FA5}">
                      <a16:colId xmlns:a16="http://schemas.microsoft.com/office/drawing/2014/main" val="20002"/>
                    </a:ext>
                  </a:extLst>
                </a:gridCol>
                <a:gridCol w="1854200">
                  <a:extLst>
                    <a:ext uri="{9D8B030D-6E8A-4147-A177-3AD203B41FA5}">
                      <a16:colId xmlns:a16="http://schemas.microsoft.com/office/drawing/2014/main" val="20003"/>
                    </a:ext>
                  </a:extLst>
                </a:gridCol>
              </a:tblGrid>
              <a:tr h="461553">
                <a:tc>
                  <a:txBody>
                    <a:bodyPr/>
                    <a:lstStyle/>
                    <a:p>
                      <a:pPr algn="ctr"/>
                      <a:r>
                        <a:rPr lang="en-US" sz="2000" b="0" dirty="0">
                          <a:solidFill>
                            <a:schemeClr val="tx1"/>
                          </a:solidFill>
                        </a:rPr>
                        <a:t>L</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US" sz="2000" b="0" dirty="0">
                          <a:solidFill>
                            <a:schemeClr val="tx1"/>
                          </a:solidFill>
                        </a:rPr>
                        <a:t>L</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US" sz="2000" b="0" dirty="0">
                          <a:solidFill>
                            <a:schemeClr val="tx1"/>
                          </a:solidFill>
                        </a:rPr>
                        <a:t>Red</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bl>
          </a:graphicData>
        </a:graphic>
      </p:graphicFrame>
      <p:graphicFrame>
        <p:nvGraphicFramePr>
          <p:cNvPr id="18" name="Content Placeholder 4">
            <a:extLst>
              <a:ext uri="{FF2B5EF4-FFF2-40B4-BE49-F238E27FC236}">
                <a16:creationId xmlns:a16="http://schemas.microsoft.com/office/drawing/2014/main" id="{2486BC6F-42B7-4A1D-889E-1B1818D1D5FB}"/>
              </a:ext>
            </a:extLst>
          </p:cNvPr>
          <p:cNvGraphicFramePr>
            <a:graphicFrameLocks/>
          </p:cNvGraphicFramePr>
          <p:nvPr>
            <p:extLst>
              <p:ext uri="{D42A27DB-BD31-4B8C-83A1-F6EECF244321}">
                <p14:modId xmlns:p14="http://schemas.microsoft.com/office/powerpoint/2010/main" val="2138259492"/>
              </p:ext>
            </p:extLst>
          </p:nvPr>
        </p:nvGraphicFramePr>
        <p:xfrm>
          <a:off x="6878473" y="4819526"/>
          <a:ext cx="3100087" cy="461553"/>
        </p:xfrm>
        <a:graphic>
          <a:graphicData uri="http://schemas.openxmlformats.org/drawingml/2006/table">
            <a:tbl>
              <a:tblPr firstRow="1" bandRow="1">
                <a:tableStyleId>{8EC20E35-A176-4012-BC5E-935CFFF8708E}</a:tableStyleId>
              </a:tblPr>
              <a:tblGrid>
                <a:gridCol w="648987">
                  <a:extLst>
                    <a:ext uri="{9D8B030D-6E8A-4147-A177-3AD203B41FA5}">
                      <a16:colId xmlns:a16="http://schemas.microsoft.com/office/drawing/2014/main" val="20001"/>
                    </a:ext>
                  </a:extLst>
                </a:gridCol>
                <a:gridCol w="596900">
                  <a:extLst>
                    <a:ext uri="{9D8B030D-6E8A-4147-A177-3AD203B41FA5}">
                      <a16:colId xmlns:a16="http://schemas.microsoft.com/office/drawing/2014/main" val="20002"/>
                    </a:ext>
                  </a:extLst>
                </a:gridCol>
                <a:gridCol w="1854200">
                  <a:extLst>
                    <a:ext uri="{9D8B030D-6E8A-4147-A177-3AD203B41FA5}">
                      <a16:colId xmlns:a16="http://schemas.microsoft.com/office/drawing/2014/main" val="20003"/>
                    </a:ext>
                  </a:extLst>
                </a:gridCol>
              </a:tblGrid>
              <a:tr h="461553">
                <a:tc>
                  <a:txBody>
                    <a:bodyPr/>
                    <a:lstStyle/>
                    <a:p>
                      <a:pPr algn="ctr"/>
                      <a:r>
                        <a:rPr lang="en-US" sz="2000" b="0" dirty="0">
                          <a:solidFill>
                            <a:schemeClr val="tx1"/>
                          </a:solidFill>
                        </a:rPr>
                        <a:t>L</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US" sz="2000" b="0" dirty="0">
                          <a:solidFill>
                            <a:schemeClr val="tx1"/>
                          </a:solidFill>
                        </a:rPr>
                        <a:t>H</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US" sz="2000" b="0" dirty="0">
                          <a:solidFill>
                            <a:schemeClr val="tx1"/>
                          </a:solidFill>
                        </a:rPr>
                        <a:t>Blue</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bl>
          </a:graphicData>
        </a:graphic>
      </p:graphicFrame>
      <p:graphicFrame>
        <p:nvGraphicFramePr>
          <p:cNvPr id="19" name="Content Placeholder 4">
            <a:extLst>
              <a:ext uri="{FF2B5EF4-FFF2-40B4-BE49-F238E27FC236}">
                <a16:creationId xmlns:a16="http://schemas.microsoft.com/office/drawing/2014/main" id="{2486BC6F-42B7-4A1D-889E-1B1818D1D5FB}"/>
              </a:ext>
            </a:extLst>
          </p:cNvPr>
          <p:cNvGraphicFramePr>
            <a:graphicFrameLocks/>
          </p:cNvGraphicFramePr>
          <p:nvPr>
            <p:extLst>
              <p:ext uri="{D42A27DB-BD31-4B8C-83A1-F6EECF244321}">
                <p14:modId xmlns:p14="http://schemas.microsoft.com/office/powerpoint/2010/main" val="311229804"/>
              </p:ext>
            </p:extLst>
          </p:nvPr>
        </p:nvGraphicFramePr>
        <p:xfrm>
          <a:off x="6878473" y="5285870"/>
          <a:ext cx="3100087" cy="461553"/>
        </p:xfrm>
        <a:graphic>
          <a:graphicData uri="http://schemas.openxmlformats.org/drawingml/2006/table">
            <a:tbl>
              <a:tblPr firstRow="1" bandRow="1">
                <a:tableStyleId>{8EC20E35-A176-4012-BC5E-935CFFF8708E}</a:tableStyleId>
              </a:tblPr>
              <a:tblGrid>
                <a:gridCol w="648987">
                  <a:extLst>
                    <a:ext uri="{9D8B030D-6E8A-4147-A177-3AD203B41FA5}">
                      <a16:colId xmlns:a16="http://schemas.microsoft.com/office/drawing/2014/main" val="20001"/>
                    </a:ext>
                  </a:extLst>
                </a:gridCol>
                <a:gridCol w="596900">
                  <a:extLst>
                    <a:ext uri="{9D8B030D-6E8A-4147-A177-3AD203B41FA5}">
                      <a16:colId xmlns:a16="http://schemas.microsoft.com/office/drawing/2014/main" val="20002"/>
                    </a:ext>
                  </a:extLst>
                </a:gridCol>
                <a:gridCol w="1854200">
                  <a:extLst>
                    <a:ext uri="{9D8B030D-6E8A-4147-A177-3AD203B41FA5}">
                      <a16:colId xmlns:a16="http://schemas.microsoft.com/office/drawing/2014/main" val="20003"/>
                    </a:ext>
                  </a:extLst>
                </a:gridCol>
              </a:tblGrid>
              <a:tr h="461553">
                <a:tc>
                  <a:txBody>
                    <a:bodyPr/>
                    <a:lstStyle/>
                    <a:p>
                      <a:pPr algn="ctr"/>
                      <a:r>
                        <a:rPr lang="en-US" sz="2000" b="0" dirty="0">
                          <a:solidFill>
                            <a:schemeClr val="tx1"/>
                          </a:solidFill>
                        </a:rPr>
                        <a:t>H</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US" sz="2000" b="0" dirty="0">
                          <a:solidFill>
                            <a:schemeClr val="tx1"/>
                          </a:solidFill>
                        </a:rPr>
                        <a:t>L</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US" sz="2000" b="0" dirty="0">
                          <a:solidFill>
                            <a:schemeClr val="tx1"/>
                          </a:solidFill>
                        </a:rPr>
                        <a:t>Clear(No Filter)</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bl>
          </a:graphicData>
        </a:graphic>
      </p:graphicFrame>
      <p:graphicFrame>
        <p:nvGraphicFramePr>
          <p:cNvPr id="20" name="Content Placeholder 4">
            <a:extLst>
              <a:ext uri="{FF2B5EF4-FFF2-40B4-BE49-F238E27FC236}">
                <a16:creationId xmlns:a16="http://schemas.microsoft.com/office/drawing/2014/main" id="{2486BC6F-42B7-4A1D-889E-1B1818D1D5FB}"/>
              </a:ext>
            </a:extLst>
          </p:cNvPr>
          <p:cNvGraphicFramePr>
            <a:graphicFrameLocks/>
          </p:cNvGraphicFramePr>
          <p:nvPr>
            <p:extLst>
              <p:ext uri="{D42A27DB-BD31-4B8C-83A1-F6EECF244321}">
                <p14:modId xmlns:p14="http://schemas.microsoft.com/office/powerpoint/2010/main" val="2797299524"/>
              </p:ext>
            </p:extLst>
          </p:nvPr>
        </p:nvGraphicFramePr>
        <p:xfrm>
          <a:off x="6878473" y="5752214"/>
          <a:ext cx="3100087" cy="461553"/>
        </p:xfrm>
        <a:graphic>
          <a:graphicData uri="http://schemas.openxmlformats.org/drawingml/2006/table">
            <a:tbl>
              <a:tblPr firstRow="1" bandRow="1">
                <a:tableStyleId>{8EC20E35-A176-4012-BC5E-935CFFF8708E}</a:tableStyleId>
              </a:tblPr>
              <a:tblGrid>
                <a:gridCol w="648987">
                  <a:extLst>
                    <a:ext uri="{9D8B030D-6E8A-4147-A177-3AD203B41FA5}">
                      <a16:colId xmlns:a16="http://schemas.microsoft.com/office/drawing/2014/main" val="20001"/>
                    </a:ext>
                  </a:extLst>
                </a:gridCol>
                <a:gridCol w="596900">
                  <a:extLst>
                    <a:ext uri="{9D8B030D-6E8A-4147-A177-3AD203B41FA5}">
                      <a16:colId xmlns:a16="http://schemas.microsoft.com/office/drawing/2014/main" val="20002"/>
                    </a:ext>
                  </a:extLst>
                </a:gridCol>
                <a:gridCol w="1854200">
                  <a:extLst>
                    <a:ext uri="{9D8B030D-6E8A-4147-A177-3AD203B41FA5}">
                      <a16:colId xmlns:a16="http://schemas.microsoft.com/office/drawing/2014/main" val="20003"/>
                    </a:ext>
                  </a:extLst>
                </a:gridCol>
              </a:tblGrid>
              <a:tr h="461553">
                <a:tc>
                  <a:txBody>
                    <a:bodyPr/>
                    <a:lstStyle/>
                    <a:p>
                      <a:pPr algn="ctr"/>
                      <a:r>
                        <a:rPr lang="en-US" sz="2000" b="0" dirty="0">
                          <a:solidFill>
                            <a:schemeClr val="tx1"/>
                          </a:solidFill>
                        </a:rPr>
                        <a:t>H</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US" sz="2000" b="0" dirty="0">
                          <a:solidFill>
                            <a:schemeClr val="tx1"/>
                          </a:solidFill>
                        </a:rPr>
                        <a:t>H</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US" sz="2000" b="0" dirty="0">
                          <a:solidFill>
                            <a:schemeClr val="tx1"/>
                          </a:solidFill>
                        </a:rPr>
                        <a:t>Green</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3306231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500"/>
                                        <p:tgtEl>
                                          <p:spTgt spid="14"/>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fade">
                                      <p:cBhvr>
                                        <p:cTn id="42" dur="500"/>
                                        <p:tgtEl>
                                          <p:spTgt spid="15"/>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
                                            <p:txEl>
                                              <p:pRg st="3" end="3"/>
                                            </p:txEl>
                                          </p:spTgt>
                                        </p:tgtEl>
                                        <p:attrNameLst>
                                          <p:attrName>style.visibility</p:attrName>
                                        </p:attrNameLst>
                                      </p:cBhvr>
                                      <p:to>
                                        <p:strVal val="visible"/>
                                      </p:to>
                                    </p:set>
                                    <p:animEffect transition="in" filter="fade">
                                      <p:cBhvr>
                                        <p:cTn id="47" dur="500"/>
                                        <p:tgtEl>
                                          <p:spTgt spid="3">
                                            <p:txEl>
                                              <p:pRg st="3" end="3"/>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3">
                                            <p:txEl>
                                              <p:pRg st="4" end="4"/>
                                            </p:txEl>
                                          </p:spTgt>
                                        </p:tgtEl>
                                        <p:attrNameLst>
                                          <p:attrName>style.visibility</p:attrName>
                                        </p:attrNameLst>
                                      </p:cBhvr>
                                      <p:to>
                                        <p:strVal val="visible"/>
                                      </p:to>
                                    </p:set>
                                    <p:animEffect transition="in" filter="fade">
                                      <p:cBhvr>
                                        <p:cTn id="52" dur="500"/>
                                        <p:tgtEl>
                                          <p:spTgt spid="3">
                                            <p:txEl>
                                              <p:pRg st="4" end="4"/>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16"/>
                                        </p:tgtEl>
                                        <p:attrNameLst>
                                          <p:attrName>style.visibility</p:attrName>
                                        </p:attrNameLst>
                                      </p:cBhvr>
                                      <p:to>
                                        <p:strVal val="visible"/>
                                      </p:to>
                                    </p:set>
                                    <p:animEffect transition="in" filter="fade">
                                      <p:cBhvr>
                                        <p:cTn id="57" dur="500"/>
                                        <p:tgtEl>
                                          <p:spTgt spid="16"/>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17"/>
                                        </p:tgtEl>
                                        <p:attrNameLst>
                                          <p:attrName>style.visibility</p:attrName>
                                        </p:attrNameLst>
                                      </p:cBhvr>
                                      <p:to>
                                        <p:strVal val="visible"/>
                                      </p:to>
                                    </p:set>
                                    <p:animEffect transition="in" filter="fade">
                                      <p:cBhvr>
                                        <p:cTn id="62" dur="500"/>
                                        <p:tgtEl>
                                          <p:spTgt spid="17"/>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18"/>
                                        </p:tgtEl>
                                        <p:attrNameLst>
                                          <p:attrName>style.visibility</p:attrName>
                                        </p:attrNameLst>
                                      </p:cBhvr>
                                      <p:to>
                                        <p:strVal val="visible"/>
                                      </p:to>
                                    </p:set>
                                    <p:animEffect transition="in" filter="fade">
                                      <p:cBhvr>
                                        <p:cTn id="67" dur="500"/>
                                        <p:tgtEl>
                                          <p:spTgt spid="18"/>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19"/>
                                        </p:tgtEl>
                                        <p:attrNameLst>
                                          <p:attrName>style.visibility</p:attrName>
                                        </p:attrNameLst>
                                      </p:cBhvr>
                                      <p:to>
                                        <p:strVal val="visible"/>
                                      </p:to>
                                    </p:set>
                                    <p:animEffect transition="in" filter="fade">
                                      <p:cBhvr>
                                        <p:cTn id="72" dur="500"/>
                                        <p:tgtEl>
                                          <p:spTgt spid="19"/>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20"/>
                                        </p:tgtEl>
                                        <p:attrNameLst>
                                          <p:attrName>style.visibility</p:attrName>
                                        </p:attrNameLst>
                                      </p:cBhvr>
                                      <p:to>
                                        <p:strVal val="visible"/>
                                      </p:to>
                                    </p:set>
                                    <p:animEffect transition="in" filter="fade">
                                      <p:cBhvr>
                                        <p:cTn id="7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5EF1AA-B384-4B3C-AA64-26D31B983DC1}"/>
              </a:ext>
            </a:extLst>
          </p:cNvPr>
          <p:cNvSpPr>
            <a:spLocks noGrp="1"/>
          </p:cNvSpPr>
          <p:nvPr>
            <p:ph type="title"/>
          </p:nvPr>
        </p:nvSpPr>
        <p:spPr/>
        <p:txBody>
          <a:bodyPr/>
          <a:lstStyle/>
          <a:p>
            <a:r>
              <a:rPr lang="en-US" dirty="0" err="1"/>
              <a:t>Colour</a:t>
            </a:r>
            <a:r>
              <a:rPr lang="en-US" dirty="0"/>
              <a:t> Sensor – Working principle</a:t>
            </a:r>
          </a:p>
        </p:txBody>
      </p:sp>
      <p:sp>
        <p:nvSpPr>
          <p:cNvPr id="7" name="Content Placeholder 2"/>
          <p:cNvSpPr>
            <a:spLocks noGrp="1"/>
          </p:cNvSpPr>
          <p:nvPr>
            <p:ph idx="1"/>
          </p:nvPr>
        </p:nvSpPr>
        <p:spPr/>
        <p:txBody>
          <a:bodyPr/>
          <a:lstStyle/>
          <a:p>
            <a:r>
              <a:rPr lang="en-IN" dirty="0"/>
              <a:t>The sensor works by imparting a bright light on an object and recording the reflected colour by the object.</a:t>
            </a:r>
            <a:endParaRPr lang="en-IN" b="1" dirty="0">
              <a:solidFill>
                <a:schemeClr val="tx2"/>
              </a:solidFill>
            </a:endParaRPr>
          </a:p>
          <a:p>
            <a:r>
              <a:rPr lang="en-IN" dirty="0"/>
              <a:t>The selected photodiode for colour of red, green and blue converts the amount of light to current.</a:t>
            </a:r>
          </a:p>
          <a:p>
            <a:r>
              <a:rPr lang="en-IN" dirty="0"/>
              <a:t>These RGB values are further processed to identify the exact colour combination.</a:t>
            </a:r>
          </a:p>
        </p:txBody>
      </p:sp>
      <p:sp>
        <p:nvSpPr>
          <p:cNvPr id="3" name="Right Arrow 2"/>
          <p:cNvSpPr/>
          <p:nvPr/>
        </p:nvSpPr>
        <p:spPr>
          <a:xfrm>
            <a:off x="3446899" y="4050469"/>
            <a:ext cx="927279" cy="119129"/>
          </a:xfrm>
          <a:prstGeom prst="rightArrow">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Arrow 9"/>
          <p:cNvSpPr/>
          <p:nvPr/>
        </p:nvSpPr>
        <p:spPr>
          <a:xfrm>
            <a:off x="7314609" y="4050469"/>
            <a:ext cx="927279" cy="119129"/>
          </a:xfrm>
          <a:prstGeom prst="rightArrow">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1185280" y="5065801"/>
            <a:ext cx="1968809" cy="646331"/>
          </a:xfrm>
          <a:prstGeom prst="rect">
            <a:avLst/>
          </a:prstGeom>
          <a:noFill/>
        </p:spPr>
        <p:txBody>
          <a:bodyPr wrap="none" rtlCol="0">
            <a:spAutoFit/>
          </a:bodyPr>
          <a:lstStyle/>
          <a:p>
            <a:pPr algn="ctr"/>
            <a:r>
              <a:rPr lang="en-US" dirty="0"/>
              <a:t>Input to photodiode</a:t>
            </a:r>
          </a:p>
          <a:p>
            <a:pPr algn="ctr"/>
            <a:r>
              <a:rPr lang="en-US" dirty="0"/>
              <a:t>of </a:t>
            </a:r>
            <a:r>
              <a:rPr lang="en-US" dirty="0" err="1"/>
              <a:t>colour</a:t>
            </a:r>
            <a:r>
              <a:rPr lang="en-US" dirty="0"/>
              <a:t> sensor</a:t>
            </a:r>
          </a:p>
        </p:txBody>
      </p:sp>
      <p:sp>
        <p:nvSpPr>
          <p:cNvPr id="12" name="TextBox 11"/>
          <p:cNvSpPr txBox="1"/>
          <p:nvPr/>
        </p:nvSpPr>
        <p:spPr>
          <a:xfrm>
            <a:off x="4592287" y="5065801"/>
            <a:ext cx="2504212" cy="369332"/>
          </a:xfrm>
          <a:prstGeom prst="rect">
            <a:avLst/>
          </a:prstGeom>
          <a:noFill/>
        </p:spPr>
        <p:txBody>
          <a:bodyPr wrap="none" rtlCol="0">
            <a:spAutoFit/>
          </a:bodyPr>
          <a:lstStyle/>
          <a:p>
            <a:r>
              <a:rPr lang="en-US" dirty="0"/>
              <a:t>Output RGB </a:t>
            </a:r>
            <a:r>
              <a:rPr lang="en-US" dirty="0" err="1"/>
              <a:t>colour</a:t>
            </a:r>
            <a:r>
              <a:rPr lang="en-US" dirty="0"/>
              <a:t> values</a:t>
            </a:r>
          </a:p>
        </p:txBody>
      </p:sp>
      <p:sp>
        <p:nvSpPr>
          <p:cNvPr id="13" name="TextBox 12"/>
          <p:cNvSpPr txBox="1"/>
          <p:nvPr/>
        </p:nvSpPr>
        <p:spPr>
          <a:xfrm>
            <a:off x="8816204" y="5065801"/>
            <a:ext cx="2069797" cy="646331"/>
          </a:xfrm>
          <a:prstGeom prst="rect">
            <a:avLst/>
          </a:prstGeom>
          <a:noFill/>
        </p:spPr>
        <p:txBody>
          <a:bodyPr wrap="none" rtlCol="0">
            <a:spAutoFit/>
          </a:bodyPr>
          <a:lstStyle/>
          <a:p>
            <a:pPr algn="ctr"/>
            <a:r>
              <a:rPr lang="en-US" dirty="0"/>
              <a:t>Calculation of actual</a:t>
            </a:r>
          </a:p>
          <a:p>
            <a:pPr algn="ctr"/>
            <a:r>
              <a:rPr lang="en-US" dirty="0" err="1"/>
              <a:t>colour</a:t>
            </a:r>
            <a:r>
              <a:rPr lang="en-US" dirty="0"/>
              <a:t> of object</a:t>
            </a:r>
          </a:p>
        </p:txBody>
      </p:sp>
      <p:pic>
        <p:nvPicPr>
          <p:cNvPr id="14" name="Picture 12" descr="Thing files for TCS230 / TCS3200 Color Sensor / Detector Module Mount by  KidSwidden - Thingiverse"/>
          <p:cNvPicPr>
            <a:picLocks noChangeAspect="1" noChangeArrowheads="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15243" t="17169" r="14051" b="12726"/>
          <a:stretch/>
        </p:blipFill>
        <p:spPr bwMode="auto">
          <a:xfrm>
            <a:off x="1249386" y="3424233"/>
            <a:ext cx="1840598" cy="13716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RGB (Red Green Blue) Definition"/>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821" t="15672" r="50164" b="8582"/>
          <a:stretch/>
        </p:blipFill>
        <p:spPr bwMode="auto">
          <a:xfrm>
            <a:off x="5134944" y="3364669"/>
            <a:ext cx="1418897" cy="1371600"/>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p:cNvGrpSpPr/>
          <p:nvPr/>
        </p:nvGrpSpPr>
        <p:grpSpPr>
          <a:xfrm>
            <a:off x="8593803" y="3252676"/>
            <a:ext cx="2514600" cy="1664208"/>
            <a:chOff x="6400800" y="914400"/>
            <a:chExt cx="2514600" cy="1664208"/>
          </a:xfrm>
        </p:grpSpPr>
        <p:sp>
          <p:nvSpPr>
            <p:cNvPr id="16" name="Rectangle 15"/>
            <p:cNvSpPr/>
            <p:nvPr/>
          </p:nvSpPr>
          <p:spPr>
            <a:xfrm>
              <a:off x="6400800" y="914400"/>
              <a:ext cx="2514600" cy="18288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6400800" y="1161288"/>
              <a:ext cx="2514600" cy="18288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6400800" y="1408176"/>
              <a:ext cx="2514600" cy="182880"/>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6400800" y="1655064"/>
              <a:ext cx="2514600" cy="182880"/>
            </a:xfrm>
            <a:prstGeom prst="rect">
              <a:avLst/>
            </a:prstGeom>
            <a:solidFill>
              <a:srgbClr val="FF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6400800" y="1901952"/>
              <a:ext cx="2514600" cy="18288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6400800" y="2148840"/>
              <a:ext cx="2514600" cy="182880"/>
            </a:xfrm>
            <a:prstGeom prst="rect">
              <a:avLst/>
            </a:prstGeom>
            <a:solidFill>
              <a:srgbClr val="00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6400800" y="2395728"/>
              <a:ext cx="2514600" cy="18288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77919459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fade">
                                      <p:cBhvr>
                                        <p:cTn id="12" dur="5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fade">
                                      <p:cBhvr>
                                        <p:cTn id="25" dur="500"/>
                                        <p:tgtEl>
                                          <p:spTgt spid="3"/>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500"/>
                                        <p:tgtEl>
                                          <p:spTgt spid="12"/>
                                        </p:tgtEl>
                                      </p:cBhvr>
                                    </p:animEffect>
                                  </p:childTnLst>
                                </p:cTn>
                              </p:par>
                              <p:par>
                                <p:cTn id="29" presetID="10" presetClass="entr" presetSubtype="0" fill="hold" nodeType="with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fade">
                                      <p:cBhvr>
                                        <p:cTn id="31" dur="500"/>
                                        <p:tgtEl>
                                          <p:spTgt spid="4"/>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7">
                                            <p:txEl>
                                              <p:pRg st="2" end="2"/>
                                            </p:txEl>
                                          </p:spTgt>
                                        </p:tgtEl>
                                        <p:attrNameLst>
                                          <p:attrName>style.visibility</p:attrName>
                                        </p:attrNameLst>
                                      </p:cBhvr>
                                      <p:to>
                                        <p:strVal val="visible"/>
                                      </p:to>
                                    </p:set>
                                    <p:animEffect transition="in" filter="fade">
                                      <p:cBhvr>
                                        <p:cTn id="36" dur="500"/>
                                        <p:tgtEl>
                                          <p:spTgt spid="7">
                                            <p:txEl>
                                              <p:pRg st="2" end="2"/>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10"/>
                                        </p:tgtEl>
                                        <p:attrNameLst>
                                          <p:attrName>style.visibility</p:attrName>
                                        </p:attrNameLst>
                                      </p:cBhvr>
                                      <p:to>
                                        <p:strVal val="visible"/>
                                      </p:to>
                                    </p:set>
                                    <p:animEffect transition="in" filter="fade">
                                      <p:cBhvr>
                                        <p:cTn id="41" dur="500"/>
                                        <p:tgtEl>
                                          <p:spTgt spid="10"/>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fade">
                                      <p:cBhvr>
                                        <p:cTn id="44" dur="500"/>
                                        <p:tgtEl>
                                          <p:spTgt spid="13"/>
                                        </p:tgtEl>
                                      </p:cBhvr>
                                    </p:animEffect>
                                  </p:childTnLst>
                                </p:cTn>
                              </p:par>
                              <p:par>
                                <p:cTn id="45" presetID="10" presetClass="entr" presetSubtype="0" fill="hold" nodeType="with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fade">
                                      <p:cBhvr>
                                        <p:cTn id="4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0" grpId="0" animBg="1"/>
      <p:bldP spid="6" grpId="0"/>
      <p:bldP spid="12" grpId="0"/>
      <p:bldP spid="13"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5EF1AA-B384-4B3C-AA64-26D31B983DC1}"/>
              </a:ext>
            </a:extLst>
          </p:cNvPr>
          <p:cNvSpPr>
            <a:spLocks noGrp="1"/>
          </p:cNvSpPr>
          <p:nvPr>
            <p:ph type="title"/>
          </p:nvPr>
        </p:nvSpPr>
        <p:spPr/>
        <p:txBody>
          <a:bodyPr/>
          <a:lstStyle/>
          <a:p>
            <a:r>
              <a:rPr lang="en-US" dirty="0" err="1"/>
              <a:t>Colour</a:t>
            </a:r>
            <a:r>
              <a:rPr lang="en-US" dirty="0"/>
              <a:t> Sensor – Interfacing with Arduino</a:t>
            </a:r>
          </a:p>
        </p:txBody>
      </p:sp>
      <p:sp>
        <p:nvSpPr>
          <p:cNvPr id="3" name="Content Placeholder 2">
            <a:extLst>
              <a:ext uri="{FF2B5EF4-FFF2-40B4-BE49-F238E27FC236}">
                <a16:creationId xmlns:a16="http://schemas.microsoft.com/office/drawing/2014/main" id="{21ED515D-C27A-442E-AC75-3436088FDA4F}"/>
              </a:ext>
            </a:extLst>
          </p:cNvPr>
          <p:cNvSpPr>
            <a:spLocks noGrp="1"/>
          </p:cNvSpPr>
          <p:nvPr>
            <p:ph idx="1"/>
          </p:nvPr>
        </p:nvSpPr>
        <p:spPr>
          <a:xfrm>
            <a:off x="131181" y="863444"/>
            <a:ext cx="5396988" cy="5590565"/>
          </a:xfrm>
        </p:spPr>
        <p:txBody>
          <a:bodyPr/>
          <a:lstStyle/>
          <a:p>
            <a:r>
              <a:rPr lang="en-US" dirty="0"/>
              <a:t>The interfacing of </a:t>
            </a:r>
            <a:r>
              <a:rPr lang="en-US" dirty="0" err="1"/>
              <a:t>Colour</a:t>
            </a:r>
            <a:r>
              <a:rPr lang="en-US" dirty="0"/>
              <a:t> Sensor with Arduino Uno is as shown in figure.</a:t>
            </a:r>
          </a:p>
          <a:p>
            <a:r>
              <a:rPr lang="en-US" dirty="0"/>
              <a:t>Here, </a:t>
            </a:r>
            <a:r>
              <a:rPr lang="en-US" dirty="0" err="1"/>
              <a:t>Vcc</a:t>
            </a:r>
            <a:r>
              <a:rPr lang="en-US" dirty="0"/>
              <a:t> and </a:t>
            </a:r>
            <a:r>
              <a:rPr lang="en-US" dirty="0" err="1"/>
              <a:t>Gnd</a:t>
            </a:r>
            <a:r>
              <a:rPr lang="en-US" dirty="0"/>
              <a:t> pins of </a:t>
            </a:r>
            <a:r>
              <a:rPr lang="en-US" dirty="0" err="1"/>
              <a:t>Colour</a:t>
            </a:r>
            <a:r>
              <a:rPr lang="en-US" dirty="0"/>
              <a:t> Sensor are connected to 5V and </a:t>
            </a:r>
            <a:r>
              <a:rPr lang="en-US" dirty="0" err="1"/>
              <a:t>Gnd</a:t>
            </a:r>
            <a:r>
              <a:rPr lang="en-US" dirty="0"/>
              <a:t> of Arduino board.</a:t>
            </a:r>
          </a:p>
          <a:p>
            <a:r>
              <a:rPr lang="en-US" dirty="0"/>
              <a:t>As we need to enable the sensor OE’ is connected to GND.</a:t>
            </a:r>
          </a:p>
          <a:p>
            <a:r>
              <a:rPr lang="en-US" dirty="0"/>
              <a:t>All selection pins S0, S1 S2 and S3 are connected to digital pins of Arduino that is 9,8,11 and 12 respectively.</a:t>
            </a:r>
          </a:p>
        </p:txBody>
      </p:sp>
      <p:sp>
        <p:nvSpPr>
          <p:cNvPr id="78" name="Content Placeholder 2">
            <a:extLst>
              <a:ext uri="{FF2B5EF4-FFF2-40B4-BE49-F238E27FC236}">
                <a16:creationId xmlns:a16="http://schemas.microsoft.com/office/drawing/2014/main" id="{21ED515D-C27A-442E-AC75-3436088FDA4F}"/>
              </a:ext>
            </a:extLst>
          </p:cNvPr>
          <p:cNvSpPr txBox="1">
            <a:spLocks/>
          </p:cNvSpPr>
          <p:nvPr/>
        </p:nvSpPr>
        <p:spPr>
          <a:xfrm>
            <a:off x="131181" y="4759012"/>
            <a:ext cx="11992833" cy="1134270"/>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chemeClr val="accent6"/>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chemeClr val="accent6"/>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chemeClr val="accent6"/>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The output of </a:t>
            </a:r>
            <a:r>
              <a:rPr lang="en-US" dirty="0" err="1"/>
              <a:t>colour</a:t>
            </a:r>
            <a:r>
              <a:rPr lang="en-US" dirty="0"/>
              <a:t> sensor are taken as a pulse count. So OUT pin is also connected to digital pin. In our case it is connected to pin 10.</a:t>
            </a:r>
          </a:p>
          <a:p>
            <a:endParaRPr lang="en-US" dirty="0"/>
          </a:p>
          <a:p>
            <a:endParaRPr lang="en-US" dirty="0"/>
          </a:p>
        </p:txBody>
      </p:sp>
      <p:pic>
        <p:nvPicPr>
          <p:cNvPr id="38" name="Picture 37"/>
          <p:cNvPicPr/>
          <p:nvPr/>
        </p:nvPicPr>
        <p:blipFill>
          <a:blip r:embed="rId2">
            <a:clrChange>
              <a:clrFrom>
                <a:srgbClr val="F4F5F6"/>
              </a:clrFrom>
              <a:clrTo>
                <a:srgbClr val="F4F5F6">
                  <a:alpha val="0"/>
                </a:srgbClr>
              </a:clrTo>
            </a:clrChange>
          </a:blip>
          <a:stretch>
            <a:fillRect/>
          </a:stretch>
        </p:blipFill>
        <p:spPr>
          <a:xfrm>
            <a:off x="5590005" y="1257780"/>
            <a:ext cx="4323266" cy="3011701"/>
          </a:xfrm>
          <a:prstGeom prst="rect">
            <a:avLst/>
          </a:prstGeom>
          <a:ln>
            <a:noFill/>
          </a:ln>
        </p:spPr>
      </p:pic>
      <p:pic>
        <p:nvPicPr>
          <p:cNvPr id="39" name="Picture 12" descr="Thing files for TCS230 / TCS3200 Color Sensor / Detector Module Mount by  KidSwidden - Thingiverse"/>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5243" t="17169" r="14051" b="12726"/>
          <a:stretch>
            <a:fillRect/>
          </a:stretch>
        </p:blipFill>
        <p:spPr bwMode="auto">
          <a:xfrm rot="16200000">
            <a:off x="10623795" y="2000445"/>
            <a:ext cx="1411125" cy="1051560"/>
          </a:xfrm>
          <a:prstGeom prst="rect">
            <a:avLst/>
          </a:prstGeom>
          <a:noFill/>
          <a:extLst>
            <a:ext uri="{909E8E84-426E-40DD-AFC4-6F175D3DCCD1}">
              <a14:hiddenFill xmlns:a14="http://schemas.microsoft.com/office/drawing/2010/main">
                <a:solidFill>
                  <a:srgbClr val="FFFFFF"/>
                </a:solidFill>
              </a14:hiddenFill>
            </a:ext>
          </a:extLst>
        </p:spPr>
      </p:pic>
      <p:grpSp>
        <p:nvGrpSpPr>
          <p:cNvPr id="40" name="Group 39"/>
          <p:cNvGrpSpPr/>
          <p:nvPr/>
        </p:nvGrpSpPr>
        <p:grpSpPr>
          <a:xfrm>
            <a:off x="8236442" y="3061814"/>
            <a:ext cx="3238500" cy="1450340"/>
            <a:chOff x="12375" y="5816"/>
            <a:chExt cx="5100" cy="2284"/>
          </a:xfrm>
        </p:grpSpPr>
        <p:cxnSp>
          <p:nvCxnSpPr>
            <p:cNvPr id="41" name="Straight Connector 40"/>
            <p:cNvCxnSpPr/>
            <p:nvPr/>
          </p:nvCxnSpPr>
          <p:spPr>
            <a:xfrm>
              <a:off x="12388" y="7305"/>
              <a:ext cx="0" cy="795"/>
            </a:xfrm>
            <a:prstGeom prst="line">
              <a:avLst/>
            </a:prstGeom>
            <a:ln w="22225">
              <a:solidFill>
                <a:srgbClr val="202020"/>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12375" y="8085"/>
              <a:ext cx="5100" cy="0"/>
            </a:xfrm>
            <a:prstGeom prst="line">
              <a:avLst/>
            </a:prstGeom>
            <a:ln w="22225">
              <a:solidFill>
                <a:srgbClr val="202020"/>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17475" y="5816"/>
              <a:ext cx="0" cy="2273"/>
            </a:xfrm>
            <a:prstGeom prst="line">
              <a:avLst/>
            </a:prstGeom>
            <a:ln w="22225">
              <a:solidFill>
                <a:srgbClr val="202020"/>
              </a:solidFill>
            </a:ln>
          </p:spPr>
          <p:style>
            <a:lnRef idx="1">
              <a:schemeClr val="accent1"/>
            </a:lnRef>
            <a:fillRef idx="0">
              <a:schemeClr val="accent1"/>
            </a:fillRef>
            <a:effectRef idx="0">
              <a:schemeClr val="accent1"/>
            </a:effectRef>
            <a:fontRef idx="minor">
              <a:schemeClr val="tx1"/>
            </a:fontRef>
          </p:style>
        </p:cxnSp>
      </p:grpSp>
      <p:grpSp>
        <p:nvGrpSpPr>
          <p:cNvPr id="44" name="Group 43"/>
          <p:cNvGrpSpPr/>
          <p:nvPr/>
        </p:nvGrpSpPr>
        <p:grpSpPr>
          <a:xfrm>
            <a:off x="8380589" y="3071365"/>
            <a:ext cx="2983766" cy="1333042"/>
            <a:chOff x="12388" y="5817"/>
            <a:chExt cx="5089" cy="2282"/>
          </a:xfrm>
        </p:grpSpPr>
        <p:cxnSp>
          <p:nvCxnSpPr>
            <p:cNvPr id="45" name="Straight Connector 44"/>
            <p:cNvCxnSpPr/>
            <p:nvPr/>
          </p:nvCxnSpPr>
          <p:spPr>
            <a:xfrm flipH="1">
              <a:off x="12388" y="7434"/>
              <a:ext cx="18" cy="665"/>
            </a:xfrm>
            <a:prstGeom prst="line">
              <a:avLst/>
            </a:prstGeom>
            <a:ln w="22225">
              <a:solidFill>
                <a:srgbClr val="202020"/>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12393" y="8085"/>
              <a:ext cx="5084" cy="0"/>
            </a:xfrm>
            <a:prstGeom prst="line">
              <a:avLst/>
            </a:prstGeom>
            <a:ln w="22225">
              <a:solidFill>
                <a:srgbClr val="202020"/>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17475" y="5817"/>
              <a:ext cx="0" cy="2273"/>
            </a:xfrm>
            <a:prstGeom prst="line">
              <a:avLst/>
            </a:prstGeom>
            <a:ln w="22225">
              <a:solidFill>
                <a:srgbClr val="202020"/>
              </a:solidFill>
            </a:ln>
          </p:spPr>
          <p:style>
            <a:lnRef idx="1">
              <a:schemeClr val="accent1"/>
            </a:lnRef>
            <a:fillRef idx="0">
              <a:schemeClr val="accent1"/>
            </a:fillRef>
            <a:effectRef idx="0">
              <a:schemeClr val="accent1"/>
            </a:effectRef>
            <a:fontRef idx="minor">
              <a:schemeClr val="tx1"/>
            </a:fontRef>
          </p:style>
        </p:cxnSp>
      </p:grpSp>
      <p:grpSp>
        <p:nvGrpSpPr>
          <p:cNvPr id="48" name="Group 47"/>
          <p:cNvGrpSpPr/>
          <p:nvPr/>
        </p:nvGrpSpPr>
        <p:grpSpPr>
          <a:xfrm>
            <a:off x="8311372" y="1216504"/>
            <a:ext cx="2955925" cy="2409825"/>
            <a:chOff x="12493" y="2910"/>
            <a:chExt cx="4655" cy="3795"/>
          </a:xfrm>
        </p:grpSpPr>
        <p:cxnSp>
          <p:nvCxnSpPr>
            <p:cNvPr id="49" name="Straight Connector 48"/>
            <p:cNvCxnSpPr/>
            <p:nvPr/>
          </p:nvCxnSpPr>
          <p:spPr>
            <a:xfrm flipV="1">
              <a:off x="12493" y="2910"/>
              <a:ext cx="0" cy="435"/>
            </a:xfrm>
            <a:prstGeom prst="line">
              <a:avLst/>
            </a:prstGeom>
            <a:ln w="2222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V="1">
              <a:off x="17148" y="5843"/>
              <a:ext cx="0" cy="862"/>
            </a:xfrm>
            <a:prstGeom prst="line">
              <a:avLst/>
            </a:prstGeom>
            <a:ln w="2222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flipH="1">
              <a:off x="12493" y="2910"/>
              <a:ext cx="2790" cy="0"/>
            </a:xfrm>
            <a:prstGeom prst="line">
              <a:avLst/>
            </a:prstGeom>
            <a:ln w="2222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flipH="1">
              <a:off x="15283" y="6705"/>
              <a:ext cx="1865" cy="0"/>
            </a:xfrm>
            <a:prstGeom prst="line">
              <a:avLst/>
            </a:prstGeom>
            <a:ln w="2222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flipV="1">
              <a:off x="15283" y="2910"/>
              <a:ext cx="0" cy="3795"/>
            </a:xfrm>
            <a:prstGeom prst="line">
              <a:avLst/>
            </a:prstGeom>
            <a:ln w="2222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55" name="Group 54"/>
          <p:cNvGrpSpPr/>
          <p:nvPr/>
        </p:nvGrpSpPr>
        <p:grpSpPr>
          <a:xfrm>
            <a:off x="8164619" y="1135859"/>
            <a:ext cx="3018223" cy="2428875"/>
            <a:chOff x="11701" y="2910"/>
            <a:chExt cx="5447" cy="3803"/>
          </a:xfrm>
        </p:grpSpPr>
        <p:cxnSp>
          <p:nvCxnSpPr>
            <p:cNvPr id="56" name="Straight Connector 55"/>
            <p:cNvCxnSpPr/>
            <p:nvPr/>
          </p:nvCxnSpPr>
          <p:spPr>
            <a:xfrm flipV="1">
              <a:off x="11712" y="2910"/>
              <a:ext cx="0" cy="558"/>
            </a:xfrm>
            <a:prstGeom prst="line">
              <a:avLst/>
            </a:prstGeom>
            <a:ln w="2222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flipV="1">
              <a:off x="17148" y="5913"/>
              <a:ext cx="0" cy="800"/>
            </a:xfrm>
            <a:prstGeom prst="line">
              <a:avLst/>
            </a:prstGeom>
            <a:ln w="2222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flipH="1">
              <a:off x="11701" y="2910"/>
              <a:ext cx="3581" cy="0"/>
            </a:xfrm>
            <a:prstGeom prst="line">
              <a:avLst/>
            </a:prstGeom>
            <a:ln w="2222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flipH="1">
              <a:off x="15283" y="6705"/>
              <a:ext cx="1865" cy="0"/>
            </a:xfrm>
            <a:prstGeom prst="line">
              <a:avLst/>
            </a:prstGeom>
            <a:ln w="2222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V="1">
              <a:off x="15283" y="2910"/>
              <a:ext cx="0" cy="3795"/>
            </a:xfrm>
            <a:prstGeom prst="line">
              <a:avLst/>
            </a:prstGeom>
            <a:ln w="2222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62" name="Group 61"/>
          <p:cNvGrpSpPr/>
          <p:nvPr/>
        </p:nvGrpSpPr>
        <p:grpSpPr>
          <a:xfrm>
            <a:off x="8124682" y="1759429"/>
            <a:ext cx="3810000" cy="2847340"/>
            <a:chOff x="12199" y="3765"/>
            <a:chExt cx="6000" cy="4484"/>
          </a:xfrm>
        </p:grpSpPr>
        <p:cxnSp>
          <p:nvCxnSpPr>
            <p:cNvPr id="63" name="Straight Connector 62"/>
            <p:cNvCxnSpPr/>
            <p:nvPr/>
          </p:nvCxnSpPr>
          <p:spPr>
            <a:xfrm flipV="1">
              <a:off x="17469" y="3765"/>
              <a:ext cx="0" cy="410"/>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17469" y="3769"/>
              <a:ext cx="730" cy="0"/>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flipV="1">
              <a:off x="18199" y="3769"/>
              <a:ext cx="0" cy="4480"/>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12199" y="8249"/>
              <a:ext cx="6000" cy="0"/>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a:off x="12199" y="7319"/>
              <a:ext cx="0" cy="930"/>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79" name="Group 78"/>
          <p:cNvGrpSpPr/>
          <p:nvPr/>
        </p:nvGrpSpPr>
        <p:grpSpPr>
          <a:xfrm>
            <a:off x="8023082" y="1037434"/>
            <a:ext cx="3346450" cy="982345"/>
            <a:chOff x="12039" y="2628"/>
            <a:chExt cx="5270" cy="1547"/>
          </a:xfrm>
        </p:grpSpPr>
        <p:cxnSp>
          <p:nvCxnSpPr>
            <p:cNvPr id="92" name="Straight Connector 91"/>
            <p:cNvCxnSpPr/>
            <p:nvPr/>
          </p:nvCxnSpPr>
          <p:spPr>
            <a:xfrm flipV="1">
              <a:off x="12039" y="2628"/>
              <a:ext cx="0" cy="717"/>
            </a:xfrm>
            <a:prstGeom prst="line">
              <a:avLst/>
            </a:prstGeom>
            <a:ln w="2222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flipH="1">
              <a:off x="12039" y="2628"/>
              <a:ext cx="3507" cy="0"/>
            </a:xfrm>
            <a:prstGeom prst="line">
              <a:avLst/>
            </a:prstGeom>
            <a:ln w="2222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flipV="1">
              <a:off x="15540" y="2628"/>
              <a:ext cx="0" cy="1142"/>
            </a:xfrm>
            <a:prstGeom prst="line">
              <a:avLst/>
            </a:prstGeom>
            <a:ln w="2222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a:xfrm flipV="1">
              <a:off x="17309" y="3765"/>
              <a:ext cx="0" cy="410"/>
            </a:xfrm>
            <a:prstGeom prst="line">
              <a:avLst/>
            </a:prstGeom>
            <a:ln w="2222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a:off x="15540" y="3769"/>
              <a:ext cx="1769" cy="0"/>
            </a:xfrm>
            <a:prstGeom prst="line">
              <a:avLst/>
            </a:prstGeom>
            <a:ln w="2222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97" name="Group 96"/>
          <p:cNvGrpSpPr/>
          <p:nvPr/>
        </p:nvGrpSpPr>
        <p:grpSpPr>
          <a:xfrm>
            <a:off x="7883382" y="947899"/>
            <a:ext cx="3383915" cy="1071880"/>
            <a:chOff x="11819" y="2487"/>
            <a:chExt cx="5329" cy="1688"/>
          </a:xfrm>
        </p:grpSpPr>
        <p:cxnSp>
          <p:nvCxnSpPr>
            <p:cNvPr id="98" name="Straight Connector 97"/>
            <p:cNvCxnSpPr/>
            <p:nvPr/>
          </p:nvCxnSpPr>
          <p:spPr>
            <a:xfrm flipV="1">
              <a:off x="17148" y="3633"/>
              <a:ext cx="0" cy="542"/>
            </a:xfrm>
            <a:prstGeom prst="line">
              <a:avLst/>
            </a:prstGeom>
            <a:ln w="2222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p:nvPr/>
          </p:nvCxnSpPr>
          <p:spPr>
            <a:xfrm>
              <a:off x="15688" y="3633"/>
              <a:ext cx="1460" cy="0"/>
            </a:xfrm>
            <a:prstGeom prst="line">
              <a:avLst/>
            </a:prstGeom>
            <a:ln w="2222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flipV="1">
              <a:off x="15687" y="2495"/>
              <a:ext cx="0" cy="1142"/>
            </a:xfrm>
            <a:prstGeom prst="line">
              <a:avLst/>
            </a:prstGeom>
            <a:ln w="2222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p:nvPr/>
          </p:nvCxnSpPr>
          <p:spPr>
            <a:xfrm flipH="1">
              <a:off x="11827" y="2495"/>
              <a:ext cx="3860" cy="0"/>
            </a:xfrm>
            <a:prstGeom prst="line">
              <a:avLst/>
            </a:prstGeom>
            <a:ln w="2222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p:nvCxnSpPr>
          <p:spPr>
            <a:xfrm flipV="1">
              <a:off x="11819" y="2487"/>
              <a:ext cx="0" cy="858"/>
            </a:xfrm>
            <a:prstGeom prst="line">
              <a:avLst/>
            </a:prstGeom>
            <a:ln w="2222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103" name="Group 102"/>
          <p:cNvGrpSpPr/>
          <p:nvPr/>
        </p:nvGrpSpPr>
        <p:grpSpPr>
          <a:xfrm>
            <a:off x="7751302" y="863444"/>
            <a:ext cx="3434080" cy="1158240"/>
            <a:chOff x="11611" y="2354"/>
            <a:chExt cx="5408" cy="1824"/>
          </a:xfrm>
        </p:grpSpPr>
        <p:cxnSp>
          <p:nvCxnSpPr>
            <p:cNvPr id="104" name="Straight Connector 103"/>
            <p:cNvCxnSpPr/>
            <p:nvPr/>
          </p:nvCxnSpPr>
          <p:spPr>
            <a:xfrm flipV="1">
              <a:off x="17015" y="3492"/>
              <a:ext cx="0" cy="687"/>
            </a:xfrm>
            <a:prstGeom prst="line">
              <a:avLst/>
            </a:prstGeom>
            <a:ln w="2222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a:off x="15839" y="3497"/>
              <a:ext cx="1180" cy="0"/>
            </a:xfrm>
            <a:prstGeom prst="line">
              <a:avLst/>
            </a:prstGeom>
            <a:ln w="2222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p:nvPr/>
          </p:nvCxnSpPr>
          <p:spPr>
            <a:xfrm flipV="1">
              <a:off x="15839" y="2355"/>
              <a:ext cx="0" cy="1142"/>
            </a:xfrm>
            <a:prstGeom prst="line">
              <a:avLst/>
            </a:prstGeom>
            <a:ln w="2222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p:nvPr/>
          </p:nvCxnSpPr>
          <p:spPr>
            <a:xfrm flipH="1">
              <a:off x="11616" y="2355"/>
              <a:ext cx="4223" cy="0"/>
            </a:xfrm>
            <a:prstGeom prst="line">
              <a:avLst/>
            </a:prstGeom>
            <a:ln w="2222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flipV="1">
              <a:off x="11611" y="2354"/>
              <a:ext cx="0" cy="999"/>
            </a:xfrm>
            <a:prstGeom prst="line">
              <a:avLst/>
            </a:prstGeom>
            <a:ln w="22225">
              <a:solidFill>
                <a:srgbClr val="7030A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338691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8"/>
                                        </p:tgtEl>
                                        <p:attrNameLst>
                                          <p:attrName>style.visibility</p:attrName>
                                        </p:attrNameLst>
                                      </p:cBhvr>
                                      <p:to>
                                        <p:strVal val="visible"/>
                                      </p:to>
                                    </p:set>
                                    <p:animEffect transition="in" filter="fade">
                                      <p:cBhvr>
                                        <p:cTn id="12" dur="500"/>
                                        <p:tgtEl>
                                          <p:spTgt spid="38"/>
                                        </p:tgtEl>
                                      </p:cBhvr>
                                    </p:animEffect>
                                  </p:childTnLst>
                                </p:cTn>
                              </p:par>
                              <p:par>
                                <p:cTn id="13" presetID="10" presetClass="entr" presetSubtype="0" fill="hold" nodeType="with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fade">
                                      <p:cBhvr>
                                        <p:cTn id="15" dur="500"/>
                                        <p:tgtEl>
                                          <p:spTgt spid="3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1" end="1"/>
                                            </p:txEl>
                                          </p:spTgt>
                                        </p:tgtEl>
                                        <p:attrNameLst>
                                          <p:attrName>style.visibility</p:attrName>
                                        </p:attrNameLst>
                                      </p:cBhvr>
                                      <p:to>
                                        <p:strVal val="visible"/>
                                      </p:to>
                                    </p:set>
                                    <p:animEffect transition="in" filter="fade">
                                      <p:cBhvr>
                                        <p:cTn id="20" dur="500"/>
                                        <p:tgtEl>
                                          <p:spTgt spid="3">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fade">
                                      <p:cBhvr>
                                        <p:cTn id="25" dur="500"/>
                                        <p:tgtEl>
                                          <p:spTgt spid="40"/>
                                        </p:tgtEl>
                                      </p:cBhvr>
                                    </p:animEffect>
                                  </p:childTnLst>
                                </p:cTn>
                              </p:par>
                              <p:par>
                                <p:cTn id="26" presetID="10" presetClass="entr" presetSubtype="0" fill="hold" nodeType="withEffect">
                                  <p:stCondLst>
                                    <p:cond delay="0"/>
                                  </p:stCondLst>
                                  <p:childTnLst>
                                    <p:set>
                                      <p:cBhvr>
                                        <p:cTn id="27" dur="1" fill="hold">
                                          <p:stCondLst>
                                            <p:cond delay="0"/>
                                          </p:stCondLst>
                                        </p:cTn>
                                        <p:tgtEl>
                                          <p:spTgt spid="62"/>
                                        </p:tgtEl>
                                        <p:attrNameLst>
                                          <p:attrName>style.visibility</p:attrName>
                                        </p:attrNameLst>
                                      </p:cBhvr>
                                      <p:to>
                                        <p:strVal val="visible"/>
                                      </p:to>
                                    </p:set>
                                    <p:animEffect transition="in" filter="fade">
                                      <p:cBhvr>
                                        <p:cTn id="28" dur="500"/>
                                        <p:tgtEl>
                                          <p:spTgt spid="62"/>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3">
                                            <p:txEl>
                                              <p:pRg st="2" end="2"/>
                                            </p:txEl>
                                          </p:spTgt>
                                        </p:tgtEl>
                                        <p:attrNameLst>
                                          <p:attrName>style.visibility</p:attrName>
                                        </p:attrNameLst>
                                      </p:cBhvr>
                                      <p:to>
                                        <p:strVal val="visible"/>
                                      </p:to>
                                    </p:set>
                                    <p:animEffect transition="in" filter="fade">
                                      <p:cBhvr>
                                        <p:cTn id="33" dur="500"/>
                                        <p:tgtEl>
                                          <p:spTgt spid="3">
                                            <p:txEl>
                                              <p:pRg st="2" end="2"/>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44"/>
                                        </p:tgtEl>
                                        <p:attrNameLst>
                                          <p:attrName>style.visibility</p:attrName>
                                        </p:attrNameLst>
                                      </p:cBhvr>
                                      <p:to>
                                        <p:strVal val="visible"/>
                                      </p:to>
                                    </p:set>
                                    <p:animEffect transition="in" filter="fade">
                                      <p:cBhvr>
                                        <p:cTn id="38" dur="500"/>
                                        <p:tgtEl>
                                          <p:spTgt spid="44"/>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3">
                                            <p:txEl>
                                              <p:pRg st="3" end="3"/>
                                            </p:txEl>
                                          </p:spTgt>
                                        </p:tgtEl>
                                        <p:attrNameLst>
                                          <p:attrName>style.visibility</p:attrName>
                                        </p:attrNameLst>
                                      </p:cBhvr>
                                      <p:to>
                                        <p:strVal val="visible"/>
                                      </p:to>
                                    </p:set>
                                    <p:animEffect transition="in" filter="fade">
                                      <p:cBhvr>
                                        <p:cTn id="43" dur="500"/>
                                        <p:tgtEl>
                                          <p:spTgt spid="3">
                                            <p:txEl>
                                              <p:pRg st="3" end="3"/>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48"/>
                                        </p:tgtEl>
                                        <p:attrNameLst>
                                          <p:attrName>style.visibility</p:attrName>
                                        </p:attrNameLst>
                                      </p:cBhvr>
                                      <p:to>
                                        <p:strVal val="visible"/>
                                      </p:to>
                                    </p:set>
                                    <p:animEffect transition="in" filter="fade">
                                      <p:cBhvr>
                                        <p:cTn id="48" dur="500"/>
                                        <p:tgtEl>
                                          <p:spTgt spid="48"/>
                                        </p:tgtEl>
                                      </p:cBhvr>
                                    </p:animEffect>
                                  </p:childTnLst>
                                </p:cTn>
                              </p:par>
                              <p:par>
                                <p:cTn id="49" presetID="10" presetClass="entr" presetSubtype="0" fill="hold" nodeType="withEffect">
                                  <p:stCondLst>
                                    <p:cond delay="0"/>
                                  </p:stCondLst>
                                  <p:childTnLst>
                                    <p:set>
                                      <p:cBhvr>
                                        <p:cTn id="50" dur="1" fill="hold">
                                          <p:stCondLst>
                                            <p:cond delay="0"/>
                                          </p:stCondLst>
                                        </p:cTn>
                                        <p:tgtEl>
                                          <p:spTgt spid="55"/>
                                        </p:tgtEl>
                                        <p:attrNameLst>
                                          <p:attrName>style.visibility</p:attrName>
                                        </p:attrNameLst>
                                      </p:cBhvr>
                                      <p:to>
                                        <p:strVal val="visible"/>
                                      </p:to>
                                    </p:set>
                                    <p:animEffect transition="in" filter="fade">
                                      <p:cBhvr>
                                        <p:cTn id="51" dur="500"/>
                                        <p:tgtEl>
                                          <p:spTgt spid="55"/>
                                        </p:tgtEl>
                                      </p:cBhvr>
                                    </p:animEffect>
                                  </p:childTnLst>
                                </p:cTn>
                              </p:par>
                              <p:par>
                                <p:cTn id="52" presetID="10" presetClass="entr" presetSubtype="0" fill="hold" nodeType="withEffect">
                                  <p:stCondLst>
                                    <p:cond delay="0"/>
                                  </p:stCondLst>
                                  <p:childTnLst>
                                    <p:set>
                                      <p:cBhvr>
                                        <p:cTn id="53" dur="1" fill="hold">
                                          <p:stCondLst>
                                            <p:cond delay="0"/>
                                          </p:stCondLst>
                                        </p:cTn>
                                        <p:tgtEl>
                                          <p:spTgt spid="97"/>
                                        </p:tgtEl>
                                        <p:attrNameLst>
                                          <p:attrName>style.visibility</p:attrName>
                                        </p:attrNameLst>
                                      </p:cBhvr>
                                      <p:to>
                                        <p:strVal val="visible"/>
                                      </p:to>
                                    </p:set>
                                    <p:animEffect transition="in" filter="fade">
                                      <p:cBhvr>
                                        <p:cTn id="54" dur="500"/>
                                        <p:tgtEl>
                                          <p:spTgt spid="97"/>
                                        </p:tgtEl>
                                      </p:cBhvr>
                                    </p:animEffect>
                                  </p:childTnLst>
                                </p:cTn>
                              </p:par>
                              <p:par>
                                <p:cTn id="55" presetID="10" presetClass="entr" presetSubtype="0" fill="hold" nodeType="withEffect">
                                  <p:stCondLst>
                                    <p:cond delay="0"/>
                                  </p:stCondLst>
                                  <p:childTnLst>
                                    <p:set>
                                      <p:cBhvr>
                                        <p:cTn id="56" dur="1" fill="hold">
                                          <p:stCondLst>
                                            <p:cond delay="0"/>
                                          </p:stCondLst>
                                        </p:cTn>
                                        <p:tgtEl>
                                          <p:spTgt spid="103"/>
                                        </p:tgtEl>
                                        <p:attrNameLst>
                                          <p:attrName>style.visibility</p:attrName>
                                        </p:attrNameLst>
                                      </p:cBhvr>
                                      <p:to>
                                        <p:strVal val="visible"/>
                                      </p:to>
                                    </p:set>
                                    <p:animEffect transition="in" filter="fade">
                                      <p:cBhvr>
                                        <p:cTn id="57" dur="500"/>
                                        <p:tgtEl>
                                          <p:spTgt spid="103"/>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78">
                                            <p:txEl>
                                              <p:pRg st="0" end="0"/>
                                            </p:txEl>
                                          </p:spTgt>
                                        </p:tgtEl>
                                        <p:attrNameLst>
                                          <p:attrName>style.visibility</p:attrName>
                                        </p:attrNameLst>
                                      </p:cBhvr>
                                      <p:to>
                                        <p:strVal val="visible"/>
                                      </p:to>
                                    </p:set>
                                    <p:animEffect transition="in" filter="fade">
                                      <p:cBhvr>
                                        <p:cTn id="62" dur="500"/>
                                        <p:tgtEl>
                                          <p:spTgt spid="78">
                                            <p:txEl>
                                              <p:pRg st="0" end="0"/>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79"/>
                                        </p:tgtEl>
                                        <p:attrNameLst>
                                          <p:attrName>style.visibility</p:attrName>
                                        </p:attrNameLst>
                                      </p:cBhvr>
                                      <p:to>
                                        <p:strVal val="visible"/>
                                      </p:to>
                                    </p:set>
                                    <p:animEffect transition="in" filter="fade">
                                      <p:cBhvr>
                                        <p:cTn id="67" dur="50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78"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Colour</a:t>
            </a:r>
            <a:r>
              <a:rPr lang="en-US" dirty="0"/>
              <a:t> Sensor – Code explanation</a:t>
            </a:r>
          </a:p>
        </p:txBody>
      </p:sp>
      <p:sp>
        <p:nvSpPr>
          <p:cNvPr id="3" name="Content Placeholder 2"/>
          <p:cNvSpPr>
            <a:spLocks noGrp="1"/>
          </p:cNvSpPr>
          <p:nvPr>
            <p:ph idx="1"/>
          </p:nvPr>
        </p:nvSpPr>
        <p:spPr/>
        <p:txBody>
          <a:bodyPr/>
          <a:lstStyle/>
          <a:p>
            <a:r>
              <a:rPr lang="en-US" dirty="0"/>
              <a:t>The code in Arduino for </a:t>
            </a:r>
            <a:r>
              <a:rPr lang="en-US" dirty="0" err="1"/>
              <a:t>Colour</a:t>
            </a:r>
            <a:r>
              <a:rPr lang="en-US" dirty="0"/>
              <a:t> sensor can be written as following:</a:t>
            </a:r>
          </a:p>
          <a:p>
            <a:endParaRPr lang="en-US" dirty="0"/>
          </a:p>
        </p:txBody>
      </p:sp>
      <p:sp>
        <p:nvSpPr>
          <p:cNvPr id="5" name="Rectangle 4">
            <a:extLst>
              <a:ext uri="{FF2B5EF4-FFF2-40B4-BE49-F238E27FC236}">
                <a16:creationId xmlns:a16="http://schemas.microsoft.com/office/drawing/2014/main" id="{D456EBDA-49A4-A843-A786-6989C63A54AA}"/>
              </a:ext>
            </a:extLst>
          </p:cNvPr>
          <p:cNvSpPr/>
          <p:nvPr/>
        </p:nvSpPr>
        <p:spPr>
          <a:xfrm>
            <a:off x="631171" y="1650725"/>
            <a:ext cx="6397425" cy="4708981"/>
          </a:xfrm>
          <a:prstGeom prst="rect">
            <a:avLst/>
          </a:prstGeom>
          <a:solidFill>
            <a:schemeClr val="bg1">
              <a:lumMod val="95000"/>
            </a:schemeClr>
          </a:solidFill>
          <a:ln>
            <a:no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solidFill>
                  <a:srgbClr val="859900"/>
                </a:solidFill>
                <a:latin typeface="Consolas" panose="020B0609020204030204" pitchFamily="49" charset="0"/>
              </a:rPr>
              <a:t>#define</a:t>
            </a:r>
            <a:r>
              <a:rPr lang="en-US" sz="2000" dirty="0">
                <a:solidFill>
                  <a:srgbClr val="B58900"/>
                </a:solidFill>
                <a:latin typeface="Consolas" panose="020B0609020204030204" pitchFamily="49" charset="0"/>
              </a:rPr>
              <a:t> </a:t>
            </a:r>
            <a:r>
              <a:rPr lang="en-US" sz="2000" dirty="0">
                <a:solidFill>
                  <a:srgbClr val="268BD2"/>
                </a:solidFill>
                <a:latin typeface="Consolas" panose="020B0609020204030204" pitchFamily="49" charset="0"/>
              </a:rPr>
              <a:t>s0</a:t>
            </a:r>
            <a:r>
              <a:rPr lang="en-US" sz="2000" dirty="0">
                <a:solidFill>
                  <a:srgbClr val="B58900"/>
                </a:solidFill>
                <a:latin typeface="Consolas" panose="020B0609020204030204" pitchFamily="49" charset="0"/>
              </a:rPr>
              <a:t> </a:t>
            </a:r>
            <a:r>
              <a:rPr lang="en-US" sz="2000" dirty="0">
                <a:solidFill>
                  <a:srgbClr val="D33682"/>
                </a:solidFill>
                <a:latin typeface="Consolas" panose="020B0609020204030204" pitchFamily="49" charset="0"/>
              </a:rPr>
              <a:t>9</a:t>
            </a:r>
            <a:r>
              <a:rPr lang="en-US" sz="2000" dirty="0">
                <a:solidFill>
                  <a:srgbClr val="B58900"/>
                </a:solidFill>
                <a:latin typeface="Consolas" panose="020B0609020204030204" pitchFamily="49" charset="0"/>
              </a:rPr>
              <a:t>       </a:t>
            </a:r>
            <a:endParaRPr lang="en-US" sz="2000" dirty="0">
              <a:solidFill>
                <a:srgbClr val="333333"/>
              </a:solidFill>
              <a:latin typeface="Consolas" panose="020B0609020204030204" pitchFamily="49" charset="0"/>
            </a:endParaRPr>
          </a:p>
          <a:p>
            <a:r>
              <a:rPr lang="en-US" sz="2000" dirty="0">
                <a:solidFill>
                  <a:srgbClr val="859900"/>
                </a:solidFill>
                <a:latin typeface="Consolas" panose="020B0609020204030204" pitchFamily="49" charset="0"/>
              </a:rPr>
              <a:t>#define</a:t>
            </a:r>
            <a:r>
              <a:rPr lang="en-US" sz="2000" dirty="0">
                <a:solidFill>
                  <a:srgbClr val="B58900"/>
                </a:solidFill>
                <a:latin typeface="Consolas" panose="020B0609020204030204" pitchFamily="49" charset="0"/>
              </a:rPr>
              <a:t> </a:t>
            </a:r>
            <a:r>
              <a:rPr lang="en-US" sz="2000" dirty="0">
                <a:solidFill>
                  <a:srgbClr val="268BD2"/>
                </a:solidFill>
                <a:latin typeface="Consolas" panose="020B0609020204030204" pitchFamily="49" charset="0"/>
              </a:rPr>
              <a:t>s1</a:t>
            </a:r>
            <a:r>
              <a:rPr lang="en-US" sz="2000" dirty="0">
                <a:solidFill>
                  <a:srgbClr val="B58900"/>
                </a:solidFill>
                <a:latin typeface="Consolas" panose="020B0609020204030204" pitchFamily="49" charset="0"/>
              </a:rPr>
              <a:t> </a:t>
            </a:r>
            <a:r>
              <a:rPr lang="en-US" sz="2000" dirty="0">
                <a:solidFill>
                  <a:srgbClr val="D33682"/>
                </a:solidFill>
                <a:latin typeface="Consolas" panose="020B0609020204030204" pitchFamily="49" charset="0"/>
              </a:rPr>
              <a:t>8</a:t>
            </a:r>
            <a:endParaRPr lang="en-US" sz="2000" dirty="0">
              <a:solidFill>
                <a:srgbClr val="333333"/>
              </a:solidFill>
              <a:latin typeface="Consolas" panose="020B0609020204030204" pitchFamily="49" charset="0"/>
            </a:endParaRPr>
          </a:p>
          <a:p>
            <a:r>
              <a:rPr lang="en-US" sz="2000" dirty="0">
                <a:solidFill>
                  <a:srgbClr val="859900"/>
                </a:solidFill>
                <a:latin typeface="Consolas" panose="020B0609020204030204" pitchFamily="49" charset="0"/>
              </a:rPr>
              <a:t>#define</a:t>
            </a:r>
            <a:r>
              <a:rPr lang="en-US" sz="2000" dirty="0">
                <a:solidFill>
                  <a:srgbClr val="B58900"/>
                </a:solidFill>
                <a:latin typeface="Consolas" panose="020B0609020204030204" pitchFamily="49" charset="0"/>
              </a:rPr>
              <a:t> </a:t>
            </a:r>
            <a:r>
              <a:rPr lang="en-US" sz="2000" dirty="0">
                <a:solidFill>
                  <a:srgbClr val="268BD2"/>
                </a:solidFill>
                <a:latin typeface="Consolas" panose="020B0609020204030204" pitchFamily="49" charset="0"/>
              </a:rPr>
              <a:t>s2</a:t>
            </a:r>
            <a:r>
              <a:rPr lang="en-US" sz="2000" dirty="0">
                <a:solidFill>
                  <a:srgbClr val="B58900"/>
                </a:solidFill>
                <a:latin typeface="Consolas" panose="020B0609020204030204" pitchFamily="49" charset="0"/>
              </a:rPr>
              <a:t> </a:t>
            </a:r>
            <a:r>
              <a:rPr lang="en-US" sz="2000" dirty="0">
                <a:solidFill>
                  <a:srgbClr val="D33682"/>
                </a:solidFill>
                <a:latin typeface="Consolas" panose="020B0609020204030204" pitchFamily="49" charset="0"/>
              </a:rPr>
              <a:t>11</a:t>
            </a:r>
            <a:endParaRPr lang="en-US" sz="2000" dirty="0">
              <a:solidFill>
                <a:srgbClr val="333333"/>
              </a:solidFill>
              <a:latin typeface="Consolas" panose="020B0609020204030204" pitchFamily="49" charset="0"/>
            </a:endParaRPr>
          </a:p>
          <a:p>
            <a:r>
              <a:rPr lang="en-US" sz="2000" dirty="0">
                <a:solidFill>
                  <a:srgbClr val="859900"/>
                </a:solidFill>
                <a:latin typeface="Consolas" panose="020B0609020204030204" pitchFamily="49" charset="0"/>
              </a:rPr>
              <a:t>#define</a:t>
            </a:r>
            <a:r>
              <a:rPr lang="en-US" sz="2000" dirty="0">
                <a:solidFill>
                  <a:srgbClr val="B58900"/>
                </a:solidFill>
                <a:latin typeface="Consolas" panose="020B0609020204030204" pitchFamily="49" charset="0"/>
              </a:rPr>
              <a:t> </a:t>
            </a:r>
            <a:r>
              <a:rPr lang="en-US" sz="2000" dirty="0">
                <a:solidFill>
                  <a:srgbClr val="268BD2"/>
                </a:solidFill>
                <a:latin typeface="Consolas" panose="020B0609020204030204" pitchFamily="49" charset="0"/>
              </a:rPr>
              <a:t>s3</a:t>
            </a:r>
            <a:r>
              <a:rPr lang="en-US" sz="2000" dirty="0">
                <a:solidFill>
                  <a:srgbClr val="B58900"/>
                </a:solidFill>
                <a:latin typeface="Consolas" panose="020B0609020204030204" pitchFamily="49" charset="0"/>
              </a:rPr>
              <a:t> </a:t>
            </a:r>
            <a:r>
              <a:rPr lang="en-US" sz="2000" dirty="0">
                <a:solidFill>
                  <a:srgbClr val="D33682"/>
                </a:solidFill>
                <a:latin typeface="Consolas" panose="020B0609020204030204" pitchFamily="49" charset="0"/>
              </a:rPr>
              <a:t>12</a:t>
            </a:r>
            <a:endParaRPr lang="en-US" sz="2000" dirty="0">
              <a:solidFill>
                <a:srgbClr val="333333"/>
              </a:solidFill>
              <a:latin typeface="Consolas" panose="020B0609020204030204" pitchFamily="49" charset="0"/>
            </a:endParaRPr>
          </a:p>
          <a:p>
            <a:r>
              <a:rPr lang="en-US" sz="2000" dirty="0">
                <a:solidFill>
                  <a:srgbClr val="859900"/>
                </a:solidFill>
                <a:latin typeface="Consolas" panose="020B0609020204030204" pitchFamily="49" charset="0"/>
              </a:rPr>
              <a:t>#define</a:t>
            </a:r>
            <a:r>
              <a:rPr lang="en-US" sz="2000" dirty="0">
                <a:solidFill>
                  <a:srgbClr val="B58900"/>
                </a:solidFill>
                <a:latin typeface="Consolas" panose="020B0609020204030204" pitchFamily="49" charset="0"/>
              </a:rPr>
              <a:t> </a:t>
            </a:r>
            <a:r>
              <a:rPr lang="en-US" sz="2000" dirty="0">
                <a:solidFill>
                  <a:srgbClr val="268BD2"/>
                </a:solidFill>
                <a:latin typeface="Consolas" panose="020B0609020204030204" pitchFamily="49" charset="0"/>
              </a:rPr>
              <a:t>out</a:t>
            </a:r>
            <a:r>
              <a:rPr lang="en-US" sz="2000" dirty="0">
                <a:solidFill>
                  <a:srgbClr val="B58900"/>
                </a:solidFill>
                <a:latin typeface="Consolas" panose="020B0609020204030204" pitchFamily="49" charset="0"/>
              </a:rPr>
              <a:t> </a:t>
            </a:r>
            <a:r>
              <a:rPr lang="en-US" sz="2000" dirty="0">
                <a:solidFill>
                  <a:srgbClr val="D33682"/>
                </a:solidFill>
                <a:latin typeface="Consolas" panose="020B0609020204030204" pitchFamily="49" charset="0"/>
              </a:rPr>
              <a:t>10</a:t>
            </a:r>
            <a:endParaRPr lang="en-US" sz="2000" dirty="0">
              <a:solidFill>
                <a:srgbClr val="333333"/>
              </a:solidFill>
              <a:latin typeface="Consolas" panose="020B0609020204030204" pitchFamily="49" charset="0"/>
            </a:endParaRPr>
          </a:p>
          <a:p>
            <a:br>
              <a:rPr lang="en-US" sz="2000" dirty="0">
                <a:solidFill>
                  <a:srgbClr val="333333"/>
                </a:solidFill>
                <a:latin typeface="Consolas" panose="020B0609020204030204" pitchFamily="49" charset="0"/>
              </a:rPr>
            </a:br>
            <a:r>
              <a:rPr lang="en-US" sz="2000" b="1" dirty="0" err="1">
                <a:solidFill>
                  <a:srgbClr val="073642"/>
                </a:solidFill>
                <a:latin typeface="Consolas" panose="020B0609020204030204" pitchFamily="49" charset="0"/>
              </a:rPr>
              <a:t>int</a:t>
            </a:r>
            <a:r>
              <a:rPr lang="en-US" sz="2000" dirty="0">
                <a:solidFill>
                  <a:srgbClr val="333333"/>
                </a:solidFill>
                <a:latin typeface="Consolas" panose="020B0609020204030204" pitchFamily="49" charset="0"/>
              </a:rPr>
              <a:t> </a:t>
            </a:r>
            <a:r>
              <a:rPr lang="en-US" sz="2000" dirty="0">
                <a:solidFill>
                  <a:srgbClr val="268BD2"/>
                </a:solidFill>
                <a:latin typeface="Consolas" panose="020B0609020204030204" pitchFamily="49" charset="0"/>
              </a:rPr>
              <a:t>frequency</a:t>
            </a:r>
            <a:r>
              <a:rPr lang="en-US" sz="2000" dirty="0">
                <a:solidFill>
                  <a:srgbClr val="859900"/>
                </a:solidFill>
                <a:latin typeface="Consolas" panose="020B0609020204030204" pitchFamily="49" charset="0"/>
              </a:rPr>
              <a:t>=</a:t>
            </a:r>
            <a:r>
              <a:rPr lang="en-US" sz="2000" dirty="0">
                <a:solidFill>
                  <a:srgbClr val="D33682"/>
                </a:solidFill>
                <a:latin typeface="Consolas" panose="020B0609020204030204" pitchFamily="49" charset="0"/>
              </a:rPr>
              <a:t>0</a:t>
            </a:r>
            <a:r>
              <a:rPr lang="en-US" sz="2000" dirty="0">
                <a:solidFill>
                  <a:srgbClr val="333333"/>
                </a:solidFill>
                <a:latin typeface="Consolas" panose="020B0609020204030204" pitchFamily="49" charset="0"/>
              </a:rPr>
              <a:t>;</a:t>
            </a:r>
          </a:p>
          <a:p>
            <a:endParaRPr lang="en-US" sz="2000" dirty="0">
              <a:solidFill>
                <a:srgbClr val="333333"/>
              </a:solidFill>
              <a:latin typeface="Consolas" panose="020B0609020204030204" pitchFamily="49" charset="0"/>
            </a:endParaRPr>
          </a:p>
          <a:p>
            <a:r>
              <a:rPr lang="en-US" sz="2000" b="1" dirty="0">
                <a:solidFill>
                  <a:srgbClr val="073642"/>
                </a:solidFill>
                <a:latin typeface="Consolas" panose="020B0609020204030204" pitchFamily="49" charset="0"/>
              </a:rPr>
              <a:t>void</a:t>
            </a:r>
            <a:r>
              <a:rPr lang="en-US" sz="2000" dirty="0">
                <a:solidFill>
                  <a:srgbClr val="333333"/>
                </a:solidFill>
                <a:latin typeface="Consolas" panose="020B0609020204030204" pitchFamily="49" charset="0"/>
              </a:rPr>
              <a:t> </a:t>
            </a:r>
            <a:r>
              <a:rPr lang="en-US" sz="2000" dirty="0">
                <a:solidFill>
                  <a:srgbClr val="268BD2"/>
                </a:solidFill>
                <a:latin typeface="Consolas" panose="020B0609020204030204" pitchFamily="49" charset="0"/>
              </a:rPr>
              <a:t>setup</a:t>
            </a:r>
            <a:r>
              <a:rPr lang="en-US" sz="2000" dirty="0">
                <a:solidFill>
                  <a:srgbClr val="333333"/>
                </a:solidFill>
                <a:latin typeface="Consolas" panose="020B0609020204030204" pitchFamily="49" charset="0"/>
              </a:rPr>
              <a:t>() </a:t>
            </a:r>
          </a:p>
          <a:p>
            <a:r>
              <a:rPr lang="en-US" sz="2000" dirty="0">
                <a:solidFill>
                  <a:srgbClr val="333333"/>
                </a:solidFill>
                <a:latin typeface="Consolas" panose="020B0609020204030204" pitchFamily="49" charset="0"/>
              </a:rPr>
              <a:t>{</a:t>
            </a:r>
          </a:p>
          <a:p>
            <a:r>
              <a:rPr lang="en-US" sz="2000" dirty="0">
                <a:solidFill>
                  <a:srgbClr val="333333"/>
                </a:solidFill>
                <a:latin typeface="Consolas" panose="020B0609020204030204" pitchFamily="49" charset="0"/>
              </a:rPr>
              <a:t>   </a:t>
            </a:r>
            <a:r>
              <a:rPr lang="en-US" sz="2000" dirty="0" err="1">
                <a:solidFill>
                  <a:srgbClr val="268BD2"/>
                </a:solidFill>
                <a:latin typeface="Consolas" panose="020B0609020204030204" pitchFamily="49" charset="0"/>
              </a:rPr>
              <a:t>pinMode</a:t>
            </a:r>
            <a:r>
              <a:rPr lang="en-US" sz="2000" dirty="0">
                <a:solidFill>
                  <a:srgbClr val="333333"/>
                </a:solidFill>
                <a:latin typeface="Consolas" panose="020B0609020204030204" pitchFamily="49" charset="0"/>
              </a:rPr>
              <a:t>(</a:t>
            </a:r>
            <a:r>
              <a:rPr lang="en-US" sz="2000" dirty="0">
                <a:solidFill>
                  <a:srgbClr val="268BD2"/>
                </a:solidFill>
                <a:latin typeface="Consolas" panose="020B0609020204030204" pitchFamily="49" charset="0"/>
              </a:rPr>
              <a:t>s0</a:t>
            </a:r>
            <a:r>
              <a:rPr lang="en-US" sz="2000" dirty="0">
                <a:solidFill>
                  <a:srgbClr val="333333"/>
                </a:solidFill>
                <a:latin typeface="Consolas" panose="020B0609020204030204" pitchFamily="49" charset="0"/>
              </a:rPr>
              <a:t>,OUTPUT);    </a:t>
            </a:r>
          </a:p>
          <a:p>
            <a:r>
              <a:rPr lang="en-US" sz="2000" dirty="0">
                <a:solidFill>
                  <a:srgbClr val="333333"/>
                </a:solidFill>
                <a:latin typeface="Consolas" panose="020B0609020204030204" pitchFamily="49" charset="0"/>
              </a:rPr>
              <a:t>   </a:t>
            </a:r>
            <a:r>
              <a:rPr lang="en-US" sz="2000" dirty="0" err="1">
                <a:solidFill>
                  <a:srgbClr val="268BD2"/>
                </a:solidFill>
                <a:latin typeface="Consolas" panose="020B0609020204030204" pitchFamily="49" charset="0"/>
              </a:rPr>
              <a:t>pinMode</a:t>
            </a:r>
            <a:r>
              <a:rPr lang="en-US" sz="2000" dirty="0">
                <a:solidFill>
                  <a:srgbClr val="333333"/>
                </a:solidFill>
                <a:latin typeface="Consolas" panose="020B0609020204030204" pitchFamily="49" charset="0"/>
              </a:rPr>
              <a:t>(</a:t>
            </a:r>
            <a:r>
              <a:rPr lang="en-US" sz="2000" dirty="0">
                <a:solidFill>
                  <a:srgbClr val="268BD2"/>
                </a:solidFill>
                <a:latin typeface="Consolas" panose="020B0609020204030204" pitchFamily="49" charset="0"/>
              </a:rPr>
              <a:t>s1</a:t>
            </a:r>
            <a:r>
              <a:rPr lang="en-US" sz="2000" dirty="0">
                <a:solidFill>
                  <a:srgbClr val="333333"/>
                </a:solidFill>
                <a:latin typeface="Consolas" panose="020B0609020204030204" pitchFamily="49" charset="0"/>
              </a:rPr>
              <a:t>,OUTPUT);</a:t>
            </a:r>
          </a:p>
          <a:p>
            <a:r>
              <a:rPr lang="en-US" sz="2000" dirty="0">
                <a:solidFill>
                  <a:srgbClr val="333333"/>
                </a:solidFill>
                <a:latin typeface="Consolas" panose="020B0609020204030204" pitchFamily="49" charset="0"/>
              </a:rPr>
              <a:t>   </a:t>
            </a:r>
            <a:r>
              <a:rPr lang="en-US" sz="2000" dirty="0" err="1">
                <a:solidFill>
                  <a:srgbClr val="268BD2"/>
                </a:solidFill>
                <a:latin typeface="Consolas" panose="020B0609020204030204" pitchFamily="49" charset="0"/>
              </a:rPr>
              <a:t>pinMode</a:t>
            </a:r>
            <a:r>
              <a:rPr lang="en-US" sz="2000" dirty="0">
                <a:solidFill>
                  <a:srgbClr val="333333"/>
                </a:solidFill>
                <a:latin typeface="Consolas" panose="020B0609020204030204" pitchFamily="49" charset="0"/>
              </a:rPr>
              <a:t>(</a:t>
            </a:r>
            <a:r>
              <a:rPr lang="en-US" sz="2000" dirty="0">
                <a:solidFill>
                  <a:srgbClr val="268BD2"/>
                </a:solidFill>
                <a:latin typeface="Consolas" panose="020B0609020204030204" pitchFamily="49" charset="0"/>
              </a:rPr>
              <a:t>s2</a:t>
            </a:r>
            <a:r>
              <a:rPr lang="en-US" sz="2000" dirty="0">
                <a:solidFill>
                  <a:srgbClr val="333333"/>
                </a:solidFill>
                <a:latin typeface="Consolas" panose="020B0609020204030204" pitchFamily="49" charset="0"/>
              </a:rPr>
              <a:t>,OUTPUT);</a:t>
            </a:r>
          </a:p>
          <a:p>
            <a:r>
              <a:rPr lang="en-US" sz="2000" dirty="0">
                <a:solidFill>
                  <a:srgbClr val="333333"/>
                </a:solidFill>
                <a:latin typeface="Consolas" panose="020B0609020204030204" pitchFamily="49" charset="0"/>
              </a:rPr>
              <a:t>   </a:t>
            </a:r>
            <a:r>
              <a:rPr lang="en-US" sz="2000" dirty="0" err="1">
                <a:solidFill>
                  <a:srgbClr val="268BD2"/>
                </a:solidFill>
                <a:latin typeface="Consolas" panose="020B0609020204030204" pitchFamily="49" charset="0"/>
              </a:rPr>
              <a:t>pinMode</a:t>
            </a:r>
            <a:r>
              <a:rPr lang="en-US" sz="2000" dirty="0">
                <a:solidFill>
                  <a:srgbClr val="333333"/>
                </a:solidFill>
                <a:latin typeface="Consolas" panose="020B0609020204030204" pitchFamily="49" charset="0"/>
              </a:rPr>
              <a:t>(</a:t>
            </a:r>
            <a:r>
              <a:rPr lang="en-US" sz="2000" dirty="0">
                <a:solidFill>
                  <a:srgbClr val="268BD2"/>
                </a:solidFill>
                <a:latin typeface="Consolas" panose="020B0609020204030204" pitchFamily="49" charset="0"/>
              </a:rPr>
              <a:t>s3</a:t>
            </a:r>
            <a:r>
              <a:rPr lang="en-US" sz="2000" dirty="0">
                <a:solidFill>
                  <a:srgbClr val="333333"/>
                </a:solidFill>
                <a:latin typeface="Consolas" panose="020B0609020204030204" pitchFamily="49" charset="0"/>
              </a:rPr>
              <a:t>,OUTPUT);</a:t>
            </a:r>
          </a:p>
          <a:p>
            <a:r>
              <a:rPr lang="en-US" sz="2000" dirty="0">
                <a:solidFill>
                  <a:srgbClr val="333333"/>
                </a:solidFill>
                <a:latin typeface="Consolas" panose="020B0609020204030204" pitchFamily="49" charset="0"/>
              </a:rPr>
              <a:t>   </a:t>
            </a:r>
            <a:r>
              <a:rPr lang="en-US" sz="2000" dirty="0" err="1">
                <a:solidFill>
                  <a:srgbClr val="268BD2"/>
                </a:solidFill>
                <a:latin typeface="Consolas" panose="020B0609020204030204" pitchFamily="49" charset="0"/>
              </a:rPr>
              <a:t>pinMode</a:t>
            </a:r>
            <a:r>
              <a:rPr lang="en-US" sz="2000" dirty="0">
                <a:solidFill>
                  <a:srgbClr val="333333"/>
                </a:solidFill>
                <a:latin typeface="Consolas" panose="020B0609020204030204" pitchFamily="49" charset="0"/>
              </a:rPr>
              <a:t>(</a:t>
            </a:r>
            <a:r>
              <a:rPr lang="en-US" sz="2000" dirty="0" err="1">
                <a:solidFill>
                  <a:srgbClr val="268BD2"/>
                </a:solidFill>
                <a:latin typeface="Consolas" panose="020B0609020204030204" pitchFamily="49" charset="0"/>
              </a:rPr>
              <a:t>out</a:t>
            </a:r>
            <a:r>
              <a:rPr lang="en-US" sz="2000" dirty="0" err="1">
                <a:solidFill>
                  <a:srgbClr val="333333"/>
                </a:solidFill>
                <a:latin typeface="Consolas" panose="020B0609020204030204" pitchFamily="49" charset="0"/>
              </a:rPr>
              <a:t>,INPUT</a:t>
            </a:r>
            <a:r>
              <a:rPr lang="en-US" sz="2000" dirty="0">
                <a:solidFill>
                  <a:srgbClr val="333333"/>
                </a:solidFill>
                <a:latin typeface="Consolas" panose="020B0609020204030204" pitchFamily="49" charset="0"/>
              </a:rPr>
              <a:t>);       </a:t>
            </a:r>
            <a:endParaRPr lang="en-US" sz="2000" b="0" dirty="0">
              <a:solidFill>
                <a:srgbClr val="333333"/>
              </a:solidFill>
              <a:effectLst/>
              <a:latin typeface="Consolas" panose="020B0609020204030204" pitchFamily="49" charset="0"/>
            </a:endParaRPr>
          </a:p>
        </p:txBody>
      </p:sp>
      <p:sp>
        <p:nvSpPr>
          <p:cNvPr id="6" name="Rectangle 5">
            <a:extLst>
              <a:ext uri="{FF2B5EF4-FFF2-40B4-BE49-F238E27FC236}">
                <a16:creationId xmlns:a16="http://schemas.microsoft.com/office/drawing/2014/main" id="{35F9F4A0-4592-C04D-B2D0-0BF66A3BFA20}"/>
              </a:ext>
            </a:extLst>
          </p:cNvPr>
          <p:cNvSpPr/>
          <p:nvPr/>
        </p:nvSpPr>
        <p:spPr>
          <a:xfrm>
            <a:off x="131180" y="1650725"/>
            <a:ext cx="501829" cy="4708981"/>
          </a:xfrm>
          <a:prstGeom prst="rect">
            <a:avLst/>
          </a:prstGeom>
          <a:solidFill>
            <a:schemeClr val="bg1">
              <a:lumMod val="85000"/>
            </a:schemeClr>
          </a:solidFill>
          <a:ln>
            <a:no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2000" b="1" dirty="0">
                <a:solidFill>
                  <a:schemeClr val="tx1">
                    <a:lumMod val="75000"/>
                    <a:lumOff val="25000"/>
                  </a:schemeClr>
                </a:solidFill>
                <a:latin typeface="Consolas" panose="020B0609020204030204" pitchFamily="49" charset="0"/>
              </a:rPr>
              <a:t>1</a:t>
            </a:r>
          </a:p>
          <a:p>
            <a:pPr algn="r"/>
            <a:r>
              <a:rPr lang="en-IN" sz="2000" b="1" dirty="0">
                <a:solidFill>
                  <a:schemeClr val="tx1">
                    <a:lumMod val="75000"/>
                    <a:lumOff val="25000"/>
                  </a:schemeClr>
                </a:solidFill>
                <a:latin typeface="Consolas" panose="020B0609020204030204" pitchFamily="49" charset="0"/>
              </a:rPr>
              <a:t>2</a:t>
            </a:r>
          </a:p>
          <a:p>
            <a:pPr algn="r"/>
            <a:r>
              <a:rPr lang="en-IN" sz="2000" b="1" dirty="0">
                <a:solidFill>
                  <a:schemeClr val="tx1">
                    <a:lumMod val="75000"/>
                    <a:lumOff val="25000"/>
                  </a:schemeClr>
                </a:solidFill>
                <a:latin typeface="Consolas" panose="020B0609020204030204" pitchFamily="49" charset="0"/>
              </a:rPr>
              <a:t>3</a:t>
            </a:r>
          </a:p>
          <a:p>
            <a:pPr algn="r"/>
            <a:r>
              <a:rPr lang="en-IN" sz="2000" b="1" dirty="0">
                <a:solidFill>
                  <a:schemeClr val="tx1">
                    <a:lumMod val="75000"/>
                    <a:lumOff val="25000"/>
                  </a:schemeClr>
                </a:solidFill>
                <a:latin typeface="Consolas" panose="020B0609020204030204" pitchFamily="49" charset="0"/>
              </a:rPr>
              <a:t>4</a:t>
            </a:r>
          </a:p>
          <a:p>
            <a:pPr algn="r"/>
            <a:r>
              <a:rPr lang="en-IN" sz="2000" b="1" dirty="0">
                <a:solidFill>
                  <a:schemeClr val="tx1">
                    <a:lumMod val="75000"/>
                    <a:lumOff val="25000"/>
                  </a:schemeClr>
                </a:solidFill>
                <a:latin typeface="Consolas" panose="020B0609020204030204" pitchFamily="49" charset="0"/>
              </a:rPr>
              <a:t>5</a:t>
            </a:r>
          </a:p>
          <a:p>
            <a:pPr algn="r"/>
            <a:r>
              <a:rPr lang="en-IN" sz="2000" b="1" dirty="0">
                <a:solidFill>
                  <a:schemeClr val="tx1">
                    <a:lumMod val="75000"/>
                    <a:lumOff val="25000"/>
                  </a:schemeClr>
                </a:solidFill>
                <a:latin typeface="Consolas" panose="020B0609020204030204" pitchFamily="49" charset="0"/>
              </a:rPr>
              <a:t>6</a:t>
            </a:r>
          </a:p>
          <a:p>
            <a:pPr algn="r"/>
            <a:r>
              <a:rPr lang="en-IN" sz="2000" b="1" dirty="0">
                <a:solidFill>
                  <a:schemeClr val="tx1">
                    <a:lumMod val="75000"/>
                    <a:lumOff val="25000"/>
                  </a:schemeClr>
                </a:solidFill>
                <a:latin typeface="Consolas" panose="020B0609020204030204" pitchFamily="49" charset="0"/>
              </a:rPr>
              <a:t>7</a:t>
            </a:r>
          </a:p>
          <a:p>
            <a:pPr algn="r"/>
            <a:r>
              <a:rPr lang="en-IN" sz="2000" b="1" dirty="0">
                <a:solidFill>
                  <a:schemeClr val="tx1">
                    <a:lumMod val="75000"/>
                    <a:lumOff val="25000"/>
                  </a:schemeClr>
                </a:solidFill>
                <a:latin typeface="Consolas" panose="020B0609020204030204" pitchFamily="49" charset="0"/>
              </a:rPr>
              <a:t>8</a:t>
            </a:r>
          </a:p>
          <a:p>
            <a:pPr algn="r"/>
            <a:r>
              <a:rPr lang="en-IN" sz="2000" b="1" dirty="0">
                <a:solidFill>
                  <a:schemeClr val="tx1">
                    <a:lumMod val="75000"/>
                    <a:lumOff val="25000"/>
                  </a:schemeClr>
                </a:solidFill>
                <a:latin typeface="Consolas" panose="020B0609020204030204" pitchFamily="49" charset="0"/>
              </a:rPr>
              <a:t>9</a:t>
            </a:r>
          </a:p>
          <a:p>
            <a:pPr algn="r"/>
            <a:r>
              <a:rPr lang="en-IN" sz="2000" b="1" dirty="0">
                <a:solidFill>
                  <a:schemeClr val="tx1">
                    <a:lumMod val="75000"/>
                    <a:lumOff val="25000"/>
                  </a:schemeClr>
                </a:solidFill>
                <a:latin typeface="Consolas" panose="020B0609020204030204" pitchFamily="49" charset="0"/>
              </a:rPr>
              <a:t>10</a:t>
            </a:r>
          </a:p>
          <a:p>
            <a:pPr algn="r"/>
            <a:r>
              <a:rPr lang="en-IN" sz="2000" b="1" dirty="0">
                <a:solidFill>
                  <a:schemeClr val="tx1">
                    <a:lumMod val="75000"/>
                    <a:lumOff val="25000"/>
                  </a:schemeClr>
                </a:solidFill>
                <a:latin typeface="Consolas" panose="020B0609020204030204" pitchFamily="49" charset="0"/>
              </a:rPr>
              <a:t>11</a:t>
            </a:r>
          </a:p>
          <a:p>
            <a:pPr algn="r"/>
            <a:r>
              <a:rPr lang="en-IN" sz="2000" b="1" dirty="0">
                <a:solidFill>
                  <a:schemeClr val="tx1">
                    <a:lumMod val="75000"/>
                    <a:lumOff val="25000"/>
                  </a:schemeClr>
                </a:solidFill>
                <a:latin typeface="Consolas" panose="020B0609020204030204" pitchFamily="49" charset="0"/>
              </a:rPr>
              <a:t>12</a:t>
            </a:r>
          </a:p>
          <a:p>
            <a:pPr algn="r"/>
            <a:r>
              <a:rPr lang="en-IN" sz="2000" b="1" dirty="0">
                <a:solidFill>
                  <a:schemeClr val="tx1">
                    <a:lumMod val="75000"/>
                    <a:lumOff val="25000"/>
                  </a:schemeClr>
                </a:solidFill>
                <a:latin typeface="Consolas" panose="020B0609020204030204" pitchFamily="49" charset="0"/>
              </a:rPr>
              <a:t>13</a:t>
            </a:r>
          </a:p>
          <a:p>
            <a:pPr algn="r"/>
            <a:r>
              <a:rPr lang="en-IN" sz="2000" b="1" dirty="0">
                <a:solidFill>
                  <a:schemeClr val="tx1">
                    <a:lumMod val="75000"/>
                    <a:lumOff val="25000"/>
                  </a:schemeClr>
                </a:solidFill>
                <a:latin typeface="Consolas" panose="020B0609020204030204" pitchFamily="49" charset="0"/>
              </a:rPr>
              <a:t>14</a:t>
            </a:r>
          </a:p>
          <a:p>
            <a:pPr algn="r"/>
            <a:r>
              <a:rPr lang="en-IN" sz="2000" b="1" dirty="0">
                <a:solidFill>
                  <a:schemeClr val="tx1">
                    <a:lumMod val="75000"/>
                    <a:lumOff val="25000"/>
                  </a:schemeClr>
                </a:solidFill>
                <a:latin typeface="Consolas" panose="020B0609020204030204" pitchFamily="49" charset="0"/>
              </a:rPr>
              <a:t>15</a:t>
            </a:r>
          </a:p>
        </p:txBody>
      </p:sp>
      <p:sp>
        <p:nvSpPr>
          <p:cNvPr id="7" name="Rectangle: Top Corners Rounded 6">
            <a:extLst>
              <a:ext uri="{FF2B5EF4-FFF2-40B4-BE49-F238E27FC236}">
                <a16:creationId xmlns:a16="http://schemas.microsoft.com/office/drawing/2014/main" id="{0336C271-A2A3-9445-9946-5006F0A250F4}"/>
              </a:ext>
            </a:extLst>
          </p:cNvPr>
          <p:cNvSpPr/>
          <p:nvPr/>
        </p:nvSpPr>
        <p:spPr>
          <a:xfrm>
            <a:off x="131180" y="1321541"/>
            <a:ext cx="1977020" cy="329184"/>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600" dirty="0" err="1">
                <a:solidFill>
                  <a:schemeClr val="bg1"/>
                </a:solidFill>
              </a:rPr>
              <a:t>Colour</a:t>
            </a:r>
            <a:r>
              <a:rPr lang="en-US" sz="1600" dirty="0" err="1">
                <a:solidFill>
                  <a:schemeClr val="bg1"/>
                </a:solidFill>
                <a:latin typeface="Consolas" panose="020B0609020204030204" pitchFamily="49" charset="0"/>
              </a:rPr>
              <a:t>_</a:t>
            </a:r>
            <a:r>
              <a:rPr lang="en-US" sz="1600" dirty="0" err="1">
                <a:solidFill>
                  <a:schemeClr val="bg1"/>
                </a:solidFill>
              </a:rPr>
              <a:t>sensor.ino</a:t>
            </a:r>
            <a:endParaRPr lang="en-US" sz="1600" dirty="0">
              <a:solidFill>
                <a:schemeClr val="bg1"/>
              </a:solidFill>
            </a:endParaRPr>
          </a:p>
        </p:txBody>
      </p:sp>
    </p:spTree>
    <p:extLst>
      <p:ext uri="{BB962C8B-B14F-4D97-AF65-F5344CB8AC3E}">
        <p14:creationId xmlns:p14="http://schemas.microsoft.com/office/powerpoint/2010/main" val="38822128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animBg="1"/>
      <p:bldP spid="6" grpId="0" animBg="1"/>
      <p:bldP spid="7"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Colour</a:t>
            </a:r>
            <a:r>
              <a:rPr lang="en-US" dirty="0"/>
              <a:t> Sensor – Code explanation (Cont.)</a:t>
            </a:r>
          </a:p>
        </p:txBody>
      </p:sp>
      <p:sp>
        <p:nvSpPr>
          <p:cNvPr id="5" name="Rectangle 4">
            <a:extLst>
              <a:ext uri="{FF2B5EF4-FFF2-40B4-BE49-F238E27FC236}">
                <a16:creationId xmlns:a16="http://schemas.microsoft.com/office/drawing/2014/main" id="{D456EBDA-49A4-A843-A786-6989C63A54AA}"/>
              </a:ext>
            </a:extLst>
          </p:cNvPr>
          <p:cNvSpPr/>
          <p:nvPr/>
        </p:nvSpPr>
        <p:spPr>
          <a:xfrm>
            <a:off x="631173" y="1192628"/>
            <a:ext cx="6400800" cy="4401205"/>
          </a:xfrm>
          <a:prstGeom prst="rect">
            <a:avLst/>
          </a:prstGeom>
          <a:solidFill>
            <a:schemeClr val="bg1">
              <a:lumMod val="95000"/>
            </a:schemeClr>
          </a:solidFill>
          <a:ln>
            <a:no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solidFill>
                  <a:srgbClr val="333333"/>
                </a:solidFill>
                <a:latin typeface="Consolas" panose="020B0609020204030204" pitchFamily="49" charset="0"/>
              </a:rPr>
              <a:t>   </a:t>
            </a:r>
            <a:r>
              <a:rPr lang="en-US" sz="2000" dirty="0" err="1">
                <a:solidFill>
                  <a:srgbClr val="268BD2"/>
                </a:solidFill>
                <a:latin typeface="Consolas" panose="020B0609020204030204" pitchFamily="49" charset="0"/>
              </a:rPr>
              <a:t>Serial</a:t>
            </a:r>
            <a:r>
              <a:rPr lang="en-US" sz="2000" dirty="0" err="1">
                <a:solidFill>
                  <a:srgbClr val="333333"/>
                </a:solidFill>
                <a:latin typeface="Consolas" panose="020B0609020204030204" pitchFamily="49" charset="0"/>
              </a:rPr>
              <a:t>.</a:t>
            </a:r>
            <a:r>
              <a:rPr lang="en-US" sz="2000" dirty="0" err="1">
                <a:solidFill>
                  <a:srgbClr val="268BD2"/>
                </a:solidFill>
                <a:latin typeface="Consolas" panose="020B0609020204030204" pitchFamily="49" charset="0"/>
              </a:rPr>
              <a:t>begin</a:t>
            </a:r>
            <a:r>
              <a:rPr lang="en-US" sz="2000" dirty="0">
                <a:solidFill>
                  <a:srgbClr val="333333"/>
                </a:solidFill>
                <a:latin typeface="Consolas" panose="020B0609020204030204" pitchFamily="49" charset="0"/>
              </a:rPr>
              <a:t>(</a:t>
            </a:r>
            <a:r>
              <a:rPr lang="en-US" sz="2000" dirty="0">
                <a:solidFill>
                  <a:srgbClr val="D33682"/>
                </a:solidFill>
                <a:latin typeface="Consolas" panose="020B0609020204030204" pitchFamily="49" charset="0"/>
              </a:rPr>
              <a:t>9600</a:t>
            </a:r>
            <a:r>
              <a:rPr lang="en-US" sz="2000" dirty="0">
                <a:solidFill>
                  <a:srgbClr val="333333"/>
                </a:solidFill>
                <a:latin typeface="Consolas" panose="020B0609020204030204" pitchFamily="49" charset="0"/>
              </a:rPr>
              <a:t>);      </a:t>
            </a:r>
          </a:p>
          <a:p>
            <a:r>
              <a:rPr lang="en-US" sz="2000" dirty="0">
                <a:solidFill>
                  <a:srgbClr val="333333"/>
                </a:solidFill>
                <a:latin typeface="Consolas" panose="020B0609020204030204" pitchFamily="49" charset="0"/>
              </a:rPr>
              <a:t>   </a:t>
            </a:r>
            <a:r>
              <a:rPr lang="en-US" sz="2000" dirty="0" err="1">
                <a:solidFill>
                  <a:srgbClr val="268BD2"/>
                </a:solidFill>
                <a:latin typeface="Consolas" panose="020B0609020204030204" pitchFamily="49" charset="0"/>
              </a:rPr>
              <a:t>digitalWrite</a:t>
            </a:r>
            <a:r>
              <a:rPr lang="en-US" sz="2000" dirty="0">
                <a:solidFill>
                  <a:srgbClr val="333333"/>
                </a:solidFill>
                <a:latin typeface="Consolas" panose="020B0609020204030204" pitchFamily="49" charset="0"/>
              </a:rPr>
              <a:t>(</a:t>
            </a:r>
            <a:r>
              <a:rPr lang="en-US" sz="2000" dirty="0">
                <a:solidFill>
                  <a:srgbClr val="268BD2"/>
                </a:solidFill>
                <a:latin typeface="Consolas" panose="020B0609020204030204" pitchFamily="49" charset="0"/>
              </a:rPr>
              <a:t>s0</a:t>
            </a:r>
            <a:r>
              <a:rPr lang="en-US" sz="2000" dirty="0">
                <a:solidFill>
                  <a:srgbClr val="333333"/>
                </a:solidFill>
                <a:latin typeface="Consolas" panose="020B0609020204030204" pitchFamily="49" charset="0"/>
              </a:rPr>
              <a:t>,HIGH);</a:t>
            </a:r>
          </a:p>
          <a:p>
            <a:r>
              <a:rPr lang="en-US" sz="2000" dirty="0">
                <a:solidFill>
                  <a:srgbClr val="333333"/>
                </a:solidFill>
                <a:latin typeface="Consolas" panose="020B0609020204030204" pitchFamily="49" charset="0"/>
              </a:rPr>
              <a:t>   </a:t>
            </a:r>
            <a:r>
              <a:rPr lang="en-US" sz="2000" dirty="0" err="1">
                <a:solidFill>
                  <a:srgbClr val="268BD2"/>
                </a:solidFill>
                <a:latin typeface="Consolas" panose="020B0609020204030204" pitchFamily="49" charset="0"/>
              </a:rPr>
              <a:t>digitalWrite</a:t>
            </a:r>
            <a:r>
              <a:rPr lang="en-US" sz="2000" dirty="0">
                <a:solidFill>
                  <a:srgbClr val="333333"/>
                </a:solidFill>
                <a:latin typeface="Consolas" panose="020B0609020204030204" pitchFamily="49" charset="0"/>
              </a:rPr>
              <a:t>(</a:t>
            </a:r>
            <a:r>
              <a:rPr lang="en-US" sz="2000" dirty="0">
                <a:solidFill>
                  <a:srgbClr val="268BD2"/>
                </a:solidFill>
                <a:latin typeface="Consolas" panose="020B0609020204030204" pitchFamily="49" charset="0"/>
              </a:rPr>
              <a:t>s1</a:t>
            </a:r>
            <a:r>
              <a:rPr lang="en-US" sz="2000" dirty="0">
                <a:solidFill>
                  <a:srgbClr val="333333"/>
                </a:solidFill>
                <a:latin typeface="Consolas" panose="020B0609020204030204" pitchFamily="49" charset="0"/>
              </a:rPr>
              <a:t>,HIGH); </a:t>
            </a:r>
          </a:p>
          <a:p>
            <a:r>
              <a:rPr lang="en-US" sz="2000" dirty="0">
                <a:solidFill>
                  <a:srgbClr val="333333"/>
                </a:solidFill>
                <a:latin typeface="Consolas" panose="020B0609020204030204" pitchFamily="49" charset="0"/>
              </a:rPr>
              <a:t>}</a:t>
            </a:r>
          </a:p>
          <a:p>
            <a:r>
              <a:rPr lang="en-US" sz="2000" b="1" dirty="0">
                <a:solidFill>
                  <a:srgbClr val="073642"/>
                </a:solidFill>
                <a:latin typeface="Consolas" panose="020B0609020204030204" pitchFamily="49" charset="0"/>
              </a:rPr>
              <a:t>void</a:t>
            </a:r>
            <a:r>
              <a:rPr lang="en-US" sz="2000" dirty="0">
                <a:solidFill>
                  <a:srgbClr val="333333"/>
                </a:solidFill>
                <a:latin typeface="Consolas" panose="020B0609020204030204" pitchFamily="49" charset="0"/>
              </a:rPr>
              <a:t> </a:t>
            </a:r>
            <a:r>
              <a:rPr lang="en-US" sz="2000" dirty="0">
                <a:solidFill>
                  <a:srgbClr val="268BD2"/>
                </a:solidFill>
                <a:latin typeface="Consolas" panose="020B0609020204030204" pitchFamily="49" charset="0"/>
              </a:rPr>
              <a:t>loop</a:t>
            </a:r>
            <a:r>
              <a:rPr lang="en-US" sz="2000" dirty="0">
                <a:solidFill>
                  <a:srgbClr val="333333"/>
                </a:solidFill>
                <a:latin typeface="Consolas" panose="020B0609020204030204" pitchFamily="49" charset="0"/>
              </a:rPr>
              <a:t>()</a:t>
            </a:r>
          </a:p>
          <a:p>
            <a:r>
              <a:rPr lang="en-US" sz="2000" dirty="0">
                <a:solidFill>
                  <a:srgbClr val="333333"/>
                </a:solidFill>
                <a:latin typeface="Consolas" panose="020B0609020204030204" pitchFamily="49" charset="0"/>
              </a:rPr>
              <a:t>{</a:t>
            </a:r>
          </a:p>
          <a:p>
            <a:r>
              <a:rPr lang="en-US" sz="2000" dirty="0">
                <a:solidFill>
                  <a:srgbClr val="333333"/>
                </a:solidFill>
                <a:latin typeface="Consolas" panose="020B0609020204030204" pitchFamily="49" charset="0"/>
              </a:rPr>
              <a:t>   </a:t>
            </a:r>
            <a:r>
              <a:rPr lang="en-US" sz="2000" dirty="0" err="1">
                <a:solidFill>
                  <a:srgbClr val="268BD2"/>
                </a:solidFill>
                <a:latin typeface="Consolas" panose="020B0609020204030204" pitchFamily="49" charset="0"/>
              </a:rPr>
              <a:t>digitalWrite</a:t>
            </a:r>
            <a:r>
              <a:rPr lang="en-US" sz="2000" dirty="0">
                <a:solidFill>
                  <a:srgbClr val="333333"/>
                </a:solidFill>
                <a:latin typeface="Consolas" panose="020B0609020204030204" pitchFamily="49" charset="0"/>
              </a:rPr>
              <a:t>(</a:t>
            </a:r>
            <a:r>
              <a:rPr lang="en-US" sz="2000" dirty="0">
                <a:solidFill>
                  <a:srgbClr val="268BD2"/>
                </a:solidFill>
                <a:latin typeface="Consolas" panose="020B0609020204030204" pitchFamily="49" charset="0"/>
              </a:rPr>
              <a:t>s2</a:t>
            </a:r>
            <a:r>
              <a:rPr lang="en-US" sz="2000" dirty="0">
                <a:solidFill>
                  <a:srgbClr val="333333"/>
                </a:solidFill>
                <a:latin typeface="Consolas" panose="020B0609020204030204" pitchFamily="49" charset="0"/>
              </a:rPr>
              <a:t>,HIGH);        </a:t>
            </a:r>
          </a:p>
          <a:p>
            <a:r>
              <a:rPr lang="en-US" sz="2000" dirty="0">
                <a:solidFill>
                  <a:srgbClr val="333333"/>
                </a:solidFill>
                <a:latin typeface="Consolas" panose="020B0609020204030204" pitchFamily="49" charset="0"/>
              </a:rPr>
              <a:t>   </a:t>
            </a:r>
            <a:r>
              <a:rPr lang="en-US" sz="2000" dirty="0" err="1">
                <a:solidFill>
                  <a:srgbClr val="268BD2"/>
                </a:solidFill>
                <a:latin typeface="Consolas" panose="020B0609020204030204" pitchFamily="49" charset="0"/>
              </a:rPr>
              <a:t>digitalWrite</a:t>
            </a:r>
            <a:r>
              <a:rPr lang="en-US" sz="2000" dirty="0">
                <a:solidFill>
                  <a:srgbClr val="333333"/>
                </a:solidFill>
                <a:latin typeface="Consolas" panose="020B0609020204030204" pitchFamily="49" charset="0"/>
              </a:rPr>
              <a:t>(</a:t>
            </a:r>
            <a:r>
              <a:rPr lang="en-US" sz="2000" dirty="0">
                <a:solidFill>
                  <a:srgbClr val="268BD2"/>
                </a:solidFill>
                <a:latin typeface="Consolas" panose="020B0609020204030204" pitchFamily="49" charset="0"/>
              </a:rPr>
              <a:t>s3</a:t>
            </a:r>
            <a:r>
              <a:rPr lang="en-US" sz="2000" dirty="0">
                <a:solidFill>
                  <a:srgbClr val="333333"/>
                </a:solidFill>
                <a:latin typeface="Consolas" panose="020B0609020204030204" pitchFamily="49" charset="0"/>
              </a:rPr>
              <a:t>,HIGH);</a:t>
            </a:r>
          </a:p>
          <a:p>
            <a:r>
              <a:rPr lang="en-US" sz="2000" dirty="0">
                <a:solidFill>
                  <a:srgbClr val="333333"/>
                </a:solidFill>
                <a:latin typeface="Consolas" panose="020B0609020204030204" pitchFamily="49" charset="0"/>
              </a:rPr>
              <a:t>   </a:t>
            </a:r>
            <a:r>
              <a:rPr lang="en-US" sz="2000" dirty="0">
                <a:solidFill>
                  <a:srgbClr val="268BD2"/>
                </a:solidFill>
                <a:latin typeface="Consolas" panose="020B0609020204030204" pitchFamily="49" charset="0"/>
              </a:rPr>
              <a:t>frequency</a:t>
            </a:r>
            <a:r>
              <a:rPr lang="en-US" sz="2000" dirty="0">
                <a:solidFill>
                  <a:srgbClr val="333333"/>
                </a:solidFill>
                <a:latin typeface="Consolas" panose="020B0609020204030204" pitchFamily="49" charset="0"/>
              </a:rPr>
              <a:t> </a:t>
            </a:r>
            <a:r>
              <a:rPr lang="en-US" sz="2000" dirty="0">
                <a:solidFill>
                  <a:srgbClr val="859900"/>
                </a:solidFill>
                <a:latin typeface="Consolas" panose="020B0609020204030204" pitchFamily="49" charset="0"/>
              </a:rPr>
              <a:t>=</a:t>
            </a:r>
            <a:r>
              <a:rPr lang="en-US" sz="2000" dirty="0">
                <a:solidFill>
                  <a:srgbClr val="333333"/>
                </a:solidFill>
                <a:latin typeface="Consolas" panose="020B0609020204030204" pitchFamily="49" charset="0"/>
              </a:rPr>
              <a:t> </a:t>
            </a:r>
            <a:r>
              <a:rPr lang="en-US" sz="2000" dirty="0" err="1">
                <a:solidFill>
                  <a:srgbClr val="268BD2"/>
                </a:solidFill>
                <a:latin typeface="Consolas" panose="020B0609020204030204" pitchFamily="49" charset="0"/>
              </a:rPr>
              <a:t>pulseIn</a:t>
            </a:r>
            <a:r>
              <a:rPr lang="en-US" sz="2000" dirty="0">
                <a:solidFill>
                  <a:srgbClr val="333333"/>
                </a:solidFill>
                <a:latin typeface="Consolas" panose="020B0609020204030204" pitchFamily="49" charset="0"/>
              </a:rPr>
              <a:t>(</a:t>
            </a:r>
            <a:r>
              <a:rPr lang="en-US" sz="2000" dirty="0" err="1">
                <a:solidFill>
                  <a:srgbClr val="268BD2"/>
                </a:solidFill>
                <a:latin typeface="Consolas" panose="020B0609020204030204" pitchFamily="49" charset="0"/>
              </a:rPr>
              <a:t>out</a:t>
            </a:r>
            <a:r>
              <a:rPr lang="en-US" sz="2000" dirty="0" err="1">
                <a:solidFill>
                  <a:srgbClr val="333333"/>
                </a:solidFill>
                <a:latin typeface="Consolas" panose="020B0609020204030204" pitchFamily="49" charset="0"/>
              </a:rPr>
              <a:t>,LOW</a:t>
            </a:r>
            <a:r>
              <a:rPr lang="en-US" sz="2000" dirty="0">
                <a:solidFill>
                  <a:srgbClr val="333333"/>
                </a:solidFill>
                <a:latin typeface="Consolas" panose="020B0609020204030204" pitchFamily="49" charset="0"/>
              </a:rPr>
              <a:t>);</a:t>
            </a:r>
          </a:p>
          <a:p>
            <a:r>
              <a:rPr lang="en-US" sz="2000" dirty="0">
                <a:solidFill>
                  <a:srgbClr val="333333"/>
                </a:solidFill>
                <a:latin typeface="Consolas" panose="020B0609020204030204" pitchFamily="49" charset="0"/>
              </a:rPr>
              <a:t>   </a:t>
            </a:r>
            <a:r>
              <a:rPr lang="en-US" sz="2000" dirty="0">
                <a:solidFill>
                  <a:srgbClr val="268BD2"/>
                </a:solidFill>
                <a:latin typeface="Consolas" panose="020B0609020204030204" pitchFamily="49" charset="0"/>
              </a:rPr>
              <a:t>frequency</a:t>
            </a:r>
            <a:r>
              <a:rPr lang="en-US" sz="2000" dirty="0">
                <a:solidFill>
                  <a:srgbClr val="333333"/>
                </a:solidFill>
                <a:latin typeface="Consolas" panose="020B0609020204030204" pitchFamily="49" charset="0"/>
              </a:rPr>
              <a:t> </a:t>
            </a:r>
            <a:r>
              <a:rPr lang="en-US" sz="2000" dirty="0">
                <a:solidFill>
                  <a:srgbClr val="859900"/>
                </a:solidFill>
                <a:latin typeface="Consolas" panose="020B0609020204030204" pitchFamily="49" charset="0"/>
              </a:rPr>
              <a:t>=</a:t>
            </a:r>
            <a:r>
              <a:rPr lang="en-US" sz="2000" dirty="0">
                <a:solidFill>
                  <a:srgbClr val="333333"/>
                </a:solidFill>
                <a:latin typeface="Consolas" panose="020B0609020204030204" pitchFamily="49" charset="0"/>
              </a:rPr>
              <a:t> </a:t>
            </a:r>
            <a:r>
              <a:rPr lang="en-US" sz="2000" dirty="0">
                <a:solidFill>
                  <a:srgbClr val="268BD2"/>
                </a:solidFill>
                <a:latin typeface="Consolas" panose="020B0609020204030204" pitchFamily="49" charset="0"/>
              </a:rPr>
              <a:t>map</a:t>
            </a:r>
            <a:r>
              <a:rPr lang="en-US" sz="2000" dirty="0">
                <a:solidFill>
                  <a:srgbClr val="333333"/>
                </a:solidFill>
                <a:latin typeface="Consolas" panose="020B0609020204030204" pitchFamily="49" charset="0"/>
              </a:rPr>
              <a:t>(</a:t>
            </a:r>
            <a:r>
              <a:rPr lang="en-US" sz="2000" dirty="0">
                <a:solidFill>
                  <a:srgbClr val="268BD2"/>
                </a:solidFill>
                <a:latin typeface="Consolas" panose="020B0609020204030204" pitchFamily="49" charset="0"/>
              </a:rPr>
              <a:t>frequency</a:t>
            </a:r>
            <a:r>
              <a:rPr lang="en-US" sz="2000" dirty="0">
                <a:solidFill>
                  <a:srgbClr val="333333"/>
                </a:solidFill>
                <a:latin typeface="Consolas" panose="020B0609020204030204" pitchFamily="49" charset="0"/>
              </a:rPr>
              <a:t>, </a:t>
            </a:r>
            <a:r>
              <a:rPr lang="en-US" sz="2000" dirty="0">
                <a:solidFill>
                  <a:srgbClr val="D33682"/>
                </a:solidFill>
                <a:latin typeface="Consolas" panose="020B0609020204030204" pitchFamily="49" charset="0"/>
              </a:rPr>
              <a:t>30</a:t>
            </a:r>
            <a:r>
              <a:rPr lang="en-US" sz="2000" dirty="0">
                <a:solidFill>
                  <a:srgbClr val="333333"/>
                </a:solidFill>
                <a:latin typeface="Consolas" panose="020B0609020204030204" pitchFamily="49" charset="0"/>
              </a:rPr>
              <a:t>,</a:t>
            </a:r>
            <a:r>
              <a:rPr lang="en-US" sz="2000" dirty="0">
                <a:solidFill>
                  <a:srgbClr val="D33682"/>
                </a:solidFill>
                <a:latin typeface="Consolas" panose="020B0609020204030204" pitchFamily="49" charset="0"/>
              </a:rPr>
              <a:t>90</a:t>
            </a:r>
            <a:r>
              <a:rPr lang="en-US" sz="2000" dirty="0">
                <a:solidFill>
                  <a:srgbClr val="333333"/>
                </a:solidFill>
                <a:latin typeface="Consolas" panose="020B0609020204030204" pitchFamily="49" charset="0"/>
              </a:rPr>
              <a:t>,</a:t>
            </a:r>
            <a:r>
              <a:rPr lang="en-US" sz="2000" dirty="0">
                <a:solidFill>
                  <a:srgbClr val="D33682"/>
                </a:solidFill>
                <a:latin typeface="Consolas" panose="020B0609020204030204" pitchFamily="49" charset="0"/>
              </a:rPr>
              <a:t>255</a:t>
            </a:r>
            <a:r>
              <a:rPr lang="en-US" sz="2000" dirty="0">
                <a:solidFill>
                  <a:srgbClr val="333333"/>
                </a:solidFill>
                <a:latin typeface="Consolas" panose="020B0609020204030204" pitchFamily="49" charset="0"/>
              </a:rPr>
              <a:t>,</a:t>
            </a:r>
            <a:r>
              <a:rPr lang="en-US" sz="2000" dirty="0">
                <a:solidFill>
                  <a:srgbClr val="D33682"/>
                </a:solidFill>
                <a:latin typeface="Consolas" panose="020B0609020204030204" pitchFamily="49" charset="0"/>
              </a:rPr>
              <a:t>0</a:t>
            </a:r>
            <a:r>
              <a:rPr lang="en-US" sz="2000" dirty="0">
                <a:solidFill>
                  <a:srgbClr val="333333"/>
                </a:solidFill>
                <a:latin typeface="Consolas" panose="020B0609020204030204" pitchFamily="49" charset="0"/>
              </a:rPr>
              <a:t>);</a:t>
            </a:r>
          </a:p>
          <a:p>
            <a:r>
              <a:rPr lang="en-US" sz="2000" dirty="0">
                <a:solidFill>
                  <a:srgbClr val="333333"/>
                </a:solidFill>
                <a:latin typeface="Consolas" panose="020B0609020204030204" pitchFamily="49" charset="0"/>
              </a:rPr>
              <a:t>   </a:t>
            </a:r>
            <a:r>
              <a:rPr lang="en-US" sz="2000" dirty="0" err="1">
                <a:solidFill>
                  <a:srgbClr val="268BD2"/>
                </a:solidFill>
                <a:latin typeface="Consolas" panose="020B0609020204030204" pitchFamily="49" charset="0"/>
              </a:rPr>
              <a:t>Serial</a:t>
            </a:r>
            <a:r>
              <a:rPr lang="en-US" sz="2000" dirty="0" err="1">
                <a:solidFill>
                  <a:srgbClr val="333333"/>
                </a:solidFill>
                <a:latin typeface="Consolas" panose="020B0609020204030204" pitchFamily="49" charset="0"/>
              </a:rPr>
              <a:t>.</a:t>
            </a:r>
            <a:r>
              <a:rPr lang="en-US" sz="2000" dirty="0" err="1">
                <a:solidFill>
                  <a:srgbClr val="268BD2"/>
                </a:solidFill>
                <a:latin typeface="Consolas" panose="020B0609020204030204" pitchFamily="49" charset="0"/>
              </a:rPr>
              <a:t>print</a:t>
            </a:r>
            <a:r>
              <a:rPr lang="en-US" sz="2000" dirty="0">
                <a:solidFill>
                  <a:srgbClr val="333333"/>
                </a:solidFill>
                <a:latin typeface="Consolas" panose="020B0609020204030204" pitchFamily="49" charset="0"/>
              </a:rPr>
              <a:t>(</a:t>
            </a:r>
            <a:r>
              <a:rPr lang="en-US" sz="2000" dirty="0">
                <a:solidFill>
                  <a:srgbClr val="2AA198"/>
                </a:solidFill>
                <a:latin typeface="Consolas" panose="020B0609020204030204" pitchFamily="49" charset="0"/>
              </a:rPr>
              <a:t>"G = "</a:t>
            </a:r>
            <a:r>
              <a:rPr lang="en-US" sz="2000" dirty="0">
                <a:solidFill>
                  <a:srgbClr val="333333"/>
                </a:solidFill>
                <a:latin typeface="Consolas" panose="020B0609020204030204" pitchFamily="49" charset="0"/>
              </a:rPr>
              <a:t>);</a:t>
            </a:r>
          </a:p>
          <a:p>
            <a:r>
              <a:rPr lang="en-US" sz="2000" dirty="0">
                <a:solidFill>
                  <a:srgbClr val="333333"/>
                </a:solidFill>
                <a:latin typeface="Consolas" panose="020B0609020204030204" pitchFamily="49" charset="0"/>
              </a:rPr>
              <a:t>   </a:t>
            </a:r>
            <a:r>
              <a:rPr lang="en-US" sz="2000" dirty="0" err="1">
                <a:solidFill>
                  <a:srgbClr val="268BD2"/>
                </a:solidFill>
                <a:latin typeface="Consolas" panose="020B0609020204030204" pitchFamily="49" charset="0"/>
              </a:rPr>
              <a:t>Serial</a:t>
            </a:r>
            <a:r>
              <a:rPr lang="en-US" sz="2000" dirty="0" err="1">
                <a:solidFill>
                  <a:srgbClr val="333333"/>
                </a:solidFill>
                <a:latin typeface="Consolas" panose="020B0609020204030204" pitchFamily="49" charset="0"/>
              </a:rPr>
              <a:t>.</a:t>
            </a:r>
            <a:r>
              <a:rPr lang="en-US" sz="2000" dirty="0" err="1">
                <a:solidFill>
                  <a:srgbClr val="268BD2"/>
                </a:solidFill>
                <a:latin typeface="Consolas" panose="020B0609020204030204" pitchFamily="49" charset="0"/>
              </a:rPr>
              <a:t>print</a:t>
            </a:r>
            <a:r>
              <a:rPr lang="en-US" sz="2000" dirty="0">
                <a:solidFill>
                  <a:srgbClr val="333333"/>
                </a:solidFill>
                <a:latin typeface="Consolas" panose="020B0609020204030204" pitchFamily="49" charset="0"/>
              </a:rPr>
              <a:t>(</a:t>
            </a:r>
            <a:r>
              <a:rPr lang="en-US" sz="2000" dirty="0">
                <a:solidFill>
                  <a:srgbClr val="268BD2"/>
                </a:solidFill>
                <a:latin typeface="Consolas" panose="020B0609020204030204" pitchFamily="49" charset="0"/>
              </a:rPr>
              <a:t>frequency</a:t>
            </a:r>
            <a:r>
              <a:rPr lang="en-US" sz="2000" dirty="0">
                <a:solidFill>
                  <a:srgbClr val="333333"/>
                </a:solidFill>
                <a:latin typeface="Consolas" panose="020B0609020204030204" pitchFamily="49" charset="0"/>
              </a:rPr>
              <a:t>);</a:t>
            </a:r>
          </a:p>
          <a:p>
            <a:r>
              <a:rPr lang="en-US" sz="2000" dirty="0">
                <a:solidFill>
                  <a:srgbClr val="333333"/>
                </a:solidFill>
                <a:latin typeface="Consolas" panose="020B0609020204030204" pitchFamily="49" charset="0"/>
              </a:rPr>
              <a:t>   </a:t>
            </a:r>
            <a:r>
              <a:rPr lang="en-US" sz="2000" dirty="0" err="1">
                <a:solidFill>
                  <a:srgbClr val="268BD2"/>
                </a:solidFill>
                <a:latin typeface="Consolas" panose="020B0609020204030204" pitchFamily="49" charset="0"/>
              </a:rPr>
              <a:t>Serial</a:t>
            </a:r>
            <a:r>
              <a:rPr lang="en-US" sz="2000" dirty="0" err="1">
                <a:solidFill>
                  <a:srgbClr val="333333"/>
                </a:solidFill>
                <a:latin typeface="Consolas" panose="020B0609020204030204" pitchFamily="49" charset="0"/>
              </a:rPr>
              <a:t>.</a:t>
            </a:r>
            <a:r>
              <a:rPr lang="en-US" sz="2000" dirty="0" err="1">
                <a:solidFill>
                  <a:srgbClr val="268BD2"/>
                </a:solidFill>
                <a:latin typeface="Consolas" panose="020B0609020204030204" pitchFamily="49" charset="0"/>
              </a:rPr>
              <a:t>print</a:t>
            </a:r>
            <a:r>
              <a:rPr lang="en-US" sz="2000" dirty="0">
                <a:solidFill>
                  <a:srgbClr val="333333"/>
                </a:solidFill>
                <a:latin typeface="Consolas" panose="020B0609020204030204" pitchFamily="49" charset="0"/>
              </a:rPr>
              <a:t>(</a:t>
            </a:r>
            <a:r>
              <a:rPr lang="en-US" sz="2000" dirty="0">
                <a:solidFill>
                  <a:srgbClr val="2AA198"/>
                </a:solidFill>
                <a:latin typeface="Consolas" panose="020B0609020204030204" pitchFamily="49" charset="0"/>
              </a:rPr>
              <a:t>"</a:t>
            </a:r>
            <a:r>
              <a:rPr lang="en-US" sz="2000" dirty="0">
                <a:solidFill>
                  <a:srgbClr val="CB4B16"/>
                </a:solidFill>
                <a:latin typeface="Consolas" panose="020B0609020204030204" pitchFamily="49" charset="0"/>
              </a:rPr>
              <a:t>\t</a:t>
            </a:r>
            <a:r>
              <a:rPr lang="en-US" sz="2000" dirty="0">
                <a:solidFill>
                  <a:srgbClr val="2AA198"/>
                </a:solidFill>
                <a:latin typeface="Consolas" panose="020B0609020204030204" pitchFamily="49" charset="0"/>
              </a:rPr>
              <a:t>"</a:t>
            </a:r>
            <a:r>
              <a:rPr lang="en-US" sz="2000" dirty="0">
                <a:solidFill>
                  <a:srgbClr val="333333"/>
                </a:solidFill>
                <a:latin typeface="Consolas" panose="020B0609020204030204" pitchFamily="49" charset="0"/>
              </a:rPr>
              <a:t>);</a:t>
            </a:r>
          </a:p>
          <a:p>
            <a:r>
              <a:rPr lang="en-US" sz="2000" dirty="0">
                <a:solidFill>
                  <a:srgbClr val="333333"/>
                </a:solidFill>
                <a:latin typeface="Consolas" panose="020B0609020204030204" pitchFamily="49" charset="0"/>
              </a:rPr>
              <a:t>   </a:t>
            </a:r>
            <a:r>
              <a:rPr lang="en-US" sz="2000" dirty="0">
                <a:solidFill>
                  <a:srgbClr val="268BD2"/>
                </a:solidFill>
                <a:latin typeface="Consolas" panose="020B0609020204030204" pitchFamily="49" charset="0"/>
              </a:rPr>
              <a:t>delay</a:t>
            </a:r>
            <a:r>
              <a:rPr lang="en-US" sz="2000" dirty="0">
                <a:solidFill>
                  <a:srgbClr val="333333"/>
                </a:solidFill>
                <a:latin typeface="Consolas" panose="020B0609020204030204" pitchFamily="49" charset="0"/>
              </a:rPr>
              <a:t>(</a:t>
            </a:r>
            <a:r>
              <a:rPr lang="en-US" sz="2000" dirty="0">
                <a:solidFill>
                  <a:srgbClr val="D33682"/>
                </a:solidFill>
                <a:latin typeface="Consolas" panose="020B0609020204030204" pitchFamily="49" charset="0"/>
              </a:rPr>
              <a:t>100</a:t>
            </a:r>
            <a:r>
              <a:rPr lang="en-US" sz="2000" dirty="0">
                <a:solidFill>
                  <a:srgbClr val="333333"/>
                </a:solidFill>
                <a:latin typeface="Consolas" panose="020B0609020204030204" pitchFamily="49" charset="0"/>
              </a:rPr>
              <a:t>);</a:t>
            </a:r>
          </a:p>
        </p:txBody>
      </p:sp>
      <p:sp>
        <p:nvSpPr>
          <p:cNvPr id="6" name="Rectangle 5">
            <a:extLst>
              <a:ext uri="{FF2B5EF4-FFF2-40B4-BE49-F238E27FC236}">
                <a16:creationId xmlns:a16="http://schemas.microsoft.com/office/drawing/2014/main" id="{35F9F4A0-4592-C04D-B2D0-0BF66A3BFA20}"/>
              </a:ext>
            </a:extLst>
          </p:cNvPr>
          <p:cNvSpPr/>
          <p:nvPr/>
        </p:nvSpPr>
        <p:spPr>
          <a:xfrm>
            <a:off x="131180" y="1192628"/>
            <a:ext cx="501829" cy="4708981"/>
          </a:xfrm>
          <a:prstGeom prst="rect">
            <a:avLst/>
          </a:prstGeom>
          <a:solidFill>
            <a:schemeClr val="bg1">
              <a:lumMod val="85000"/>
            </a:schemeClr>
          </a:solidFill>
          <a:ln>
            <a:no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2000" b="1" dirty="0">
                <a:solidFill>
                  <a:schemeClr val="tx1">
                    <a:lumMod val="75000"/>
                    <a:lumOff val="25000"/>
                  </a:schemeClr>
                </a:solidFill>
                <a:latin typeface="Consolas" panose="020B0609020204030204" pitchFamily="49" charset="0"/>
              </a:rPr>
              <a:t>16</a:t>
            </a:r>
          </a:p>
          <a:p>
            <a:pPr algn="r"/>
            <a:r>
              <a:rPr lang="en-IN" sz="2000" b="1" dirty="0">
                <a:solidFill>
                  <a:schemeClr val="tx1">
                    <a:lumMod val="75000"/>
                    <a:lumOff val="25000"/>
                  </a:schemeClr>
                </a:solidFill>
                <a:latin typeface="Consolas" panose="020B0609020204030204" pitchFamily="49" charset="0"/>
              </a:rPr>
              <a:t>17</a:t>
            </a:r>
          </a:p>
          <a:p>
            <a:pPr algn="r"/>
            <a:r>
              <a:rPr lang="en-IN" sz="2000" b="1" dirty="0">
                <a:solidFill>
                  <a:schemeClr val="tx1">
                    <a:lumMod val="75000"/>
                    <a:lumOff val="25000"/>
                  </a:schemeClr>
                </a:solidFill>
                <a:latin typeface="Consolas" panose="020B0609020204030204" pitchFamily="49" charset="0"/>
              </a:rPr>
              <a:t>18</a:t>
            </a:r>
          </a:p>
          <a:p>
            <a:pPr algn="r"/>
            <a:r>
              <a:rPr lang="en-IN" sz="2000" b="1" dirty="0">
                <a:solidFill>
                  <a:schemeClr val="tx1">
                    <a:lumMod val="75000"/>
                    <a:lumOff val="25000"/>
                  </a:schemeClr>
                </a:solidFill>
                <a:latin typeface="Consolas" panose="020B0609020204030204" pitchFamily="49" charset="0"/>
              </a:rPr>
              <a:t>19</a:t>
            </a:r>
          </a:p>
          <a:p>
            <a:pPr algn="r"/>
            <a:r>
              <a:rPr lang="en-IN" sz="2000" b="1" dirty="0">
                <a:solidFill>
                  <a:schemeClr val="tx1">
                    <a:lumMod val="75000"/>
                    <a:lumOff val="25000"/>
                  </a:schemeClr>
                </a:solidFill>
                <a:latin typeface="Consolas" panose="020B0609020204030204" pitchFamily="49" charset="0"/>
              </a:rPr>
              <a:t>20</a:t>
            </a:r>
          </a:p>
          <a:p>
            <a:pPr algn="r"/>
            <a:r>
              <a:rPr lang="en-IN" sz="2000" b="1" dirty="0">
                <a:solidFill>
                  <a:schemeClr val="tx1">
                    <a:lumMod val="75000"/>
                    <a:lumOff val="25000"/>
                  </a:schemeClr>
                </a:solidFill>
                <a:latin typeface="Consolas" panose="020B0609020204030204" pitchFamily="49" charset="0"/>
              </a:rPr>
              <a:t>21</a:t>
            </a:r>
          </a:p>
          <a:p>
            <a:pPr algn="r"/>
            <a:r>
              <a:rPr lang="en-IN" sz="2000" b="1" dirty="0">
                <a:solidFill>
                  <a:schemeClr val="tx1">
                    <a:lumMod val="75000"/>
                    <a:lumOff val="25000"/>
                  </a:schemeClr>
                </a:solidFill>
                <a:latin typeface="Consolas" panose="020B0609020204030204" pitchFamily="49" charset="0"/>
              </a:rPr>
              <a:t>22</a:t>
            </a:r>
          </a:p>
          <a:p>
            <a:pPr algn="r"/>
            <a:r>
              <a:rPr lang="en-IN" sz="2000" b="1" dirty="0">
                <a:solidFill>
                  <a:schemeClr val="tx1">
                    <a:lumMod val="75000"/>
                    <a:lumOff val="25000"/>
                  </a:schemeClr>
                </a:solidFill>
                <a:latin typeface="Consolas" panose="020B0609020204030204" pitchFamily="49" charset="0"/>
              </a:rPr>
              <a:t>23</a:t>
            </a:r>
          </a:p>
          <a:p>
            <a:pPr algn="r"/>
            <a:r>
              <a:rPr lang="en-IN" sz="2000" b="1" dirty="0">
                <a:solidFill>
                  <a:schemeClr val="tx1">
                    <a:lumMod val="75000"/>
                    <a:lumOff val="25000"/>
                  </a:schemeClr>
                </a:solidFill>
                <a:latin typeface="Consolas" panose="020B0609020204030204" pitchFamily="49" charset="0"/>
              </a:rPr>
              <a:t>24</a:t>
            </a:r>
          </a:p>
          <a:p>
            <a:pPr algn="r"/>
            <a:r>
              <a:rPr lang="en-IN" sz="2000" b="1" dirty="0">
                <a:solidFill>
                  <a:schemeClr val="tx1">
                    <a:lumMod val="75000"/>
                    <a:lumOff val="25000"/>
                  </a:schemeClr>
                </a:solidFill>
                <a:latin typeface="Consolas" panose="020B0609020204030204" pitchFamily="49" charset="0"/>
              </a:rPr>
              <a:t>25</a:t>
            </a:r>
          </a:p>
          <a:p>
            <a:pPr algn="r"/>
            <a:r>
              <a:rPr lang="en-IN" sz="2000" b="1" dirty="0">
                <a:solidFill>
                  <a:schemeClr val="tx1">
                    <a:lumMod val="75000"/>
                    <a:lumOff val="25000"/>
                  </a:schemeClr>
                </a:solidFill>
                <a:latin typeface="Consolas" panose="020B0609020204030204" pitchFamily="49" charset="0"/>
              </a:rPr>
              <a:t>26</a:t>
            </a:r>
          </a:p>
          <a:p>
            <a:pPr algn="r"/>
            <a:r>
              <a:rPr lang="en-IN" sz="2000" b="1" dirty="0">
                <a:solidFill>
                  <a:schemeClr val="tx1">
                    <a:lumMod val="75000"/>
                    <a:lumOff val="25000"/>
                  </a:schemeClr>
                </a:solidFill>
                <a:latin typeface="Consolas" panose="020B0609020204030204" pitchFamily="49" charset="0"/>
              </a:rPr>
              <a:t>27</a:t>
            </a:r>
          </a:p>
          <a:p>
            <a:pPr algn="r"/>
            <a:r>
              <a:rPr lang="en-IN" sz="2000" b="1" dirty="0">
                <a:solidFill>
                  <a:schemeClr val="tx1">
                    <a:lumMod val="75000"/>
                    <a:lumOff val="25000"/>
                  </a:schemeClr>
                </a:solidFill>
                <a:latin typeface="Consolas" panose="020B0609020204030204" pitchFamily="49" charset="0"/>
              </a:rPr>
              <a:t>28</a:t>
            </a:r>
          </a:p>
          <a:p>
            <a:pPr algn="r"/>
            <a:r>
              <a:rPr lang="en-IN" sz="2000" b="1" dirty="0">
                <a:solidFill>
                  <a:schemeClr val="tx1">
                    <a:lumMod val="75000"/>
                    <a:lumOff val="25000"/>
                  </a:schemeClr>
                </a:solidFill>
                <a:latin typeface="Consolas" panose="020B0609020204030204" pitchFamily="49" charset="0"/>
              </a:rPr>
              <a:t>29</a:t>
            </a:r>
          </a:p>
          <a:p>
            <a:pPr algn="r"/>
            <a:r>
              <a:rPr lang="en-IN" sz="2000" b="1" dirty="0">
                <a:solidFill>
                  <a:schemeClr val="tx1">
                    <a:lumMod val="75000"/>
                    <a:lumOff val="25000"/>
                  </a:schemeClr>
                </a:solidFill>
                <a:latin typeface="Consolas" panose="020B0609020204030204" pitchFamily="49" charset="0"/>
              </a:rPr>
              <a:t>30</a:t>
            </a:r>
          </a:p>
        </p:txBody>
      </p:sp>
      <p:sp>
        <p:nvSpPr>
          <p:cNvPr id="7" name="Rectangle: Top Corners Rounded 6">
            <a:extLst>
              <a:ext uri="{FF2B5EF4-FFF2-40B4-BE49-F238E27FC236}">
                <a16:creationId xmlns:a16="http://schemas.microsoft.com/office/drawing/2014/main" id="{0336C271-A2A3-9445-9946-5006F0A250F4}"/>
              </a:ext>
            </a:extLst>
          </p:cNvPr>
          <p:cNvSpPr/>
          <p:nvPr/>
        </p:nvSpPr>
        <p:spPr>
          <a:xfrm>
            <a:off x="131180" y="863444"/>
            <a:ext cx="1975104" cy="329184"/>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600" dirty="0" err="1">
                <a:solidFill>
                  <a:schemeClr val="bg1"/>
                </a:solidFill>
              </a:rPr>
              <a:t>Colour</a:t>
            </a:r>
            <a:r>
              <a:rPr lang="en-US" sz="1600" dirty="0" err="1">
                <a:solidFill>
                  <a:schemeClr val="bg1"/>
                </a:solidFill>
                <a:latin typeface="Consolas" panose="020B0609020204030204" pitchFamily="49" charset="0"/>
              </a:rPr>
              <a:t>_</a:t>
            </a:r>
            <a:r>
              <a:rPr lang="en-US" sz="1600" dirty="0" err="1">
                <a:solidFill>
                  <a:schemeClr val="bg1"/>
                </a:solidFill>
              </a:rPr>
              <a:t>sensor.ino</a:t>
            </a:r>
            <a:endParaRPr lang="en-US" sz="1600" dirty="0">
              <a:solidFill>
                <a:schemeClr val="bg1"/>
              </a:solidFill>
            </a:endParaRPr>
          </a:p>
        </p:txBody>
      </p:sp>
      <p:sp>
        <p:nvSpPr>
          <p:cNvPr id="12" name="Rectangle 11"/>
          <p:cNvSpPr/>
          <p:nvPr/>
        </p:nvSpPr>
        <p:spPr>
          <a:xfrm>
            <a:off x="945917" y="4012159"/>
            <a:ext cx="5760720" cy="274320"/>
          </a:xfrm>
          <a:prstGeom prst="rect">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p:cNvGrpSpPr/>
          <p:nvPr/>
        </p:nvGrpSpPr>
        <p:grpSpPr>
          <a:xfrm>
            <a:off x="6706637" y="3549154"/>
            <a:ext cx="5387175" cy="1200329"/>
            <a:chOff x="6574929" y="4169549"/>
            <a:chExt cx="5495267" cy="1200329"/>
          </a:xfrm>
        </p:grpSpPr>
        <p:sp>
          <p:nvSpPr>
            <p:cNvPr id="14" name="TextBox 13"/>
            <p:cNvSpPr txBox="1"/>
            <p:nvPr/>
          </p:nvSpPr>
          <p:spPr>
            <a:xfrm>
              <a:off x="6906792" y="4169549"/>
              <a:ext cx="5163404" cy="1200329"/>
            </a:xfrm>
            <a:prstGeom prst="rect">
              <a:avLst/>
            </a:prstGeom>
            <a:noFill/>
            <a:ln>
              <a:solidFill>
                <a:schemeClr val="accent6"/>
              </a:solidFill>
            </a:ln>
          </p:spPr>
          <p:txBody>
            <a:bodyPr wrap="square" rtlCol="0">
              <a:spAutoFit/>
            </a:bodyPr>
            <a:lstStyle/>
            <a:p>
              <a:pPr algn="just"/>
              <a:r>
                <a:rPr lang="en-IN" sz="2400" dirty="0"/>
                <a:t>This syntax maps the value of given number or variable from its defined range to desired range.</a:t>
              </a:r>
            </a:p>
          </p:txBody>
        </p:sp>
        <p:cxnSp>
          <p:nvCxnSpPr>
            <p:cNvPr id="15" name="Straight Arrow Connector 14"/>
            <p:cNvCxnSpPr>
              <a:stCxn id="12" idx="3"/>
              <a:endCxn id="14" idx="1"/>
            </p:cNvCxnSpPr>
            <p:nvPr/>
          </p:nvCxnSpPr>
          <p:spPr>
            <a:xfrm>
              <a:off x="6574929" y="4769714"/>
              <a:ext cx="331863" cy="0"/>
            </a:xfrm>
            <a:prstGeom prst="straightConnector1">
              <a:avLst/>
            </a:prstGeom>
            <a:ln w="190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1702627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12"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Colour</a:t>
            </a:r>
            <a:r>
              <a:rPr lang="en-US" dirty="0"/>
              <a:t> Sensor – Code explanation (Cont.)</a:t>
            </a:r>
          </a:p>
        </p:txBody>
      </p:sp>
      <p:sp>
        <p:nvSpPr>
          <p:cNvPr id="5" name="Rectangle 4">
            <a:extLst>
              <a:ext uri="{FF2B5EF4-FFF2-40B4-BE49-F238E27FC236}">
                <a16:creationId xmlns:a16="http://schemas.microsoft.com/office/drawing/2014/main" id="{D456EBDA-49A4-A843-A786-6989C63A54AA}"/>
              </a:ext>
            </a:extLst>
          </p:cNvPr>
          <p:cNvSpPr/>
          <p:nvPr/>
        </p:nvSpPr>
        <p:spPr>
          <a:xfrm>
            <a:off x="631173" y="1192628"/>
            <a:ext cx="6400800" cy="5324535"/>
          </a:xfrm>
          <a:prstGeom prst="rect">
            <a:avLst/>
          </a:prstGeom>
          <a:solidFill>
            <a:schemeClr val="bg1">
              <a:lumMod val="95000"/>
            </a:schemeClr>
          </a:solidFill>
          <a:ln>
            <a:no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solidFill>
                  <a:srgbClr val="333333"/>
                </a:solidFill>
                <a:latin typeface="Consolas" panose="020B0609020204030204" pitchFamily="49" charset="0"/>
              </a:rPr>
              <a:t>   </a:t>
            </a:r>
            <a:r>
              <a:rPr lang="en-US" sz="2000" dirty="0" err="1">
                <a:solidFill>
                  <a:srgbClr val="268BD2"/>
                </a:solidFill>
                <a:latin typeface="Consolas" panose="020B0609020204030204" pitchFamily="49" charset="0"/>
              </a:rPr>
              <a:t>digitalWrite</a:t>
            </a:r>
            <a:r>
              <a:rPr lang="en-US" sz="2000" dirty="0">
                <a:solidFill>
                  <a:srgbClr val="333333"/>
                </a:solidFill>
                <a:latin typeface="Consolas" panose="020B0609020204030204" pitchFamily="49" charset="0"/>
              </a:rPr>
              <a:t>(</a:t>
            </a:r>
            <a:r>
              <a:rPr lang="en-US" sz="2000" dirty="0">
                <a:solidFill>
                  <a:srgbClr val="268BD2"/>
                </a:solidFill>
                <a:latin typeface="Consolas" panose="020B0609020204030204" pitchFamily="49" charset="0"/>
              </a:rPr>
              <a:t>s2</a:t>
            </a:r>
            <a:r>
              <a:rPr lang="en-US" sz="2000" dirty="0">
                <a:solidFill>
                  <a:srgbClr val="333333"/>
                </a:solidFill>
                <a:latin typeface="Consolas" panose="020B0609020204030204" pitchFamily="49" charset="0"/>
              </a:rPr>
              <a:t>,LOW);        </a:t>
            </a:r>
          </a:p>
          <a:p>
            <a:r>
              <a:rPr lang="en-US" sz="2000" dirty="0">
                <a:solidFill>
                  <a:srgbClr val="333333"/>
                </a:solidFill>
                <a:latin typeface="Consolas" panose="020B0609020204030204" pitchFamily="49" charset="0"/>
              </a:rPr>
              <a:t>   </a:t>
            </a:r>
            <a:r>
              <a:rPr lang="en-US" sz="2000" dirty="0" err="1">
                <a:solidFill>
                  <a:srgbClr val="268BD2"/>
                </a:solidFill>
                <a:latin typeface="Consolas" panose="020B0609020204030204" pitchFamily="49" charset="0"/>
              </a:rPr>
              <a:t>digitalWrite</a:t>
            </a:r>
            <a:r>
              <a:rPr lang="en-US" sz="2000" dirty="0">
                <a:solidFill>
                  <a:srgbClr val="333333"/>
                </a:solidFill>
                <a:latin typeface="Consolas" panose="020B0609020204030204" pitchFamily="49" charset="0"/>
              </a:rPr>
              <a:t>(</a:t>
            </a:r>
            <a:r>
              <a:rPr lang="en-US" sz="2000" dirty="0">
                <a:solidFill>
                  <a:srgbClr val="268BD2"/>
                </a:solidFill>
                <a:latin typeface="Consolas" panose="020B0609020204030204" pitchFamily="49" charset="0"/>
              </a:rPr>
              <a:t>s3</a:t>
            </a:r>
            <a:r>
              <a:rPr lang="en-US" sz="2000" dirty="0">
                <a:solidFill>
                  <a:srgbClr val="333333"/>
                </a:solidFill>
                <a:latin typeface="Consolas" panose="020B0609020204030204" pitchFamily="49" charset="0"/>
              </a:rPr>
              <a:t>,HIGH);</a:t>
            </a:r>
          </a:p>
          <a:p>
            <a:r>
              <a:rPr lang="en-US" sz="2000" dirty="0">
                <a:solidFill>
                  <a:srgbClr val="333333"/>
                </a:solidFill>
                <a:latin typeface="Consolas" panose="020B0609020204030204" pitchFamily="49" charset="0"/>
              </a:rPr>
              <a:t>   </a:t>
            </a:r>
            <a:r>
              <a:rPr lang="en-US" sz="2000" dirty="0">
                <a:solidFill>
                  <a:srgbClr val="268BD2"/>
                </a:solidFill>
                <a:latin typeface="Consolas" panose="020B0609020204030204" pitchFamily="49" charset="0"/>
              </a:rPr>
              <a:t>frequency</a:t>
            </a:r>
            <a:r>
              <a:rPr lang="en-US" sz="2000" dirty="0">
                <a:solidFill>
                  <a:srgbClr val="333333"/>
                </a:solidFill>
                <a:latin typeface="Consolas" panose="020B0609020204030204" pitchFamily="49" charset="0"/>
              </a:rPr>
              <a:t> </a:t>
            </a:r>
            <a:r>
              <a:rPr lang="en-US" sz="2000" dirty="0">
                <a:solidFill>
                  <a:srgbClr val="859900"/>
                </a:solidFill>
                <a:latin typeface="Consolas" panose="020B0609020204030204" pitchFamily="49" charset="0"/>
              </a:rPr>
              <a:t>=</a:t>
            </a:r>
            <a:r>
              <a:rPr lang="en-US" sz="2000" dirty="0">
                <a:solidFill>
                  <a:srgbClr val="333333"/>
                </a:solidFill>
                <a:latin typeface="Consolas" panose="020B0609020204030204" pitchFamily="49" charset="0"/>
              </a:rPr>
              <a:t> </a:t>
            </a:r>
            <a:r>
              <a:rPr lang="en-US" sz="2000" dirty="0" err="1">
                <a:solidFill>
                  <a:srgbClr val="268BD2"/>
                </a:solidFill>
                <a:latin typeface="Consolas" panose="020B0609020204030204" pitchFamily="49" charset="0"/>
              </a:rPr>
              <a:t>pulseIn</a:t>
            </a:r>
            <a:r>
              <a:rPr lang="en-US" sz="2000" dirty="0">
                <a:solidFill>
                  <a:srgbClr val="333333"/>
                </a:solidFill>
                <a:latin typeface="Consolas" panose="020B0609020204030204" pitchFamily="49" charset="0"/>
              </a:rPr>
              <a:t>(</a:t>
            </a:r>
            <a:r>
              <a:rPr lang="en-US" sz="2000" dirty="0" err="1">
                <a:solidFill>
                  <a:srgbClr val="268BD2"/>
                </a:solidFill>
                <a:latin typeface="Consolas" panose="020B0609020204030204" pitchFamily="49" charset="0"/>
              </a:rPr>
              <a:t>out</a:t>
            </a:r>
            <a:r>
              <a:rPr lang="en-US" sz="2000" dirty="0" err="1">
                <a:solidFill>
                  <a:srgbClr val="333333"/>
                </a:solidFill>
                <a:latin typeface="Consolas" panose="020B0609020204030204" pitchFamily="49" charset="0"/>
              </a:rPr>
              <a:t>,LOW</a:t>
            </a:r>
            <a:r>
              <a:rPr lang="en-US" sz="2000" dirty="0">
                <a:solidFill>
                  <a:srgbClr val="333333"/>
                </a:solidFill>
                <a:latin typeface="Consolas" panose="020B0609020204030204" pitchFamily="49" charset="0"/>
              </a:rPr>
              <a:t>);</a:t>
            </a:r>
          </a:p>
          <a:p>
            <a:r>
              <a:rPr lang="en-US" sz="2000" dirty="0">
                <a:solidFill>
                  <a:srgbClr val="333333"/>
                </a:solidFill>
                <a:latin typeface="Consolas" panose="020B0609020204030204" pitchFamily="49" charset="0"/>
              </a:rPr>
              <a:t>   </a:t>
            </a:r>
            <a:r>
              <a:rPr lang="en-US" sz="2000" dirty="0">
                <a:solidFill>
                  <a:srgbClr val="268BD2"/>
                </a:solidFill>
                <a:latin typeface="Consolas" panose="020B0609020204030204" pitchFamily="49" charset="0"/>
              </a:rPr>
              <a:t>frequency</a:t>
            </a:r>
            <a:r>
              <a:rPr lang="en-US" sz="2000" dirty="0">
                <a:solidFill>
                  <a:srgbClr val="333333"/>
                </a:solidFill>
                <a:latin typeface="Consolas" panose="020B0609020204030204" pitchFamily="49" charset="0"/>
              </a:rPr>
              <a:t> </a:t>
            </a:r>
            <a:r>
              <a:rPr lang="en-US" sz="2000" dirty="0">
                <a:solidFill>
                  <a:srgbClr val="859900"/>
                </a:solidFill>
                <a:latin typeface="Consolas" panose="020B0609020204030204" pitchFamily="49" charset="0"/>
              </a:rPr>
              <a:t>=</a:t>
            </a:r>
            <a:r>
              <a:rPr lang="en-US" sz="2000" dirty="0">
                <a:solidFill>
                  <a:srgbClr val="333333"/>
                </a:solidFill>
                <a:latin typeface="Consolas" panose="020B0609020204030204" pitchFamily="49" charset="0"/>
              </a:rPr>
              <a:t> </a:t>
            </a:r>
            <a:r>
              <a:rPr lang="en-US" sz="2000" dirty="0">
                <a:solidFill>
                  <a:srgbClr val="268BD2"/>
                </a:solidFill>
                <a:latin typeface="Consolas" panose="020B0609020204030204" pitchFamily="49" charset="0"/>
              </a:rPr>
              <a:t>map</a:t>
            </a:r>
            <a:r>
              <a:rPr lang="en-US" sz="2000" dirty="0">
                <a:solidFill>
                  <a:srgbClr val="333333"/>
                </a:solidFill>
                <a:latin typeface="Consolas" panose="020B0609020204030204" pitchFamily="49" charset="0"/>
              </a:rPr>
              <a:t>(</a:t>
            </a:r>
            <a:r>
              <a:rPr lang="en-US" sz="2000" dirty="0">
                <a:solidFill>
                  <a:srgbClr val="268BD2"/>
                </a:solidFill>
                <a:latin typeface="Consolas" panose="020B0609020204030204" pitchFamily="49" charset="0"/>
              </a:rPr>
              <a:t>frequency</a:t>
            </a:r>
            <a:r>
              <a:rPr lang="en-US" sz="2000" dirty="0">
                <a:solidFill>
                  <a:srgbClr val="333333"/>
                </a:solidFill>
                <a:latin typeface="Consolas" panose="020B0609020204030204" pitchFamily="49" charset="0"/>
              </a:rPr>
              <a:t>,</a:t>
            </a:r>
            <a:r>
              <a:rPr lang="en-US" sz="2000" dirty="0">
                <a:solidFill>
                  <a:srgbClr val="D33682"/>
                </a:solidFill>
                <a:latin typeface="Consolas" panose="020B0609020204030204" pitchFamily="49" charset="0"/>
              </a:rPr>
              <a:t>25</a:t>
            </a:r>
            <a:r>
              <a:rPr lang="en-US" sz="2000" dirty="0">
                <a:solidFill>
                  <a:srgbClr val="333333"/>
                </a:solidFill>
                <a:latin typeface="Consolas" panose="020B0609020204030204" pitchFamily="49" charset="0"/>
              </a:rPr>
              <a:t>,</a:t>
            </a:r>
            <a:r>
              <a:rPr lang="en-US" sz="2000" dirty="0">
                <a:solidFill>
                  <a:srgbClr val="D33682"/>
                </a:solidFill>
                <a:latin typeface="Consolas" panose="020B0609020204030204" pitchFamily="49" charset="0"/>
              </a:rPr>
              <a:t>70</a:t>
            </a:r>
            <a:r>
              <a:rPr lang="en-US" sz="2000" dirty="0">
                <a:solidFill>
                  <a:srgbClr val="333333"/>
                </a:solidFill>
                <a:latin typeface="Consolas" panose="020B0609020204030204" pitchFamily="49" charset="0"/>
              </a:rPr>
              <a:t>,</a:t>
            </a:r>
            <a:r>
              <a:rPr lang="en-US" sz="2000" dirty="0">
                <a:solidFill>
                  <a:srgbClr val="D33682"/>
                </a:solidFill>
                <a:latin typeface="Consolas" panose="020B0609020204030204" pitchFamily="49" charset="0"/>
              </a:rPr>
              <a:t>255</a:t>
            </a:r>
            <a:r>
              <a:rPr lang="en-US" sz="2000" dirty="0">
                <a:solidFill>
                  <a:srgbClr val="333333"/>
                </a:solidFill>
                <a:latin typeface="Consolas" panose="020B0609020204030204" pitchFamily="49" charset="0"/>
              </a:rPr>
              <a:t>,</a:t>
            </a:r>
            <a:r>
              <a:rPr lang="en-US" sz="2000" dirty="0">
                <a:solidFill>
                  <a:srgbClr val="D33682"/>
                </a:solidFill>
                <a:latin typeface="Consolas" panose="020B0609020204030204" pitchFamily="49" charset="0"/>
              </a:rPr>
              <a:t>0</a:t>
            </a:r>
            <a:r>
              <a:rPr lang="en-US" sz="2000" dirty="0">
                <a:solidFill>
                  <a:srgbClr val="333333"/>
                </a:solidFill>
                <a:latin typeface="Consolas" panose="020B0609020204030204" pitchFamily="49" charset="0"/>
              </a:rPr>
              <a:t>);</a:t>
            </a:r>
          </a:p>
          <a:p>
            <a:r>
              <a:rPr lang="en-US" sz="2000" dirty="0">
                <a:solidFill>
                  <a:srgbClr val="333333"/>
                </a:solidFill>
                <a:latin typeface="Consolas" panose="020B0609020204030204" pitchFamily="49" charset="0"/>
              </a:rPr>
              <a:t>   </a:t>
            </a:r>
            <a:r>
              <a:rPr lang="en-US" sz="2000" dirty="0" err="1">
                <a:solidFill>
                  <a:srgbClr val="268BD2"/>
                </a:solidFill>
                <a:latin typeface="Consolas" panose="020B0609020204030204" pitchFamily="49" charset="0"/>
              </a:rPr>
              <a:t>Serial</a:t>
            </a:r>
            <a:r>
              <a:rPr lang="en-US" sz="2000" dirty="0" err="1">
                <a:solidFill>
                  <a:srgbClr val="333333"/>
                </a:solidFill>
                <a:latin typeface="Consolas" panose="020B0609020204030204" pitchFamily="49" charset="0"/>
              </a:rPr>
              <a:t>.</a:t>
            </a:r>
            <a:r>
              <a:rPr lang="en-US" sz="2000" dirty="0" err="1">
                <a:solidFill>
                  <a:srgbClr val="268BD2"/>
                </a:solidFill>
                <a:latin typeface="Consolas" panose="020B0609020204030204" pitchFamily="49" charset="0"/>
              </a:rPr>
              <a:t>print</a:t>
            </a:r>
            <a:r>
              <a:rPr lang="en-US" sz="2000" dirty="0">
                <a:solidFill>
                  <a:srgbClr val="333333"/>
                </a:solidFill>
                <a:latin typeface="Consolas" panose="020B0609020204030204" pitchFamily="49" charset="0"/>
              </a:rPr>
              <a:t>(</a:t>
            </a:r>
            <a:r>
              <a:rPr lang="en-US" sz="2000" dirty="0">
                <a:solidFill>
                  <a:srgbClr val="2AA198"/>
                </a:solidFill>
                <a:latin typeface="Consolas" panose="020B0609020204030204" pitchFamily="49" charset="0"/>
              </a:rPr>
              <a:t>“B = "</a:t>
            </a:r>
            <a:r>
              <a:rPr lang="en-US" sz="2000" dirty="0">
                <a:solidFill>
                  <a:srgbClr val="333333"/>
                </a:solidFill>
                <a:latin typeface="Consolas" panose="020B0609020204030204" pitchFamily="49" charset="0"/>
              </a:rPr>
              <a:t>);</a:t>
            </a:r>
          </a:p>
          <a:p>
            <a:r>
              <a:rPr lang="en-US" sz="2000" dirty="0">
                <a:solidFill>
                  <a:srgbClr val="333333"/>
                </a:solidFill>
                <a:latin typeface="Consolas" panose="020B0609020204030204" pitchFamily="49" charset="0"/>
              </a:rPr>
              <a:t>   </a:t>
            </a:r>
            <a:r>
              <a:rPr lang="en-US" sz="2000" dirty="0" err="1">
                <a:solidFill>
                  <a:srgbClr val="268BD2"/>
                </a:solidFill>
                <a:latin typeface="Consolas" panose="020B0609020204030204" pitchFamily="49" charset="0"/>
              </a:rPr>
              <a:t>Serial</a:t>
            </a:r>
            <a:r>
              <a:rPr lang="en-US" sz="2000" dirty="0" err="1">
                <a:solidFill>
                  <a:srgbClr val="333333"/>
                </a:solidFill>
                <a:latin typeface="Consolas" panose="020B0609020204030204" pitchFamily="49" charset="0"/>
              </a:rPr>
              <a:t>.</a:t>
            </a:r>
            <a:r>
              <a:rPr lang="en-US" sz="2000" dirty="0" err="1">
                <a:solidFill>
                  <a:srgbClr val="268BD2"/>
                </a:solidFill>
                <a:latin typeface="Consolas" panose="020B0609020204030204" pitchFamily="49" charset="0"/>
              </a:rPr>
              <a:t>print</a:t>
            </a:r>
            <a:r>
              <a:rPr lang="en-US" sz="2000" dirty="0">
                <a:solidFill>
                  <a:srgbClr val="333333"/>
                </a:solidFill>
                <a:latin typeface="Consolas" panose="020B0609020204030204" pitchFamily="49" charset="0"/>
              </a:rPr>
              <a:t>(</a:t>
            </a:r>
            <a:r>
              <a:rPr lang="en-US" sz="2000" dirty="0">
                <a:solidFill>
                  <a:srgbClr val="268BD2"/>
                </a:solidFill>
                <a:latin typeface="Consolas" panose="020B0609020204030204" pitchFamily="49" charset="0"/>
              </a:rPr>
              <a:t>frequency</a:t>
            </a:r>
            <a:r>
              <a:rPr lang="en-US" sz="2000" dirty="0">
                <a:solidFill>
                  <a:srgbClr val="333333"/>
                </a:solidFill>
                <a:latin typeface="Consolas" panose="020B0609020204030204" pitchFamily="49" charset="0"/>
              </a:rPr>
              <a:t>);</a:t>
            </a:r>
          </a:p>
          <a:p>
            <a:r>
              <a:rPr lang="en-US" sz="2000" dirty="0">
                <a:solidFill>
                  <a:srgbClr val="333333"/>
                </a:solidFill>
                <a:latin typeface="Consolas" panose="020B0609020204030204" pitchFamily="49" charset="0"/>
              </a:rPr>
              <a:t>   </a:t>
            </a:r>
            <a:r>
              <a:rPr lang="en-US" sz="2000" dirty="0" err="1">
                <a:solidFill>
                  <a:srgbClr val="268BD2"/>
                </a:solidFill>
                <a:latin typeface="Consolas" panose="020B0609020204030204" pitchFamily="49" charset="0"/>
              </a:rPr>
              <a:t>Serial</a:t>
            </a:r>
            <a:r>
              <a:rPr lang="en-US" sz="2000" dirty="0" err="1">
                <a:solidFill>
                  <a:srgbClr val="333333"/>
                </a:solidFill>
                <a:latin typeface="Consolas" panose="020B0609020204030204" pitchFamily="49" charset="0"/>
              </a:rPr>
              <a:t>.</a:t>
            </a:r>
            <a:r>
              <a:rPr lang="en-US" sz="2000" dirty="0" err="1">
                <a:solidFill>
                  <a:srgbClr val="268BD2"/>
                </a:solidFill>
                <a:latin typeface="Consolas" panose="020B0609020204030204" pitchFamily="49" charset="0"/>
              </a:rPr>
              <a:t>print</a:t>
            </a:r>
            <a:r>
              <a:rPr lang="en-US" sz="2000" dirty="0">
                <a:solidFill>
                  <a:srgbClr val="333333"/>
                </a:solidFill>
                <a:latin typeface="Consolas" panose="020B0609020204030204" pitchFamily="49" charset="0"/>
              </a:rPr>
              <a:t>(</a:t>
            </a:r>
            <a:r>
              <a:rPr lang="en-US" sz="2000" dirty="0">
                <a:solidFill>
                  <a:srgbClr val="2AA198"/>
                </a:solidFill>
                <a:latin typeface="Consolas" panose="020B0609020204030204" pitchFamily="49" charset="0"/>
              </a:rPr>
              <a:t>"</a:t>
            </a:r>
            <a:r>
              <a:rPr lang="en-US" sz="2000" dirty="0">
                <a:solidFill>
                  <a:srgbClr val="CB4B16"/>
                </a:solidFill>
                <a:latin typeface="Consolas" panose="020B0609020204030204" pitchFamily="49" charset="0"/>
              </a:rPr>
              <a:t>\t</a:t>
            </a:r>
            <a:r>
              <a:rPr lang="en-US" sz="2000" dirty="0">
                <a:solidFill>
                  <a:srgbClr val="2AA198"/>
                </a:solidFill>
                <a:latin typeface="Consolas" panose="020B0609020204030204" pitchFamily="49" charset="0"/>
              </a:rPr>
              <a:t>"</a:t>
            </a:r>
            <a:r>
              <a:rPr lang="en-US" sz="2000" dirty="0">
                <a:solidFill>
                  <a:srgbClr val="333333"/>
                </a:solidFill>
                <a:latin typeface="Consolas" panose="020B0609020204030204" pitchFamily="49" charset="0"/>
              </a:rPr>
              <a:t>);</a:t>
            </a:r>
          </a:p>
          <a:p>
            <a:r>
              <a:rPr lang="en-US" sz="2000" dirty="0">
                <a:solidFill>
                  <a:srgbClr val="333333"/>
                </a:solidFill>
                <a:latin typeface="Consolas" panose="020B0609020204030204" pitchFamily="49" charset="0"/>
              </a:rPr>
              <a:t>   </a:t>
            </a:r>
            <a:r>
              <a:rPr lang="en-US" sz="2000" dirty="0">
                <a:solidFill>
                  <a:srgbClr val="268BD2"/>
                </a:solidFill>
                <a:latin typeface="Consolas" panose="020B0609020204030204" pitchFamily="49" charset="0"/>
              </a:rPr>
              <a:t>delay</a:t>
            </a:r>
            <a:r>
              <a:rPr lang="en-US" sz="2000" dirty="0">
                <a:solidFill>
                  <a:srgbClr val="333333"/>
                </a:solidFill>
                <a:latin typeface="Consolas" panose="020B0609020204030204" pitchFamily="49" charset="0"/>
              </a:rPr>
              <a:t>(</a:t>
            </a:r>
            <a:r>
              <a:rPr lang="en-US" sz="2000" dirty="0">
                <a:solidFill>
                  <a:srgbClr val="D33682"/>
                </a:solidFill>
                <a:latin typeface="Consolas" panose="020B0609020204030204" pitchFamily="49" charset="0"/>
              </a:rPr>
              <a:t>100</a:t>
            </a:r>
            <a:r>
              <a:rPr lang="en-US" sz="2000" dirty="0">
                <a:solidFill>
                  <a:srgbClr val="333333"/>
                </a:solidFill>
                <a:latin typeface="Consolas" panose="020B0609020204030204" pitchFamily="49" charset="0"/>
              </a:rPr>
              <a:t>);</a:t>
            </a:r>
          </a:p>
          <a:p>
            <a:r>
              <a:rPr lang="en-US" sz="2000" dirty="0">
                <a:solidFill>
                  <a:srgbClr val="333333"/>
                </a:solidFill>
                <a:latin typeface="Consolas" panose="020B0609020204030204" pitchFamily="49" charset="0"/>
              </a:rPr>
              <a:t>   </a:t>
            </a:r>
            <a:r>
              <a:rPr lang="en-US" sz="2000" dirty="0" err="1">
                <a:solidFill>
                  <a:srgbClr val="268BD2"/>
                </a:solidFill>
                <a:latin typeface="Consolas" panose="020B0609020204030204" pitchFamily="49" charset="0"/>
              </a:rPr>
              <a:t>digitalWrite</a:t>
            </a:r>
            <a:r>
              <a:rPr lang="en-US" sz="2000" dirty="0">
                <a:solidFill>
                  <a:srgbClr val="333333"/>
                </a:solidFill>
                <a:latin typeface="Consolas" panose="020B0609020204030204" pitchFamily="49" charset="0"/>
              </a:rPr>
              <a:t>(</a:t>
            </a:r>
            <a:r>
              <a:rPr lang="en-US" sz="2000" dirty="0">
                <a:solidFill>
                  <a:srgbClr val="268BD2"/>
                </a:solidFill>
                <a:latin typeface="Consolas" panose="020B0609020204030204" pitchFamily="49" charset="0"/>
              </a:rPr>
              <a:t>s2</a:t>
            </a:r>
            <a:r>
              <a:rPr lang="en-US" sz="2000" dirty="0">
                <a:solidFill>
                  <a:srgbClr val="333333"/>
                </a:solidFill>
                <a:latin typeface="Consolas" panose="020B0609020204030204" pitchFamily="49" charset="0"/>
              </a:rPr>
              <a:t>,LOW);        </a:t>
            </a:r>
          </a:p>
          <a:p>
            <a:r>
              <a:rPr lang="en-US" sz="2000" dirty="0">
                <a:solidFill>
                  <a:srgbClr val="333333"/>
                </a:solidFill>
                <a:latin typeface="Consolas" panose="020B0609020204030204" pitchFamily="49" charset="0"/>
              </a:rPr>
              <a:t>   </a:t>
            </a:r>
            <a:r>
              <a:rPr lang="en-US" sz="2000" dirty="0" err="1">
                <a:solidFill>
                  <a:srgbClr val="268BD2"/>
                </a:solidFill>
                <a:latin typeface="Consolas" panose="020B0609020204030204" pitchFamily="49" charset="0"/>
              </a:rPr>
              <a:t>digitalWrite</a:t>
            </a:r>
            <a:r>
              <a:rPr lang="en-US" sz="2000" dirty="0">
                <a:solidFill>
                  <a:srgbClr val="333333"/>
                </a:solidFill>
                <a:latin typeface="Consolas" panose="020B0609020204030204" pitchFamily="49" charset="0"/>
              </a:rPr>
              <a:t>(</a:t>
            </a:r>
            <a:r>
              <a:rPr lang="en-US" sz="2000" dirty="0">
                <a:solidFill>
                  <a:srgbClr val="268BD2"/>
                </a:solidFill>
                <a:latin typeface="Consolas" panose="020B0609020204030204" pitchFamily="49" charset="0"/>
              </a:rPr>
              <a:t>s3</a:t>
            </a:r>
            <a:r>
              <a:rPr lang="en-US" sz="2000" dirty="0">
                <a:solidFill>
                  <a:srgbClr val="333333"/>
                </a:solidFill>
                <a:latin typeface="Consolas" panose="020B0609020204030204" pitchFamily="49" charset="0"/>
              </a:rPr>
              <a:t>,HIGH);</a:t>
            </a:r>
          </a:p>
          <a:p>
            <a:r>
              <a:rPr lang="en-US" sz="2000" dirty="0">
                <a:solidFill>
                  <a:srgbClr val="333333"/>
                </a:solidFill>
                <a:latin typeface="Consolas" panose="020B0609020204030204" pitchFamily="49" charset="0"/>
              </a:rPr>
              <a:t>   </a:t>
            </a:r>
            <a:r>
              <a:rPr lang="en-US" sz="2000" dirty="0">
                <a:solidFill>
                  <a:srgbClr val="268BD2"/>
                </a:solidFill>
                <a:latin typeface="Consolas" panose="020B0609020204030204" pitchFamily="49" charset="0"/>
              </a:rPr>
              <a:t>frequency</a:t>
            </a:r>
            <a:r>
              <a:rPr lang="en-US" sz="2000" dirty="0">
                <a:solidFill>
                  <a:srgbClr val="333333"/>
                </a:solidFill>
                <a:latin typeface="Consolas" panose="020B0609020204030204" pitchFamily="49" charset="0"/>
              </a:rPr>
              <a:t> </a:t>
            </a:r>
            <a:r>
              <a:rPr lang="en-US" sz="2000" dirty="0">
                <a:solidFill>
                  <a:srgbClr val="859900"/>
                </a:solidFill>
                <a:latin typeface="Consolas" panose="020B0609020204030204" pitchFamily="49" charset="0"/>
              </a:rPr>
              <a:t>=</a:t>
            </a:r>
            <a:r>
              <a:rPr lang="en-US" sz="2000" dirty="0">
                <a:solidFill>
                  <a:srgbClr val="333333"/>
                </a:solidFill>
                <a:latin typeface="Consolas" panose="020B0609020204030204" pitchFamily="49" charset="0"/>
              </a:rPr>
              <a:t> </a:t>
            </a:r>
            <a:r>
              <a:rPr lang="en-US" sz="2000" dirty="0" err="1">
                <a:solidFill>
                  <a:srgbClr val="268BD2"/>
                </a:solidFill>
                <a:latin typeface="Consolas" panose="020B0609020204030204" pitchFamily="49" charset="0"/>
              </a:rPr>
              <a:t>pulseIn</a:t>
            </a:r>
            <a:r>
              <a:rPr lang="en-US" sz="2000" dirty="0">
                <a:solidFill>
                  <a:srgbClr val="333333"/>
                </a:solidFill>
                <a:latin typeface="Consolas" panose="020B0609020204030204" pitchFamily="49" charset="0"/>
              </a:rPr>
              <a:t>(</a:t>
            </a:r>
            <a:r>
              <a:rPr lang="en-US" sz="2000" dirty="0" err="1">
                <a:solidFill>
                  <a:srgbClr val="268BD2"/>
                </a:solidFill>
                <a:latin typeface="Consolas" panose="020B0609020204030204" pitchFamily="49" charset="0"/>
              </a:rPr>
              <a:t>out</a:t>
            </a:r>
            <a:r>
              <a:rPr lang="en-US" sz="2000" dirty="0" err="1">
                <a:solidFill>
                  <a:srgbClr val="333333"/>
                </a:solidFill>
                <a:latin typeface="Consolas" panose="020B0609020204030204" pitchFamily="49" charset="0"/>
              </a:rPr>
              <a:t>,LOW</a:t>
            </a:r>
            <a:r>
              <a:rPr lang="en-US" sz="2000" dirty="0">
                <a:solidFill>
                  <a:srgbClr val="333333"/>
                </a:solidFill>
                <a:latin typeface="Consolas" panose="020B0609020204030204" pitchFamily="49" charset="0"/>
              </a:rPr>
              <a:t>);</a:t>
            </a:r>
          </a:p>
          <a:p>
            <a:r>
              <a:rPr lang="en-US" sz="2000" dirty="0">
                <a:solidFill>
                  <a:srgbClr val="333333"/>
                </a:solidFill>
                <a:latin typeface="Consolas" panose="020B0609020204030204" pitchFamily="49" charset="0"/>
              </a:rPr>
              <a:t>   </a:t>
            </a:r>
            <a:r>
              <a:rPr lang="en-US" sz="2000" dirty="0">
                <a:solidFill>
                  <a:srgbClr val="268BD2"/>
                </a:solidFill>
                <a:latin typeface="Consolas" panose="020B0609020204030204" pitchFamily="49" charset="0"/>
              </a:rPr>
              <a:t>frequency</a:t>
            </a:r>
            <a:r>
              <a:rPr lang="en-US" sz="2000" dirty="0">
                <a:solidFill>
                  <a:srgbClr val="333333"/>
                </a:solidFill>
                <a:latin typeface="Consolas" panose="020B0609020204030204" pitchFamily="49" charset="0"/>
              </a:rPr>
              <a:t> </a:t>
            </a:r>
            <a:r>
              <a:rPr lang="en-US" sz="2000" dirty="0">
                <a:solidFill>
                  <a:srgbClr val="859900"/>
                </a:solidFill>
                <a:latin typeface="Consolas" panose="020B0609020204030204" pitchFamily="49" charset="0"/>
              </a:rPr>
              <a:t>=</a:t>
            </a:r>
            <a:r>
              <a:rPr lang="en-US" sz="2000" dirty="0">
                <a:solidFill>
                  <a:srgbClr val="333333"/>
                </a:solidFill>
                <a:latin typeface="Consolas" panose="020B0609020204030204" pitchFamily="49" charset="0"/>
              </a:rPr>
              <a:t> </a:t>
            </a:r>
            <a:r>
              <a:rPr lang="en-US" sz="2000" dirty="0">
                <a:solidFill>
                  <a:srgbClr val="268BD2"/>
                </a:solidFill>
                <a:latin typeface="Consolas" panose="020B0609020204030204" pitchFamily="49" charset="0"/>
              </a:rPr>
              <a:t>map</a:t>
            </a:r>
            <a:r>
              <a:rPr lang="en-US" sz="2000" dirty="0">
                <a:solidFill>
                  <a:srgbClr val="333333"/>
                </a:solidFill>
                <a:latin typeface="Consolas" panose="020B0609020204030204" pitchFamily="49" charset="0"/>
              </a:rPr>
              <a:t>(</a:t>
            </a:r>
            <a:r>
              <a:rPr lang="en-US" sz="2000" dirty="0">
                <a:solidFill>
                  <a:srgbClr val="268BD2"/>
                </a:solidFill>
                <a:latin typeface="Consolas" panose="020B0609020204030204" pitchFamily="49" charset="0"/>
              </a:rPr>
              <a:t>frequency</a:t>
            </a:r>
            <a:r>
              <a:rPr lang="en-US" sz="2000" dirty="0">
                <a:solidFill>
                  <a:srgbClr val="333333"/>
                </a:solidFill>
                <a:latin typeface="Consolas" panose="020B0609020204030204" pitchFamily="49" charset="0"/>
              </a:rPr>
              <a:t>,</a:t>
            </a:r>
            <a:r>
              <a:rPr lang="en-US" sz="2000" dirty="0">
                <a:solidFill>
                  <a:srgbClr val="D33682"/>
                </a:solidFill>
                <a:latin typeface="Consolas" panose="020B0609020204030204" pitchFamily="49" charset="0"/>
              </a:rPr>
              <a:t>10</a:t>
            </a:r>
            <a:r>
              <a:rPr lang="en-US" sz="2000" dirty="0">
                <a:solidFill>
                  <a:srgbClr val="333333"/>
                </a:solidFill>
                <a:latin typeface="Consolas" panose="020B0609020204030204" pitchFamily="49" charset="0"/>
              </a:rPr>
              <a:t>,</a:t>
            </a:r>
            <a:r>
              <a:rPr lang="en-US" sz="2000" dirty="0">
                <a:solidFill>
                  <a:srgbClr val="D33682"/>
                </a:solidFill>
                <a:latin typeface="Consolas" panose="020B0609020204030204" pitchFamily="49" charset="0"/>
              </a:rPr>
              <a:t>56</a:t>
            </a:r>
            <a:r>
              <a:rPr lang="en-US" sz="2000" dirty="0">
                <a:solidFill>
                  <a:srgbClr val="333333"/>
                </a:solidFill>
                <a:latin typeface="Consolas" panose="020B0609020204030204" pitchFamily="49" charset="0"/>
              </a:rPr>
              <a:t>,</a:t>
            </a:r>
            <a:r>
              <a:rPr lang="en-US" sz="2000" dirty="0">
                <a:solidFill>
                  <a:srgbClr val="D33682"/>
                </a:solidFill>
                <a:latin typeface="Consolas" panose="020B0609020204030204" pitchFamily="49" charset="0"/>
              </a:rPr>
              <a:t>255</a:t>
            </a:r>
            <a:r>
              <a:rPr lang="en-US" sz="2000" dirty="0">
                <a:solidFill>
                  <a:srgbClr val="333333"/>
                </a:solidFill>
                <a:latin typeface="Consolas" panose="020B0609020204030204" pitchFamily="49" charset="0"/>
              </a:rPr>
              <a:t>,</a:t>
            </a:r>
            <a:r>
              <a:rPr lang="en-US" sz="2000" dirty="0">
                <a:solidFill>
                  <a:srgbClr val="D33682"/>
                </a:solidFill>
                <a:latin typeface="Consolas" panose="020B0609020204030204" pitchFamily="49" charset="0"/>
              </a:rPr>
              <a:t>0</a:t>
            </a:r>
            <a:r>
              <a:rPr lang="en-US" sz="2000" dirty="0">
                <a:solidFill>
                  <a:srgbClr val="333333"/>
                </a:solidFill>
                <a:latin typeface="Consolas" panose="020B0609020204030204" pitchFamily="49" charset="0"/>
              </a:rPr>
              <a:t>);</a:t>
            </a:r>
          </a:p>
          <a:p>
            <a:r>
              <a:rPr lang="en-US" sz="2000" dirty="0">
                <a:solidFill>
                  <a:srgbClr val="333333"/>
                </a:solidFill>
                <a:latin typeface="Consolas" panose="020B0609020204030204" pitchFamily="49" charset="0"/>
              </a:rPr>
              <a:t>   </a:t>
            </a:r>
            <a:r>
              <a:rPr lang="en-US" sz="2000" dirty="0" err="1">
                <a:solidFill>
                  <a:srgbClr val="268BD2"/>
                </a:solidFill>
                <a:latin typeface="Consolas" panose="020B0609020204030204" pitchFamily="49" charset="0"/>
              </a:rPr>
              <a:t>Serial</a:t>
            </a:r>
            <a:r>
              <a:rPr lang="en-US" sz="2000" dirty="0" err="1">
                <a:solidFill>
                  <a:srgbClr val="333333"/>
                </a:solidFill>
                <a:latin typeface="Consolas" panose="020B0609020204030204" pitchFamily="49" charset="0"/>
              </a:rPr>
              <a:t>.</a:t>
            </a:r>
            <a:r>
              <a:rPr lang="en-US" sz="2000" dirty="0" err="1">
                <a:solidFill>
                  <a:srgbClr val="268BD2"/>
                </a:solidFill>
                <a:latin typeface="Consolas" panose="020B0609020204030204" pitchFamily="49" charset="0"/>
              </a:rPr>
              <a:t>print</a:t>
            </a:r>
            <a:r>
              <a:rPr lang="en-US" sz="2000" dirty="0">
                <a:solidFill>
                  <a:srgbClr val="333333"/>
                </a:solidFill>
                <a:latin typeface="Consolas" panose="020B0609020204030204" pitchFamily="49" charset="0"/>
              </a:rPr>
              <a:t>(</a:t>
            </a:r>
            <a:r>
              <a:rPr lang="en-US" sz="2000" dirty="0">
                <a:solidFill>
                  <a:srgbClr val="2AA198"/>
                </a:solidFill>
                <a:latin typeface="Consolas" panose="020B0609020204030204" pitchFamily="49" charset="0"/>
              </a:rPr>
              <a:t>“R = "</a:t>
            </a:r>
            <a:r>
              <a:rPr lang="en-US" sz="2000" dirty="0">
                <a:solidFill>
                  <a:srgbClr val="333333"/>
                </a:solidFill>
                <a:latin typeface="Consolas" panose="020B0609020204030204" pitchFamily="49" charset="0"/>
              </a:rPr>
              <a:t>);</a:t>
            </a:r>
          </a:p>
          <a:p>
            <a:r>
              <a:rPr lang="en-US" sz="2000" dirty="0">
                <a:solidFill>
                  <a:srgbClr val="333333"/>
                </a:solidFill>
                <a:latin typeface="Consolas" panose="020B0609020204030204" pitchFamily="49" charset="0"/>
              </a:rPr>
              <a:t>   </a:t>
            </a:r>
            <a:r>
              <a:rPr lang="en-US" sz="2000" dirty="0" err="1">
                <a:solidFill>
                  <a:srgbClr val="268BD2"/>
                </a:solidFill>
                <a:latin typeface="Consolas" panose="020B0609020204030204" pitchFamily="49" charset="0"/>
              </a:rPr>
              <a:t>Serial</a:t>
            </a:r>
            <a:r>
              <a:rPr lang="en-US" sz="2000" dirty="0" err="1">
                <a:solidFill>
                  <a:srgbClr val="333333"/>
                </a:solidFill>
                <a:latin typeface="Consolas" panose="020B0609020204030204" pitchFamily="49" charset="0"/>
              </a:rPr>
              <a:t>.</a:t>
            </a:r>
            <a:r>
              <a:rPr lang="en-US" sz="2000" dirty="0" err="1">
                <a:solidFill>
                  <a:srgbClr val="268BD2"/>
                </a:solidFill>
                <a:latin typeface="Consolas" panose="020B0609020204030204" pitchFamily="49" charset="0"/>
              </a:rPr>
              <a:t>print</a:t>
            </a:r>
            <a:r>
              <a:rPr lang="en-US" sz="2000" dirty="0">
                <a:solidFill>
                  <a:srgbClr val="333333"/>
                </a:solidFill>
                <a:latin typeface="Consolas" panose="020B0609020204030204" pitchFamily="49" charset="0"/>
              </a:rPr>
              <a:t>(</a:t>
            </a:r>
            <a:r>
              <a:rPr lang="en-US" sz="2000" dirty="0">
                <a:solidFill>
                  <a:srgbClr val="268BD2"/>
                </a:solidFill>
                <a:latin typeface="Consolas" panose="020B0609020204030204" pitchFamily="49" charset="0"/>
              </a:rPr>
              <a:t>frequency</a:t>
            </a:r>
            <a:r>
              <a:rPr lang="en-US" sz="2000" dirty="0">
                <a:solidFill>
                  <a:srgbClr val="333333"/>
                </a:solidFill>
                <a:latin typeface="Consolas" panose="020B0609020204030204" pitchFamily="49" charset="0"/>
              </a:rPr>
              <a:t>);</a:t>
            </a:r>
          </a:p>
          <a:p>
            <a:r>
              <a:rPr lang="en-US" sz="2000" dirty="0">
                <a:solidFill>
                  <a:srgbClr val="333333"/>
                </a:solidFill>
                <a:latin typeface="Consolas" panose="020B0609020204030204" pitchFamily="49" charset="0"/>
              </a:rPr>
              <a:t>   </a:t>
            </a:r>
            <a:r>
              <a:rPr lang="en-US" sz="2000" dirty="0" err="1">
                <a:solidFill>
                  <a:srgbClr val="268BD2"/>
                </a:solidFill>
                <a:latin typeface="Consolas" panose="020B0609020204030204" pitchFamily="49" charset="0"/>
              </a:rPr>
              <a:t>Serial</a:t>
            </a:r>
            <a:r>
              <a:rPr lang="en-US" sz="2000" dirty="0" err="1">
                <a:solidFill>
                  <a:srgbClr val="333333"/>
                </a:solidFill>
                <a:latin typeface="Consolas" panose="020B0609020204030204" pitchFamily="49" charset="0"/>
              </a:rPr>
              <a:t>.</a:t>
            </a:r>
            <a:r>
              <a:rPr lang="en-US" sz="2000" dirty="0" err="1">
                <a:solidFill>
                  <a:srgbClr val="268BD2"/>
                </a:solidFill>
                <a:latin typeface="Consolas" panose="020B0609020204030204" pitchFamily="49" charset="0"/>
              </a:rPr>
              <a:t>print</a:t>
            </a:r>
            <a:r>
              <a:rPr lang="en-US" sz="2000" dirty="0">
                <a:solidFill>
                  <a:srgbClr val="333333"/>
                </a:solidFill>
                <a:latin typeface="Consolas" panose="020B0609020204030204" pitchFamily="49" charset="0"/>
              </a:rPr>
              <a:t>(</a:t>
            </a:r>
            <a:r>
              <a:rPr lang="en-US" sz="2000" dirty="0">
                <a:solidFill>
                  <a:srgbClr val="2AA198"/>
                </a:solidFill>
                <a:latin typeface="Consolas" panose="020B0609020204030204" pitchFamily="49" charset="0"/>
              </a:rPr>
              <a:t>"</a:t>
            </a:r>
            <a:r>
              <a:rPr lang="en-US" sz="2000" dirty="0">
                <a:solidFill>
                  <a:srgbClr val="CB4B16"/>
                </a:solidFill>
                <a:latin typeface="Consolas" panose="020B0609020204030204" pitchFamily="49" charset="0"/>
              </a:rPr>
              <a:t>\t</a:t>
            </a:r>
            <a:r>
              <a:rPr lang="en-US" sz="2000" dirty="0">
                <a:solidFill>
                  <a:srgbClr val="2AA198"/>
                </a:solidFill>
                <a:latin typeface="Consolas" panose="020B0609020204030204" pitchFamily="49" charset="0"/>
              </a:rPr>
              <a:t>"</a:t>
            </a:r>
            <a:r>
              <a:rPr lang="en-US" sz="2000" dirty="0">
                <a:solidFill>
                  <a:srgbClr val="333333"/>
                </a:solidFill>
                <a:latin typeface="Consolas" panose="020B0609020204030204" pitchFamily="49" charset="0"/>
              </a:rPr>
              <a:t>);</a:t>
            </a:r>
          </a:p>
          <a:p>
            <a:r>
              <a:rPr lang="en-US" sz="2000" dirty="0">
                <a:solidFill>
                  <a:srgbClr val="333333"/>
                </a:solidFill>
                <a:latin typeface="Consolas" panose="020B0609020204030204" pitchFamily="49" charset="0"/>
              </a:rPr>
              <a:t>   </a:t>
            </a:r>
            <a:r>
              <a:rPr lang="en-US" sz="2000" dirty="0">
                <a:solidFill>
                  <a:srgbClr val="268BD2"/>
                </a:solidFill>
                <a:latin typeface="Consolas" panose="020B0609020204030204" pitchFamily="49" charset="0"/>
              </a:rPr>
              <a:t>delay</a:t>
            </a:r>
            <a:r>
              <a:rPr lang="en-US" sz="2000" dirty="0">
                <a:solidFill>
                  <a:srgbClr val="333333"/>
                </a:solidFill>
                <a:latin typeface="Consolas" panose="020B0609020204030204" pitchFamily="49" charset="0"/>
              </a:rPr>
              <a:t>(</a:t>
            </a:r>
            <a:r>
              <a:rPr lang="en-US" sz="2000" dirty="0">
                <a:solidFill>
                  <a:srgbClr val="D33682"/>
                </a:solidFill>
                <a:latin typeface="Consolas" panose="020B0609020204030204" pitchFamily="49" charset="0"/>
              </a:rPr>
              <a:t>100</a:t>
            </a:r>
            <a:r>
              <a:rPr lang="en-US" sz="2000" dirty="0">
                <a:solidFill>
                  <a:srgbClr val="333333"/>
                </a:solidFill>
                <a:latin typeface="Consolas" panose="020B0609020204030204" pitchFamily="49" charset="0"/>
              </a:rPr>
              <a:t>);</a:t>
            </a:r>
          </a:p>
          <a:p>
            <a:r>
              <a:rPr lang="en-US" sz="2000" dirty="0">
                <a:solidFill>
                  <a:srgbClr val="333333"/>
                </a:solidFill>
                <a:latin typeface="Consolas" panose="020B0609020204030204" pitchFamily="49" charset="0"/>
              </a:rPr>
              <a:t>}</a:t>
            </a:r>
          </a:p>
        </p:txBody>
      </p:sp>
      <p:sp>
        <p:nvSpPr>
          <p:cNvPr id="6" name="Rectangle 5">
            <a:extLst>
              <a:ext uri="{FF2B5EF4-FFF2-40B4-BE49-F238E27FC236}">
                <a16:creationId xmlns:a16="http://schemas.microsoft.com/office/drawing/2014/main" id="{35F9F4A0-4592-C04D-B2D0-0BF66A3BFA20}"/>
              </a:ext>
            </a:extLst>
          </p:cNvPr>
          <p:cNvSpPr/>
          <p:nvPr/>
        </p:nvSpPr>
        <p:spPr>
          <a:xfrm>
            <a:off x="131180" y="1192628"/>
            <a:ext cx="501829" cy="5324535"/>
          </a:xfrm>
          <a:prstGeom prst="rect">
            <a:avLst/>
          </a:prstGeom>
          <a:solidFill>
            <a:schemeClr val="bg1">
              <a:lumMod val="85000"/>
            </a:schemeClr>
          </a:solidFill>
          <a:ln>
            <a:no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2000" b="1" dirty="0">
                <a:solidFill>
                  <a:schemeClr val="tx1">
                    <a:lumMod val="75000"/>
                    <a:lumOff val="25000"/>
                  </a:schemeClr>
                </a:solidFill>
                <a:latin typeface="Consolas" panose="020B0609020204030204" pitchFamily="49" charset="0"/>
              </a:rPr>
              <a:t>31</a:t>
            </a:r>
          </a:p>
          <a:p>
            <a:pPr algn="r"/>
            <a:r>
              <a:rPr lang="en-IN" sz="2000" b="1" dirty="0">
                <a:solidFill>
                  <a:schemeClr val="tx1">
                    <a:lumMod val="75000"/>
                    <a:lumOff val="25000"/>
                  </a:schemeClr>
                </a:solidFill>
                <a:latin typeface="Consolas" panose="020B0609020204030204" pitchFamily="49" charset="0"/>
              </a:rPr>
              <a:t>32</a:t>
            </a:r>
          </a:p>
          <a:p>
            <a:pPr algn="r"/>
            <a:r>
              <a:rPr lang="en-IN" sz="2000" b="1" dirty="0">
                <a:solidFill>
                  <a:schemeClr val="tx1">
                    <a:lumMod val="75000"/>
                    <a:lumOff val="25000"/>
                  </a:schemeClr>
                </a:solidFill>
                <a:latin typeface="Consolas" panose="020B0609020204030204" pitchFamily="49" charset="0"/>
              </a:rPr>
              <a:t>33</a:t>
            </a:r>
          </a:p>
          <a:p>
            <a:pPr algn="r"/>
            <a:r>
              <a:rPr lang="en-IN" sz="2000" b="1" dirty="0">
                <a:solidFill>
                  <a:schemeClr val="tx1">
                    <a:lumMod val="75000"/>
                    <a:lumOff val="25000"/>
                  </a:schemeClr>
                </a:solidFill>
                <a:latin typeface="Consolas" panose="020B0609020204030204" pitchFamily="49" charset="0"/>
              </a:rPr>
              <a:t>34</a:t>
            </a:r>
          </a:p>
          <a:p>
            <a:pPr algn="r"/>
            <a:r>
              <a:rPr lang="en-IN" sz="2000" b="1" dirty="0">
                <a:solidFill>
                  <a:schemeClr val="tx1">
                    <a:lumMod val="75000"/>
                    <a:lumOff val="25000"/>
                  </a:schemeClr>
                </a:solidFill>
                <a:latin typeface="Consolas" panose="020B0609020204030204" pitchFamily="49" charset="0"/>
              </a:rPr>
              <a:t>35</a:t>
            </a:r>
          </a:p>
          <a:p>
            <a:pPr algn="r"/>
            <a:r>
              <a:rPr lang="en-IN" sz="2000" b="1" dirty="0">
                <a:solidFill>
                  <a:schemeClr val="tx1">
                    <a:lumMod val="75000"/>
                    <a:lumOff val="25000"/>
                  </a:schemeClr>
                </a:solidFill>
                <a:latin typeface="Consolas" panose="020B0609020204030204" pitchFamily="49" charset="0"/>
              </a:rPr>
              <a:t>36</a:t>
            </a:r>
          </a:p>
          <a:p>
            <a:pPr algn="r"/>
            <a:r>
              <a:rPr lang="en-IN" sz="2000" b="1" dirty="0">
                <a:solidFill>
                  <a:schemeClr val="tx1">
                    <a:lumMod val="75000"/>
                    <a:lumOff val="25000"/>
                  </a:schemeClr>
                </a:solidFill>
                <a:latin typeface="Consolas" panose="020B0609020204030204" pitchFamily="49" charset="0"/>
              </a:rPr>
              <a:t>37</a:t>
            </a:r>
          </a:p>
          <a:p>
            <a:pPr algn="r"/>
            <a:r>
              <a:rPr lang="en-IN" sz="2000" b="1" dirty="0">
                <a:solidFill>
                  <a:schemeClr val="tx1">
                    <a:lumMod val="75000"/>
                    <a:lumOff val="25000"/>
                  </a:schemeClr>
                </a:solidFill>
                <a:latin typeface="Consolas" panose="020B0609020204030204" pitchFamily="49" charset="0"/>
              </a:rPr>
              <a:t>38</a:t>
            </a:r>
          </a:p>
          <a:p>
            <a:pPr algn="r"/>
            <a:r>
              <a:rPr lang="en-IN" sz="2000" b="1" dirty="0">
                <a:solidFill>
                  <a:schemeClr val="tx1">
                    <a:lumMod val="75000"/>
                    <a:lumOff val="25000"/>
                  </a:schemeClr>
                </a:solidFill>
                <a:latin typeface="Consolas" panose="020B0609020204030204" pitchFamily="49" charset="0"/>
              </a:rPr>
              <a:t>39</a:t>
            </a:r>
          </a:p>
          <a:p>
            <a:pPr algn="r"/>
            <a:r>
              <a:rPr lang="en-IN" sz="2000" b="1" dirty="0">
                <a:solidFill>
                  <a:schemeClr val="tx1">
                    <a:lumMod val="75000"/>
                    <a:lumOff val="25000"/>
                  </a:schemeClr>
                </a:solidFill>
                <a:latin typeface="Consolas" panose="020B0609020204030204" pitchFamily="49" charset="0"/>
              </a:rPr>
              <a:t>40</a:t>
            </a:r>
          </a:p>
          <a:p>
            <a:pPr algn="r"/>
            <a:r>
              <a:rPr lang="en-IN" sz="2000" b="1" dirty="0">
                <a:solidFill>
                  <a:schemeClr val="tx1">
                    <a:lumMod val="75000"/>
                    <a:lumOff val="25000"/>
                  </a:schemeClr>
                </a:solidFill>
                <a:latin typeface="Consolas" panose="020B0609020204030204" pitchFamily="49" charset="0"/>
              </a:rPr>
              <a:t>41</a:t>
            </a:r>
          </a:p>
          <a:p>
            <a:pPr algn="r"/>
            <a:r>
              <a:rPr lang="en-IN" sz="2000" b="1" dirty="0">
                <a:solidFill>
                  <a:schemeClr val="tx1">
                    <a:lumMod val="75000"/>
                    <a:lumOff val="25000"/>
                  </a:schemeClr>
                </a:solidFill>
                <a:latin typeface="Consolas" panose="020B0609020204030204" pitchFamily="49" charset="0"/>
              </a:rPr>
              <a:t>42</a:t>
            </a:r>
          </a:p>
          <a:p>
            <a:pPr algn="r"/>
            <a:r>
              <a:rPr lang="en-IN" sz="2000" b="1" dirty="0">
                <a:solidFill>
                  <a:schemeClr val="tx1">
                    <a:lumMod val="75000"/>
                    <a:lumOff val="25000"/>
                  </a:schemeClr>
                </a:solidFill>
                <a:latin typeface="Consolas" panose="020B0609020204030204" pitchFamily="49" charset="0"/>
              </a:rPr>
              <a:t>43</a:t>
            </a:r>
          </a:p>
          <a:p>
            <a:pPr algn="r"/>
            <a:r>
              <a:rPr lang="en-IN" sz="2000" b="1" dirty="0">
                <a:solidFill>
                  <a:schemeClr val="tx1">
                    <a:lumMod val="75000"/>
                    <a:lumOff val="25000"/>
                  </a:schemeClr>
                </a:solidFill>
                <a:latin typeface="Consolas" panose="020B0609020204030204" pitchFamily="49" charset="0"/>
              </a:rPr>
              <a:t>44</a:t>
            </a:r>
          </a:p>
          <a:p>
            <a:pPr algn="r"/>
            <a:r>
              <a:rPr lang="en-IN" sz="2000" b="1" dirty="0">
                <a:solidFill>
                  <a:schemeClr val="tx1">
                    <a:lumMod val="75000"/>
                    <a:lumOff val="25000"/>
                  </a:schemeClr>
                </a:solidFill>
                <a:latin typeface="Consolas" panose="020B0609020204030204" pitchFamily="49" charset="0"/>
              </a:rPr>
              <a:t>45</a:t>
            </a:r>
          </a:p>
          <a:p>
            <a:pPr algn="r"/>
            <a:r>
              <a:rPr lang="en-IN" sz="2000" b="1" dirty="0">
                <a:solidFill>
                  <a:schemeClr val="tx1">
                    <a:lumMod val="75000"/>
                    <a:lumOff val="25000"/>
                  </a:schemeClr>
                </a:solidFill>
                <a:latin typeface="Consolas" panose="020B0609020204030204" pitchFamily="49" charset="0"/>
              </a:rPr>
              <a:t>46</a:t>
            </a:r>
          </a:p>
          <a:p>
            <a:pPr algn="r"/>
            <a:r>
              <a:rPr lang="en-IN" sz="2000" b="1" dirty="0">
                <a:solidFill>
                  <a:schemeClr val="tx1">
                    <a:lumMod val="75000"/>
                    <a:lumOff val="25000"/>
                  </a:schemeClr>
                </a:solidFill>
                <a:latin typeface="Consolas" panose="020B0609020204030204" pitchFamily="49" charset="0"/>
              </a:rPr>
              <a:t>47</a:t>
            </a:r>
          </a:p>
        </p:txBody>
      </p:sp>
      <p:sp>
        <p:nvSpPr>
          <p:cNvPr id="7" name="Rectangle: Top Corners Rounded 6">
            <a:extLst>
              <a:ext uri="{FF2B5EF4-FFF2-40B4-BE49-F238E27FC236}">
                <a16:creationId xmlns:a16="http://schemas.microsoft.com/office/drawing/2014/main" id="{0336C271-A2A3-9445-9946-5006F0A250F4}"/>
              </a:ext>
            </a:extLst>
          </p:cNvPr>
          <p:cNvSpPr/>
          <p:nvPr/>
        </p:nvSpPr>
        <p:spPr>
          <a:xfrm>
            <a:off x="131180" y="863444"/>
            <a:ext cx="1975104" cy="329184"/>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600" dirty="0" err="1">
                <a:solidFill>
                  <a:schemeClr val="bg1"/>
                </a:solidFill>
              </a:rPr>
              <a:t>Colour</a:t>
            </a:r>
            <a:r>
              <a:rPr lang="en-US" sz="1600" dirty="0" err="1">
                <a:solidFill>
                  <a:schemeClr val="bg1"/>
                </a:solidFill>
                <a:latin typeface="Consolas" panose="020B0609020204030204" pitchFamily="49" charset="0"/>
              </a:rPr>
              <a:t>_</a:t>
            </a:r>
            <a:r>
              <a:rPr lang="en-US" sz="1600" dirty="0" err="1">
                <a:solidFill>
                  <a:schemeClr val="bg1"/>
                </a:solidFill>
              </a:rPr>
              <a:t>sensor.ino</a:t>
            </a:r>
            <a:endParaRPr lang="en-US" sz="1600" dirty="0">
              <a:solidFill>
                <a:schemeClr val="bg1"/>
              </a:solidFill>
            </a:endParaRPr>
          </a:p>
        </p:txBody>
      </p:sp>
    </p:spTree>
    <p:extLst>
      <p:ext uri="{BB962C8B-B14F-4D97-AF65-F5344CB8AC3E}">
        <p14:creationId xmlns:p14="http://schemas.microsoft.com/office/powerpoint/2010/main" val="84198373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2F1099-DF0A-4AA3-BCF9-BD4BF702743C}"/>
              </a:ext>
            </a:extLst>
          </p:cNvPr>
          <p:cNvSpPr>
            <a:spLocks noGrp="1"/>
          </p:cNvSpPr>
          <p:nvPr>
            <p:ph type="title"/>
          </p:nvPr>
        </p:nvSpPr>
        <p:spPr/>
        <p:txBody>
          <a:bodyPr/>
          <a:lstStyle/>
          <a:p>
            <a:r>
              <a:rPr lang="en-US" dirty="0"/>
              <a:t>Functions in Arduino IDE</a:t>
            </a:r>
          </a:p>
        </p:txBody>
      </p:sp>
      <p:sp>
        <p:nvSpPr>
          <p:cNvPr id="3" name="Content Placeholder 2">
            <a:extLst>
              <a:ext uri="{FF2B5EF4-FFF2-40B4-BE49-F238E27FC236}">
                <a16:creationId xmlns:a16="http://schemas.microsoft.com/office/drawing/2014/main" id="{94ADF562-64CB-41BB-A614-4457B7FC8CCF}"/>
              </a:ext>
            </a:extLst>
          </p:cNvPr>
          <p:cNvSpPr>
            <a:spLocks noGrp="1"/>
          </p:cNvSpPr>
          <p:nvPr>
            <p:ph idx="1"/>
          </p:nvPr>
        </p:nvSpPr>
        <p:spPr>
          <a:xfrm>
            <a:off x="131179" y="863444"/>
            <a:ext cx="11896697" cy="5590565"/>
          </a:xfrm>
        </p:spPr>
        <p:txBody>
          <a:bodyPr/>
          <a:lstStyle/>
          <a:p>
            <a:r>
              <a:rPr lang="en-US" dirty="0"/>
              <a:t>map( ): The syntax maps a number from one range to another. </a:t>
            </a:r>
          </a:p>
          <a:p>
            <a:pPr lvl="1"/>
            <a:r>
              <a:rPr lang="en-US" dirty="0"/>
              <a:t>Syntax : map(value, </a:t>
            </a:r>
            <a:r>
              <a:rPr lang="en-US" dirty="0" err="1"/>
              <a:t>fromLow</a:t>
            </a:r>
            <a:r>
              <a:rPr lang="en-US" dirty="0"/>
              <a:t>, </a:t>
            </a:r>
            <a:r>
              <a:rPr lang="en-US" dirty="0" err="1"/>
              <a:t>fromHigh</a:t>
            </a:r>
            <a:r>
              <a:rPr lang="en-US" dirty="0"/>
              <a:t>, </a:t>
            </a:r>
            <a:r>
              <a:rPr lang="en-US" dirty="0" err="1"/>
              <a:t>toLow</a:t>
            </a:r>
            <a:r>
              <a:rPr lang="en-US" dirty="0"/>
              <a:t>, </a:t>
            </a:r>
            <a:r>
              <a:rPr lang="en-US" dirty="0" err="1"/>
              <a:t>toHigh</a:t>
            </a:r>
            <a:r>
              <a:rPr lang="en-US" dirty="0"/>
              <a:t>)</a:t>
            </a:r>
          </a:p>
          <a:p>
            <a:pPr lvl="1"/>
            <a:r>
              <a:rPr lang="en-IN" dirty="0"/>
              <a:t>Parameters :  </a:t>
            </a:r>
          </a:p>
          <a:p>
            <a:pPr lvl="2"/>
            <a:r>
              <a:rPr lang="en-US" dirty="0"/>
              <a:t>value: the number or variable to map.</a:t>
            </a:r>
          </a:p>
          <a:p>
            <a:pPr lvl="2"/>
            <a:r>
              <a:rPr lang="en-US" dirty="0" err="1"/>
              <a:t>fromLow</a:t>
            </a:r>
            <a:r>
              <a:rPr lang="en-US" dirty="0"/>
              <a:t>: the lower bound of the value’s current range.</a:t>
            </a:r>
          </a:p>
          <a:p>
            <a:pPr lvl="2"/>
            <a:r>
              <a:rPr lang="en-US" dirty="0" err="1"/>
              <a:t>fromHigh</a:t>
            </a:r>
            <a:r>
              <a:rPr lang="en-US" dirty="0"/>
              <a:t>: the upper bound of the value’s current range.</a:t>
            </a:r>
          </a:p>
          <a:p>
            <a:pPr lvl="2"/>
            <a:r>
              <a:rPr lang="en-US" dirty="0" err="1"/>
              <a:t>toLow</a:t>
            </a:r>
            <a:r>
              <a:rPr lang="en-US" dirty="0"/>
              <a:t>: the lower bound of the value’s target range.</a:t>
            </a:r>
          </a:p>
          <a:p>
            <a:pPr lvl="2"/>
            <a:r>
              <a:rPr lang="en-US" dirty="0" err="1"/>
              <a:t>toHigh</a:t>
            </a:r>
            <a:r>
              <a:rPr lang="en-US" dirty="0"/>
              <a:t>: the upper bound of the value’s target range.</a:t>
            </a:r>
            <a:endParaRPr lang="en-IN" dirty="0"/>
          </a:p>
        </p:txBody>
      </p:sp>
    </p:spTree>
    <p:extLst>
      <p:ext uri="{BB962C8B-B14F-4D97-AF65-F5344CB8AC3E}">
        <p14:creationId xmlns:p14="http://schemas.microsoft.com/office/powerpoint/2010/main" val="213278072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4B20E2A-F2D8-419C-9FD1-95D26342647C}"/>
              </a:ext>
            </a:extLst>
          </p:cNvPr>
          <p:cNvSpPr/>
          <p:nvPr/>
        </p:nvSpPr>
        <p:spPr>
          <a:xfrm>
            <a:off x="6096000" y="0"/>
            <a:ext cx="6096000" cy="6588000"/>
          </a:xfrm>
          <a:prstGeom prst="rect">
            <a:avLst/>
          </a:prstGeom>
          <a:gradFill>
            <a:gsLst>
              <a:gs pos="0">
                <a:srgbClr val="1D3064"/>
              </a:gs>
              <a:gs pos="50000">
                <a:srgbClr val="1D3064"/>
              </a:gs>
              <a:gs pos="100000">
                <a:schemeClr val="tx2"/>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lstStyle/>
          <a:p>
            <a:pPr algn="l">
              <a:lnSpc>
                <a:spcPct val="120000"/>
              </a:lnSpc>
            </a:pPr>
            <a:r>
              <a:rPr lang="en-US" sz="3200" b="1" dirty="0"/>
              <a:t>Components in Arduino Uno</a:t>
            </a:r>
          </a:p>
          <a:p>
            <a:pPr marL="342900" indent="-342900" algn="l">
              <a:lnSpc>
                <a:spcPct val="120000"/>
              </a:lnSpc>
              <a:buFont typeface="+mj-lt"/>
              <a:buAutoNum type="arabicPeriod"/>
            </a:pPr>
            <a:r>
              <a:rPr lang="en-US" sz="2000" dirty="0"/>
              <a:t>Atmega328p Microcontroller: The heart of the board.</a:t>
            </a:r>
          </a:p>
          <a:p>
            <a:pPr marL="342900" indent="-342900">
              <a:lnSpc>
                <a:spcPct val="120000"/>
              </a:lnSpc>
              <a:buFont typeface="+mj-lt"/>
              <a:buAutoNum type="arabicPeriod"/>
            </a:pPr>
            <a:r>
              <a:rPr lang="en-IN" sz="2000" dirty="0"/>
              <a:t>On-board LED interfaced with pin 13.</a:t>
            </a:r>
          </a:p>
          <a:p>
            <a:pPr marL="342900" indent="-342900">
              <a:lnSpc>
                <a:spcPct val="120000"/>
              </a:lnSpc>
              <a:buFont typeface="+mj-lt"/>
              <a:buAutoNum type="arabicPeriod"/>
            </a:pPr>
            <a:r>
              <a:rPr lang="en-IN" sz="2000" dirty="0"/>
              <a:t>Power LED: Indicates the status of Arduino whether it is powered or not.</a:t>
            </a:r>
          </a:p>
          <a:p>
            <a:pPr marL="342900" indent="-342900">
              <a:lnSpc>
                <a:spcPct val="120000"/>
              </a:lnSpc>
              <a:buFont typeface="+mj-lt"/>
              <a:buAutoNum type="arabicPeriod"/>
            </a:pPr>
            <a:r>
              <a:rPr lang="en-US" sz="2000" dirty="0"/>
              <a:t>GND and 5V pins: Used for providing  +5V and ground to other components of circuits.</a:t>
            </a:r>
          </a:p>
          <a:p>
            <a:pPr marL="342900" indent="-342900">
              <a:lnSpc>
                <a:spcPct val="120000"/>
              </a:lnSpc>
              <a:buFont typeface="+mj-lt"/>
              <a:buAutoNum type="arabicPeriod"/>
            </a:pPr>
            <a:r>
              <a:rPr lang="en-US" sz="2000" dirty="0"/>
              <a:t>TX and RX LEDs: These LEDs indicate communication between Arduino and computer.</a:t>
            </a:r>
          </a:p>
          <a:p>
            <a:pPr marL="342900" indent="-342900">
              <a:lnSpc>
                <a:spcPct val="120000"/>
              </a:lnSpc>
              <a:buFont typeface="+mj-lt"/>
              <a:buAutoNum type="arabicPeriod"/>
            </a:pPr>
            <a:r>
              <a:rPr lang="en-US" sz="2000" dirty="0"/>
              <a:t>Reset button: Use to reset the ATmega328P microcontroller</a:t>
            </a:r>
            <a:endParaRPr lang="en-IN" sz="2000" dirty="0"/>
          </a:p>
          <a:p>
            <a:pPr lvl="1">
              <a:lnSpc>
                <a:spcPct val="120000"/>
              </a:lnSpc>
            </a:pPr>
            <a:endParaRPr lang="nl-NL" dirty="0"/>
          </a:p>
          <a:p>
            <a:pPr>
              <a:lnSpc>
                <a:spcPct val="120000"/>
              </a:lnSpc>
            </a:pPr>
            <a:endParaRPr lang="en-US" dirty="0"/>
          </a:p>
        </p:txBody>
      </p:sp>
      <p:pic>
        <p:nvPicPr>
          <p:cNvPr id="1026" name="Picture 2" descr="Arduino Uno R3 Microcontroller Board, माइक्रोप्रोसेसर डेवलपमेंट बोर्ड -  Phoenix Technologies, Kolhapur | ID: 1815963997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1430" y="1650937"/>
            <a:ext cx="4762500" cy="3286126"/>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oup 1"/>
          <p:cNvGrpSpPr/>
          <p:nvPr/>
        </p:nvGrpSpPr>
        <p:grpSpPr>
          <a:xfrm>
            <a:off x="4668897" y="4023945"/>
            <a:ext cx="298480" cy="1637022"/>
            <a:chOff x="2544298" y="4023945"/>
            <a:chExt cx="298480" cy="1637022"/>
          </a:xfrm>
        </p:grpSpPr>
        <p:sp>
          <p:nvSpPr>
            <p:cNvPr id="5" name="TextBox 4"/>
            <p:cNvSpPr txBox="1"/>
            <p:nvPr/>
          </p:nvSpPr>
          <p:spPr>
            <a:xfrm>
              <a:off x="2544298" y="5291635"/>
              <a:ext cx="298480" cy="369332"/>
            </a:xfrm>
            <a:prstGeom prst="rect">
              <a:avLst/>
            </a:prstGeom>
            <a:noFill/>
            <a:ln>
              <a:solidFill>
                <a:schemeClr val="accent1"/>
              </a:solidFill>
            </a:ln>
          </p:spPr>
          <p:txBody>
            <a:bodyPr wrap="none" rtlCol="0">
              <a:spAutoFit/>
            </a:bodyPr>
            <a:lstStyle/>
            <a:p>
              <a:r>
                <a:rPr lang="en-US" dirty="0"/>
                <a:t>1</a:t>
              </a:r>
            </a:p>
          </p:txBody>
        </p:sp>
        <p:cxnSp>
          <p:nvCxnSpPr>
            <p:cNvPr id="11" name="Straight Arrow Connector 10"/>
            <p:cNvCxnSpPr>
              <a:stCxn id="5" idx="0"/>
            </p:cNvCxnSpPr>
            <p:nvPr/>
          </p:nvCxnSpPr>
          <p:spPr>
            <a:xfrm flipH="1" flipV="1">
              <a:off x="2689932" y="4023945"/>
              <a:ext cx="3606" cy="1267690"/>
            </a:xfrm>
            <a:prstGeom prst="straightConnector1">
              <a:avLst/>
            </a:prstGeom>
            <a:ln w="31750">
              <a:tailEnd type="triangle"/>
            </a:ln>
          </p:spPr>
          <p:style>
            <a:lnRef idx="3">
              <a:schemeClr val="accent6"/>
            </a:lnRef>
            <a:fillRef idx="0">
              <a:schemeClr val="accent6"/>
            </a:fillRef>
            <a:effectRef idx="2">
              <a:schemeClr val="accent6"/>
            </a:effectRef>
            <a:fontRef idx="minor">
              <a:schemeClr val="tx1"/>
            </a:fontRef>
          </p:style>
        </p:cxnSp>
      </p:grpSp>
      <p:grpSp>
        <p:nvGrpSpPr>
          <p:cNvPr id="19" name="Group 18"/>
          <p:cNvGrpSpPr/>
          <p:nvPr/>
        </p:nvGrpSpPr>
        <p:grpSpPr>
          <a:xfrm>
            <a:off x="2626596" y="801859"/>
            <a:ext cx="438575" cy="1670885"/>
            <a:chOff x="2626596" y="801859"/>
            <a:chExt cx="438575" cy="1670885"/>
          </a:xfrm>
        </p:grpSpPr>
        <p:sp>
          <p:nvSpPr>
            <p:cNvPr id="12" name="TextBox 11"/>
            <p:cNvSpPr txBox="1"/>
            <p:nvPr/>
          </p:nvSpPr>
          <p:spPr>
            <a:xfrm>
              <a:off x="2696643" y="801859"/>
              <a:ext cx="298480" cy="369332"/>
            </a:xfrm>
            <a:prstGeom prst="rect">
              <a:avLst/>
            </a:prstGeom>
            <a:noFill/>
            <a:ln>
              <a:solidFill>
                <a:schemeClr val="accent1"/>
              </a:solidFill>
            </a:ln>
          </p:spPr>
          <p:txBody>
            <a:bodyPr wrap="none" rtlCol="0">
              <a:spAutoFit/>
            </a:bodyPr>
            <a:lstStyle/>
            <a:p>
              <a:r>
                <a:rPr lang="en-US" dirty="0"/>
                <a:t>2</a:t>
              </a:r>
            </a:p>
          </p:txBody>
        </p:sp>
        <p:sp>
          <p:nvSpPr>
            <p:cNvPr id="14" name="Rectangle 13"/>
            <p:cNvSpPr/>
            <p:nvPr/>
          </p:nvSpPr>
          <p:spPr>
            <a:xfrm>
              <a:off x="2626596" y="2229396"/>
              <a:ext cx="438575" cy="243348"/>
            </a:xfrm>
            <a:prstGeom prst="rect">
              <a:avLst/>
            </a:prstGeom>
            <a:noFill/>
            <a:ln w="3810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cxnSp>
          <p:nvCxnSpPr>
            <p:cNvPr id="16" name="Straight Arrow Connector 15"/>
            <p:cNvCxnSpPr>
              <a:stCxn id="12" idx="2"/>
              <a:endCxn id="14" idx="0"/>
            </p:cNvCxnSpPr>
            <p:nvPr/>
          </p:nvCxnSpPr>
          <p:spPr>
            <a:xfrm>
              <a:off x="2845883" y="1171191"/>
              <a:ext cx="1" cy="1058205"/>
            </a:xfrm>
            <a:prstGeom prst="straightConnector1">
              <a:avLst/>
            </a:prstGeom>
            <a:ln w="31750">
              <a:tailEnd type="triangle"/>
            </a:ln>
          </p:spPr>
          <p:style>
            <a:lnRef idx="3">
              <a:schemeClr val="accent6"/>
            </a:lnRef>
            <a:fillRef idx="0">
              <a:schemeClr val="accent6"/>
            </a:fillRef>
            <a:effectRef idx="2">
              <a:schemeClr val="accent6"/>
            </a:effectRef>
            <a:fontRef idx="minor">
              <a:schemeClr val="tx1"/>
            </a:fontRef>
          </p:style>
        </p:cxnSp>
      </p:grpSp>
      <p:grpSp>
        <p:nvGrpSpPr>
          <p:cNvPr id="58" name="Group 57"/>
          <p:cNvGrpSpPr/>
          <p:nvPr/>
        </p:nvGrpSpPr>
        <p:grpSpPr>
          <a:xfrm>
            <a:off x="1261564" y="801859"/>
            <a:ext cx="624922" cy="1342840"/>
            <a:chOff x="1261564" y="801859"/>
            <a:chExt cx="624922" cy="1342840"/>
          </a:xfrm>
        </p:grpSpPr>
        <p:sp>
          <p:nvSpPr>
            <p:cNvPr id="27" name="TextBox 26"/>
            <p:cNvSpPr txBox="1"/>
            <p:nvPr/>
          </p:nvSpPr>
          <p:spPr>
            <a:xfrm>
              <a:off x="1424785" y="801859"/>
              <a:ext cx="301752" cy="369332"/>
            </a:xfrm>
            <a:prstGeom prst="rect">
              <a:avLst/>
            </a:prstGeom>
            <a:noFill/>
            <a:ln>
              <a:solidFill>
                <a:schemeClr val="accent1"/>
              </a:solidFill>
            </a:ln>
          </p:spPr>
          <p:txBody>
            <a:bodyPr wrap="square" rtlCol="0">
              <a:spAutoFit/>
            </a:bodyPr>
            <a:lstStyle/>
            <a:p>
              <a:r>
                <a:rPr lang="en-US" dirty="0"/>
                <a:t>6</a:t>
              </a:r>
            </a:p>
          </p:txBody>
        </p:sp>
        <p:sp>
          <p:nvSpPr>
            <p:cNvPr id="28" name="Rectangle 27"/>
            <p:cNvSpPr/>
            <p:nvPr/>
          </p:nvSpPr>
          <p:spPr>
            <a:xfrm>
              <a:off x="1261564" y="1583328"/>
              <a:ext cx="624922" cy="561371"/>
            </a:xfrm>
            <a:prstGeom prst="rect">
              <a:avLst/>
            </a:prstGeom>
            <a:noFill/>
            <a:ln w="3810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cxnSp>
          <p:nvCxnSpPr>
            <p:cNvPr id="29" name="Straight Arrow Connector 28"/>
            <p:cNvCxnSpPr>
              <a:stCxn id="27" idx="2"/>
              <a:endCxn id="28" idx="0"/>
            </p:cNvCxnSpPr>
            <p:nvPr/>
          </p:nvCxnSpPr>
          <p:spPr>
            <a:xfrm flipH="1">
              <a:off x="1574025" y="1171191"/>
              <a:ext cx="1636" cy="412137"/>
            </a:xfrm>
            <a:prstGeom prst="straightConnector1">
              <a:avLst/>
            </a:prstGeom>
            <a:ln w="31750">
              <a:tailEnd type="triangle"/>
            </a:ln>
          </p:spPr>
          <p:style>
            <a:lnRef idx="3">
              <a:schemeClr val="accent6"/>
            </a:lnRef>
            <a:fillRef idx="0">
              <a:schemeClr val="accent6"/>
            </a:fillRef>
            <a:effectRef idx="2">
              <a:schemeClr val="accent6"/>
            </a:effectRef>
            <a:fontRef idx="minor">
              <a:schemeClr val="tx1"/>
            </a:fontRef>
          </p:style>
        </p:cxnSp>
      </p:grpSp>
      <p:grpSp>
        <p:nvGrpSpPr>
          <p:cNvPr id="50" name="Group 49"/>
          <p:cNvGrpSpPr/>
          <p:nvPr/>
        </p:nvGrpSpPr>
        <p:grpSpPr>
          <a:xfrm>
            <a:off x="3405102" y="4433179"/>
            <a:ext cx="477582" cy="1227788"/>
            <a:chOff x="3405102" y="4433179"/>
            <a:chExt cx="477582" cy="1227788"/>
          </a:xfrm>
        </p:grpSpPr>
        <p:sp>
          <p:nvSpPr>
            <p:cNvPr id="34" name="TextBox 33"/>
            <p:cNvSpPr txBox="1"/>
            <p:nvPr/>
          </p:nvSpPr>
          <p:spPr>
            <a:xfrm>
              <a:off x="3490790" y="5291635"/>
              <a:ext cx="307848" cy="369332"/>
            </a:xfrm>
            <a:prstGeom prst="rect">
              <a:avLst/>
            </a:prstGeom>
            <a:noFill/>
            <a:ln>
              <a:solidFill>
                <a:schemeClr val="accent1"/>
              </a:solidFill>
            </a:ln>
          </p:spPr>
          <p:txBody>
            <a:bodyPr wrap="square" rtlCol="0">
              <a:spAutoFit/>
            </a:bodyPr>
            <a:lstStyle/>
            <a:p>
              <a:r>
                <a:rPr lang="en-US" dirty="0"/>
                <a:t>4</a:t>
              </a:r>
            </a:p>
          </p:txBody>
        </p:sp>
        <p:sp>
          <p:nvSpPr>
            <p:cNvPr id="35" name="Rectangle 34"/>
            <p:cNvSpPr/>
            <p:nvPr/>
          </p:nvSpPr>
          <p:spPr>
            <a:xfrm>
              <a:off x="3405102" y="4433179"/>
              <a:ext cx="477582" cy="530352"/>
            </a:xfrm>
            <a:prstGeom prst="rect">
              <a:avLst/>
            </a:prstGeom>
            <a:noFill/>
            <a:ln w="3810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cxnSp>
          <p:nvCxnSpPr>
            <p:cNvPr id="31" name="Straight Arrow Connector 30"/>
            <p:cNvCxnSpPr>
              <a:stCxn id="34" idx="0"/>
              <a:endCxn id="35" idx="2"/>
            </p:cNvCxnSpPr>
            <p:nvPr/>
          </p:nvCxnSpPr>
          <p:spPr>
            <a:xfrm flipH="1" flipV="1">
              <a:off x="3643893" y="4963531"/>
              <a:ext cx="821" cy="328104"/>
            </a:xfrm>
            <a:prstGeom prst="straightConnector1">
              <a:avLst/>
            </a:prstGeom>
            <a:ln w="31750">
              <a:tailEnd type="triangle"/>
            </a:ln>
          </p:spPr>
          <p:style>
            <a:lnRef idx="3">
              <a:schemeClr val="accent6"/>
            </a:lnRef>
            <a:fillRef idx="0">
              <a:schemeClr val="accent6"/>
            </a:fillRef>
            <a:effectRef idx="2">
              <a:schemeClr val="accent6"/>
            </a:effectRef>
            <a:fontRef idx="minor">
              <a:schemeClr val="tx1"/>
            </a:fontRef>
          </p:style>
        </p:cxnSp>
      </p:grpSp>
      <p:grpSp>
        <p:nvGrpSpPr>
          <p:cNvPr id="23" name="Group 22"/>
          <p:cNvGrpSpPr/>
          <p:nvPr/>
        </p:nvGrpSpPr>
        <p:grpSpPr>
          <a:xfrm>
            <a:off x="4598850" y="801859"/>
            <a:ext cx="438575" cy="2006483"/>
            <a:chOff x="4598850" y="801859"/>
            <a:chExt cx="438575" cy="2006483"/>
          </a:xfrm>
        </p:grpSpPr>
        <p:sp>
          <p:nvSpPr>
            <p:cNvPr id="30" name="TextBox 29"/>
            <p:cNvSpPr txBox="1"/>
            <p:nvPr/>
          </p:nvSpPr>
          <p:spPr>
            <a:xfrm>
              <a:off x="4674902" y="801859"/>
              <a:ext cx="298480" cy="369332"/>
            </a:xfrm>
            <a:prstGeom prst="rect">
              <a:avLst/>
            </a:prstGeom>
            <a:noFill/>
            <a:ln>
              <a:solidFill>
                <a:schemeClr val="accent1"/>
              </a:solidFill>
            </a:ln>
          </p:spPr>
          <p:txBody>
            <a:bodyPr wrap="none" rtlCol="0">
              <a:spAutoFit/>
            </a:bodyPr>
            <a:lstStyle/>
            <a:p>
              <a:r>
                <a:rPr lang="en-US" dirty="0"/>
                <a:t>3</a:t>
              </a:r>
            </a:p>
          </p:txBody>
        </p:sp>
        <p:sp>
          <p:nvSpPr>
            <p:cNvPr id="32" name="Rectangle 31"/>
            <p:cNvSpPr/>
            <p:nvPr/>
          </p:nvSpPr>
          <p:spPr>
            <a:xfrm>
              <a:off x="4598850" y="2564994"/>
              <a:ext cx="438575" cy="243348"/>
            </a:xfrm>
            <a:prstGeom prst="rect">
              <a:avLst/>
            </a:prstGeom>
            <a:noFill/>
            <a:ln w="3810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cxnSp>
          <p:nvCxnSpPr>
            <p:cNvPr id="33" name="Straight Arrow Connector 32"/>
            <p:cNvCxnSpPr>
              <a:stCxn id="30" idx="2"/>
              <a:endCxn id="32" idx="0"/>
            </p:cNvCxnSpPr>
            <p:nvPr/>
          </p:nvCxnSpPr>
          <p:spPr>
            <a:xfrm flipH="1">
              <a:off x="4818138" y="1171191"/>
              <a:ext cx="6004" cy="1393803"/>
            </a:xfrm>
            <a:prstGeom prst="straightConnector1">
              <a:avLst/>
            </a:prstGeom>
            <a:ln w="31750">
              <a:tailEnd type="triangle"/>
            </a:ln>
          </p:spPr>
          <p:style>
            <a:lnRef idx="3">
              <a:schemeClr val="accent6"/>
            </a:lnRef>
            <a:fillRef idx="0">
              <a:schemeClr val="accent6"/>
            </a:fillRef>
            <a:effectRef idx="2">
              <a:schemeClr val="accent6"/>
            </a:effectRef>
            <a:fontRef idx="minor">
              <a:schemeClr val="tx1"/>
            </a:fontRef>
          </p:style>
        </p:cxnSp>
      </p:grpSp>
      <p:grpSp>
        <p:nvGrpSpPr>
          <p:cNvPr id="1027" name="Group 1026"/>
          <p:cNvGrpSpPr/>
          <p:nvPr/>
        </p:nvGrpSpPr>
        <p:grpSpPr>
          <a:xfrm>
            <a:off x="2572008" y="2570749"/>
            <a:ext cx="477582" cy="3095973"/>
            <a:chOff x="2572400" y="2564994"/>
            <a:chExt cx="477582" cy="3095973"/>
          </a:xfrm>
        </p:grpSpPr>
        <p:sp>
          <p:nvSpPr>
            <p:cNvPr id="61" name="TextBox 60"/>
            <p:cNvSpPr txBox="1"/>
            <p:nvPr/>
          </p:nvSpPr>
          <p:spPr>
            <a:xfrm>
              <a:off x="2641329" y="5291635"/>
              <a:ext cx="307848" cy="369332"/>
            </a:xfrm>
            <a:prstGeom prst="rect">
              <a:avLst/>
            </a:prstGeom>
            <a:noFill/>
            <a:ln>
              <a:solidFill>
                <a:schemeClr val="accent1"/>
              </a:solidFill>
            </a:ln>
          </p:spPr>
          <p:txBody>
            <a:bodyPr wrap="square" rtlCol="0">
              <a:spAutoFit/>
            </a:bodyPr>
            <a:lstStyle/>
            <a:p>
              <a:r>
                <a:rPr lang="en-US" dirty="0"/>
                <a:t>5</a:t>
              </a:r>
            </a:p>
          </p:txBody>
        </p:sp>
        <p:sp>
          <p:nvSpPr>
            <p:cNvPr id="62" name="Rectangle 61"/>
            <p:cNvSpPr/>
            <p:nvPr/>
          </p:nvSpPr>
          <p:spPr>
            <a:xfrm>
              <a:off x="2572400" y="2564994"/>
              <a:ext cx="477582" cy="368522"/>
            </a:xfrm>
            <a:prstGeom prst="rect">
              <a:avLst/>
            </a:prstGeom>
            <a:noFill/>
            <a:ln w="3810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cxnSp>
          <p:nvCxnSpPr>
            <p:cNvPr id="63" name="Straight Arrow Connector 62"/>
            <p:cNvCxnSpPr>
              <a:stCxn id="61" idx="0"/>
              <a:endCxn id="62" idx="2"/>
            </p:cNvCxnSpPr>
            <p:nvPr/>
          </p:nvCxnSpPr>
          <p:spPr>
            <a:xfrm flipV="1">
              <a:off x="2795253" y="2933516"/>
              <a:ext cx="15938" cy="2358119"/>
            </a:xfrm>
            <a:prstGeom prst="straightConnector1">
              <a:avLst/>
            </a:prstGeom>
            <a:ln w="31750">
              <a:tailEnd type="triangle"/>
            </a:ln>
          </p:spPr>
          <p:style>
            <a:lnRef idx="3">
              <a:schemeClr val="accent6"/>
            </a:lnRef>
            <a:fillRef idx="0">
              <a:schemeClr val="accent6"/>
            </a:fillRef>
            <a:effectRef idx="2">
              <a:schemeClr val="accent6"/>
            </a:effectRef>
            <a:fontRef idx="minor">
              <a:schemeClr val="tx1"/>
            </a:fontRef>
          </p:style>
        </p:cxnSp>
      </p:grpSp>
    </p:spTree>
    <p:extLst>
      <p:ext uri="{BB962C8B-B14F-4D97-AF65-F5344CB8AC3E}">
        <p14:creationId xmlns:p14="http://schemas.microsoft.com/office/powerpoint/2010/main" val="374634769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026"/>
                                        </p:tgtEl>
                                        <p:attrNameLst>
                                          <p:attrName>style.visibility</p:attrName>
                                        </p:attrNameLst>
                                      </p:cBhvr>
                                      <p:to>
                                        <p:strVal val="visible"/>
                                      </p:to>
                                    </p:set>
                                    <p:animEffect transition="in" filter="fade">
                                      <p:cBhvr>
                                        <p:cTn id="10" dur="500"/>
                                        <p:tgtEl>
                                          <p:spTgt spid="102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500"/>
                                        <p:tgtEl>
                                          <p:spTgt spid="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Effect transition="in" filter="fade">
                                      <p:cBhvr>
                                        <p:cTn id="23" dur="500"/>
                                        <p:tgtEl>
                                          <p:spTgt spid="3">
                                            <p:txEl>
                                              <p:pRg st="2" end="2"/>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fade">
                                      <p:cBhvr>
                                        <p:cTn id="26" dur="500"/>
                                        <p:tgtEl>
                                          <p:spTgt spid="19"/>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animEffect transition="in" filter="fade">
                                      <p:cBhvr>
                                        <p:cTn id="31" dur="500"/>
                                        <p:tgtEl>
                                          <p:spTgt spid="3">
                                            <p:txEl>
                                              <p:pRg st="3" end="3"/>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23"/>
                                        </p:tgtEl>
                                        <p:attrNameLst>
                                          <p:attrName>style.visibility</p:attrName>
                                        </p:attrNameLst>
                                      </p:cBhvr>
                                      <p:to>
                                        <p:strVal val="visible"/>
                                      </p:to>
                                    </p:set>
                                    <p:animEffect transition="in" filter="fade">
                                      <p:cBhvr>
                                        <p:cTn id="34" dur="500"/>
                                        <p:tgtEl>
                                          <p:spTgt spid="23"/>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3">
                                            <p:txEl>
                                              <p:pRg st="4" end="4"/>
                                            </p:txEl>
                                          </p:spTgt>
                                        </p:tgtEl>
                                        <p:attrNameLst>
                                          <p:attrName>style.visibility</p:attrName>
                                        </p:attrNameLst>
                                      </p:cBhvr>
                                      <p:to>
                                        <p:strVal val="visible"/>
                                      </p:to>
                                    </p:set>
                                    <p:animEffect transition="in" filter="fade">
                                      <p:cBhvr>
                                        <p:cTn id="39" dur="500"/>
                                        <p:tgtEl>
                                          <p:spTgt spid="3">
                                            <p:txEl>
                                              <p:pRg st="4" end="4"/>
                                            </p:txEl>
                                          </p:spTgt>
                                        </p:tgtEl>
                                      </p:cBhvr>
                                    </p:animEffect>
                                  </p:childTnLst>
                                </p:cTn>
                              </p:par>
                              <p:par>
                                <p:cTn id="40" presetID="10" presetClass="entr" presetSubtype="0" fill="hold" nodeType="withEffect">
                                  <p:stCondLst>
                                    <p:cond delay="0"/>
                                  </p:stCondLst>
                                  <p:childTnLst>
                                    <p:set>
                                      <p:cBhvr>
                                        <p:cTn id="41" dur="1" fill="hold">
                                          <p:stCondLst>
                                            <p:cond delay="0"/>
                                          </p:stCondLst>
                                        </p:cTn>
                                        <p:tgtEl>
                                          <p:spTgt spid="50"/>
                                        </p:tgtEl>
                                        <p:attrNameLst>
                                          <p:attrName>style.visibility</p:attrName>
                                        </p:attrNameLst>
                                      </p:cBhvr>
                                      <p:to>
                                        <p:strVal val="visible"/>
                                      </p:to>
                                    </p:set>
                                    <p:animEffect transition="in" filter="fade">
                                      <p:cBhvr>
                                        <p:cTn id="42" dur="500"/>
                                        <p:tgtEl>
                                          <p:spTgt spid="50"/>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
                                            <p:txEl>
                                              <p:pRg st="5" end="5"/>
                                            </p:txEl>
                                          </p:spTgt>
                                        </p:tgtEl>
                                        <p:attrNameLst>
                                          <p:attrName>style.visibility</p:attrName>
                                        </p:attrNameLst>
                                      </p:cBhvr>
                                      <p:to>
                                        <p:strVal val="visible"/>
                                      </p:to>
                                    </p:set>
                                    <p:animEffect transition="in" filter="fade">
                                      <p:cBhvr>
                                        <p:cTn id="47" dur="500"/>
                                        <p:tgtEl>
                                          <p:spTgt spid="3">
                                            <p:txEl>
                                              <p:pRg st="5" end="5"/>
                                            </p:txEl>
                                          </p:spTgt>
                                        </p:tgtEl>
                                      </p:cBhvr>
                                    </p:animEffect>
                                  </p:childTnLst>
                                </p:cTn>
                              </p:par>
                              <p:par>
                                <p:cTn id="48" presetID="10" presetClass="entr" presetSubtype="0" fill="hold" nodeType="withEffect">
                                  <p:stCondLst>
                                    <p:cond delay="0"/>
                                  </p:stCondLst>
                                  <p:childTnLst>
                                    <p:set>
                                      <p:cBhvr>
                                        <p:cTn id="49" dur="1" fill="hold">
                                          <p:stCondLst>
                                            <p:cond delay="0"/>
                                          </p:stCondLst>
                                        </p:cTn>
                                        <p:tgtEl>
                                          <p:spTgt spid="1027"/>
                                        </p:tgtEl>
                                        <p:attrNameLst>
                                          <p:attrName>style.visibility</p:attrName>
                                        </p:attrNameLst>
                                      </p:cBhvr>
                                      <p:to>
                                        <p:strVal val="visible"/>
                                      </p:to>
                                    </p:set>
                                    <p:animEffect transition="in" filter="fade">
                                      <p:cBhvr>
                                        <p:cTn id="50" dur="500"/>
                                        <p:tgtEl>
                                          <p:spTgt spid="1027"/>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3">
                                            <p:txEl>
                                              <p:pRg st="6" end="6"/>
                                            </p:txEl>
                                          </p:spTgt>
                                        </p:tgtEl>
                                        <p:attrNameLst>
                                          <p:attrName>style.visibility</p:attrName>
                                        </p:attrNameLst>
                                      </p:cBhvr>
                                      <p:to>
                                        <p:strVal val="visible"/>
                                      </p:to>
                                    </p:set>
                                    <p:animEffect transition="in" filter="fade">
                                      <p:cBhvr>
                                        <p:cTn id="55" dur="500"/>
                                        <p:tgtEl>
                                          <p:spTgt spid="3">
                                            <p:txEl>
                                              <p:pRg st="6" end="6"/>
                                            </p:txEl>
                                          </p:spTgt>
                                        </p:tgtEl>
                                      </p:cBhvr>
                                    </p:animEffect>
                                  </p:childTnLst>
                                </p:cTn>
                              </p:par>
                              <p:par>
                                <p:cTn id="56" presetID="10" presetClass="entr" presetSubtype="0" fill="hold" nodeType="withEffect">
                                  <p:stCondLst>
                                    <p:cond delay="0"/>
                                  </p:stCondLst>
                                  <p:childTnLst>
                                    <p:set>
                                      <p:cBhvr>
                                        <p:cTn id="57" dur="1" fill="hold">
                                          <p:stCondLst>
                                            <p:cond delay="0"/>
                                          </p:stCondLst>
                                        </p:cTn>
                                        <p:tgtEl>
                                          <p:spTgt spid="58"/>
                                        </p:tgtEl>
                                        <p:attrNameLst>
                                          <p:attrName>style.visibility</p:attrName>
                                        </p:attrNameLst>
                                      </p:cBhvr>
                                      <p:to>
                                        <p:strVal val="visible"/>
                                      </p:to>
                                    </p:set>
                                    <p:animEffect transition="in" filter="fade">
                                      <p:cBhvr>
                                        <p:cTn id="58"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5EF1AA-B384-4B3C-AA64-26D31B983DC1}"/>
              </a:ext>
            </a:extLst>
          </p:cNvPr>
          <p:cNvSpPr>
            <a:spLocks noGrp="1"/>
          </p:cNvSpPr>
          <p:nvPr>
            <p:ph type="title"/>
          </p:nvPr>
        </p:nvSpPr>
        <p:spPr/>
        <p:txBody>
          <a:bodyPr/>
          <a:lstStyle/>
          <a:p>
            <a:r>
              <a:rPr lang="en-US" dirty="0"/>
              <a:t>GPS Sensor</a:t>
            </a:r>
          </a:p>
        </p:txBody>
      </p:sp>
      <p:sp>
        <p:nvSpPr>
          <p:cNvPr id="3" name="Content Placeholder 2">
            <a:extLst>
              <a:ext uri="{FF2B5EF4-FFF2-40B4-BE49-F238E27FC236}">
                <a16:creationId xmlns:a16="http://schemas.microsoft.com/office/drawing/2014/main" id="{21ED515D-C27A-442E-AC75-3436088FDA4F}"/>
              </a:ext>
            </a:extLst>
          </p:cNvPr>
          <p:cNvSpPr>
            <a:spLocks noGrp="1"/>
          </p:cNvSpPr>
          <p:nvPr>
            <p:ph idx="1"/>
          </p:nvPr>
        </p:nvSpPr>
        <p:spPr>
          <a:xfrm>
            <a:off x="131180" y="863444"/>
            <a:ext cx="6801883" cy="5590565"/>
          </a:xfrm>
        </p:spPr>
        <p:txBody>
          <a:bodyPr/>
          <a:lstStyle/>
          <a:p>
            <a:r>
              <a:rPr lang="en-US" dirty="0"/>
              <a:t>GPS sensor is used to get the location data of the place where sensor is situated.</a:t>
            </a:r>
          </a:p>
          <a:p>
            <a:r>
              <a:rPr lang="en-US" dirty="0"/>
              <a:t>The data from sensor is acquired in National Marine Electronics Association (NEMA) format. The format is used by marine department for communication.</a:t>
            </a:r>
          </a:p>
          <a:p>
            <a:r>
              <a:rPr lang="en-US" dirty="0"/>
              <a:t>There are multiple variants of GPS sensors available in the market. We can select based on our requirements.</a:t>
            </a:r>
          </a:p>
          <a:p>
            <a:r>
              <a:rPr lang="en-US" dirty="0"/>
              <a:t>Here, the given sensor is GY-GPS6MV2 as shown in the image.</a:t>
            </a:r>
          </a:p>
          <a:p>
            <a:r>
              <a:rPr lang="en-US" dirty="0" err="1"/>
              <a:t>Pinout</a:t>
            </a:r>
            <a:r>
              <a:rPr lang="en-US" dirty="0"/>
              <a:t> of GPS sensor module are</a:t>
            </a:r>
          </a:p>
          <a:p>
            <a:pPr lvl="1"/>
            <a:r>
              <a:rPr lang="en-US" dirty="0" err="1"/>
              <a:t>Vcc</a:t>
            </a:r>
            <a:r>
              <a:rPr lang="en-US" dirty="0"/>
              <a:t> – Connected to 5V</a:t>
            </a:r>
          </a:p>
          <a:p>
            <a:pPr lvl="1"/>
            <a:r>
              <a:rPr lang="en-US" dirty="0" err="1"/>
              <a:t>Gnd</a:t>
            </a:r>
            <a:r>
              <a:rPr lang="en-US" dirty="0"/>
              <a:t> – Connected to ground</a:t>
            </a:r>
          </a:p>
          <a:p>
            <a:pPr lvl="1"/>
            <a:r>
              <a:rPr lang="en-US" dirty="0" err="1"/>
              <a:t>Tx</a:t>
            </a:r>
            <a:r>
              <a:rPr lang="en-US" dirty="0"/>
              <a:t> – Serial Data Transmit</a:t>
            </a:r>
          </a:p>
          <a:p>
            <a:pPr lvl="1"/>
            <a:r>
              <a:rPr lang="en-US" dirty="0"/>
              <a:t>Rx – Serial Data Receive</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19123" y="2495106"/>
            <a:ext cx="4176782" cy="2327239"/>
          </a:xfrm>
          <a:prstGeom prst="rect">
            <a:avLst/>
          </a:prstGeom>
        </p:spPr>
      </p:pic>
    </p:spTree>
    <p:extLst>
      <p:ext uri="{BB962C8B-B14F-4D97-AF65-F5344CB8AC3E}">
        <p14:creationId xmlns:p14="http://schemas.microsoft.com/office/powerpoint/2010/main" val="414379128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500"/>
                                        <p:tgtEl>
                                          <p:spTgt spid="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fade">
                                      <p:cBhvr>
                                        <p:cTn id="32" dur="500"/>
                                        <p:tgtEl>
                                          <p:spTgt spid="3">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Effect transition="in" filter="fade">
                                      <p:cBhvr>
                                        <p:cTn id="37" dur="500"/>
                                        <p:tgtEl>
                                          <p:spTgt spid="3">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6" end="6"/>
                                            </p:txEl>
                                          </p:spTgt>
                                        </p:tgtEl>
                                        <p:attrNameLst>
                                          <p:attrName>style.visibility</p:attrName>
                                        </p:attrNameLst>
                                      </p:cBhvr>
                                      <p:to>
                                        <p:strVal val="visible"/>
                                      </p:to>
                                    </p:set>
                                    <p:animEffect transition="in" filter="fade">
                                      <p:cBhvr>
                                        <p:cTn id="42" dur="500"/>
                                        <p:tgtEl>
                                          <p:spTgt spid="3">
                                            <p:txEl>
                                              <p:pRg st="6" end="6"/>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
                                            <p:txEl>
                                              <p:pRg st="7" end="7"/>
                                            </p:txEl>
                                          </p:spTgt>
                                        </p:tgtEl>
                                        <p:attrNameLst>
                                          <p:attrName>style.visibility</p:attrName>
                                        </p:attrNameLst>
                                      </p:cBhvr>
                                      <p:to>
                                        <p:strVal val="visible"/>
                                      </p:to>
                                    </p:set>
                                    <p:animEffect transition="in" filter="fade">
                                      <p:cBhvr>
                                        <p:cTn id="47" dur="500"/>
                                        <p:tgtEl>
                                          <p:spTgt spid="3">
                                            <p:txEl>
                                              <p:pRg st="7" end="7"/>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3">
                                            <p:txEl>
                                              <p:pRg st="8" end="8"/>
                                            </p:txEl>
                                          </p:spTgt>
                                        </p:tgtEl>
                                        <p:attrNameLst>
                                          <p:attrName>style.visibility</p:attrName>
                                        </p:attrNameLst>
                                      </p:cBhvr>
                                      <p:to>
                                        <p:strVal val="visible"/>
                                      </p:to>
                                    </p:set>
                                    <p:animEffect transition="in" filter="fade">
                                      <p:cBhvr>
                                        <p:cTn id="52"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5EF1AA-B384-4B3C-AA64-26D31B983DC1}"/>
              </a:ext>
            </a:extLst>
          </p:cNvPr>
          <p:cNvSpPr>
            <a:spLocks noGrp="1"/>
          </p:cNvSpPr>
          <p:nvPr>
            <p:ph type="title"/>
          </p:nvPr>
        </p:nvSpPr>
        <p:spPr/>
        <p:txBody>
          <a:bodyPr/>
          <a:lstStyle/>
          <a:p>
            <a:r>
              <a:rPr lang="en-US" dirty="0"/>
              <a:t>GPS Sensor – Working principle</a:t>
            </a:r>
          </a:p>
        </p:txBody>
      </p:sp>
      <p:sp>
        <p:nvSpPr>
          <p:cNvPr id="7" name="Content Placeholder 2"/>
          <p:cNvSpPr>
            <a:spLocks noGrp="1"/>
          </p:cNvSpPr>
          <p:nvPr>
            <p:ph idx="1"/>
          </p:nvPr>
        </p:nvSpPr>
        <p:spPr/>
        <p:txBody>
          <a:bodyPr/>
          <a:lstStyle/>
          <a:p>
            <a:r>
              <a:rPr lang="en-IN" dirty="0"/>
              <a:t>The sensor is placed in the system whose location is to be tracked.</a:t>
            </a:r>
            <a:endParaRPr lang="en-IN" b="1" dirty="0">
              <a:solidFill>
                <a:schemeClr val="tx2"/>
              </a:solidFill>
            </a:endParaRPr>
          </a:p>
          <a:p>
            <a:r>
              <a:rPr lang="en-IN" dirty="0"/>
              <a:t>The GPS device communicates with GPS satellite and the satellite returns its current location in form of latitude and longitude.</a:t>
            </a:r>
          </a:p>
          <a:p>
            <a:r>
              <a:rPr lang="en-IN" dirty="0"/>
              <a:t>The sensor transmits the data to the microcontroller in a predefined format from which we can extract the tracked location.</a:t>
            </a:r>
          </a:p>
        </p:txBody>
      </p:sp>
      <p:sp>
        <p:nvSpPr>
          <p:cNvPr id="3" name="Right Arrow 2"/>
          <p:cNvSpPr/>
          <p:nvPr/>
        </p:nvSpPr>
        <p:spPr>
          <a:xfrm>
            <a:off x="3446899" y="4050469"/>
            <a:ext cx="927279" cy="119129"/>
          </a:xfrm>
          <a:prstGeom prst="rightArrow">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Arrow 9"/>
          <p:cNvSpPr/>
          <p:nvPr/>
        </p:nvSpPr>
        <p:spPr>
          <a:xfrm>
            <a:off x="7314609" y="4050469"/>
            <a:ext cx="927279" cy="119129"/>
          </a:xfrm>
          <a:prstGeom prst="rightArrow">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952043" y="5065801"/>
            <a:ext cx="2435282" cy="646331"/>
          </a:xfrm>
          <a:prstGeom prst="rect">
            <a:avLst/>
          </a:prstGeom>
          <a:noFill/>
        </p:spPr>
        <p:txBody>
          <a:bodyPr wrap="none" rtlCol="0">
            <a:spAutoFit/>
          </a:bodyPr>
          <a:lstStyle/>
          <a:p>
            <a:pPr algn="ctr"/>
            <a:r>
              <a:rPr lang="en-US" dirty="0"/>
              <a:t>GPS device with antenna</a:t>
            </a:r>
          </a:p>
          <a:p>
            <a:pPr algn="ctr"/>
            <a:r>
              <a:rPr lang="en-US" dirty="0"/>
              <a:t>for communication</a:t>
            </a:r>
          </a:p>
        </p:txBody>
      </p:sp>
      <p:sp>
        <p:nvSpPr>
          <p:cNvPr id="12" name="TextBox 11"/>
          <p:cNvSpPr txBox="1"/>
          <p:nvPr/>
        </p:nvSpPr>
        <p:spPr>
          <a:xfrm>
            <a:off x="4386300" y="5065801"/>
            <a:ext cx="2916183" cy="646331"/>
          </a:xfrm>
          <a:prstGeom prst="rect">
            <a:avLst/>
          </a:prstGeom>
          <a:noFill/>
        </p:spPr>
        <p:txBody>
          <a:bodyPr wrap="none" rtlCol="0">
            <a:spAutoFit/>
          </a:bodyPr>
          <a:lstStyle/>
          <a:p>
            <a:pPr algn="ctr"/>
            <a:r>
              <a:rPr lang="en-US" dirty="0"/>
              <a:t>Returns latitude and longitude</a:t>
            </a:r>
          </a:p>
          <a:p>
            <a:pPr algn="ctr"/>
            <a:r>
              <a:rPr lang="en-US" dirty="0"/>
              <a:t>as output</a:t>
            </a:r>
          </a:p>
        </p:txBody>
      </p:sp>
      <p:sp>
        <p:nvSpPr>
          <p:cNvPr id="13" name="TextBox 12"/>
          <p:cNvSpPr txBox="1"/>
          <p:nvPr/>
        </p:nvSpPr>
        <p:spPr>
          <a:xfrm>
            <a:off x="8969294" y="5065801"/>
            <a:ext cx="1763624" cy="369332"/>
          </a:xfrm>
          <a:prstGeom prst="rect">
            <a:avLst/>
          </a:prstGeom>
          <a:noFill/>
        </p:spPr>
        <p:txBody>
          <a:bodyPr wrap="none" rtlCol="0">
            <a:spAutoFit/>
          </a:bodyPr>
          <a:lstStyle/>
          <a:p>
            <a:pPr algn="ctr"/>
            <a:r>
              <a:rPr lang="en-US" dirty="0"/>
              <a:t>Tracked Location</a:t>
            </a:r>
          </a:p>
        </p:txBody>
      </p:sp>
      <p:pic>
        <p:nvPicPr>
          <p:cNvPr id="23" name="Picture 22"/>
          <p:cNvPicPr>
            <a:picLocks noChangeAspect="1"/>
          </p:cNvPicPr>
          <p:nvPr/>
        </p:nvPicPr>
        <p:blipFill>
          <a:blip r:embed="rId2"/>
          <a:srcRect l="12200" t="30612" r="51600" b="3207"/>
          <a:stretch>
            <a:fillRect/>
          </a:stretch>
        </p:blipFill>
        <p:spPr>
          <a:xfrm rot="16200000">
            <a:off x="1622857" y="3424232"/>
            <a:ext cx="1093655" cy="1371600"/>
          </a:xfrm>
          <a:prstGeom prst="rect">
            <a:avLst/>
          </a:prstGeom>
        </p:spPr>
      </p:pic>
      <p:sp>
        <p:nvSpPr>
          <p:cNvPr id="5" name="TextBox 4"/>
          <p:cNvSpPr txBox="1"/>
          <p:nvPr/>
        </p:nvSpPr>
        <p:spPr>
          <a:xfrm>
            <a:off x="5049143" y="3632978"/>
            <a:ext cx="1590500" cy="954107"/>
          </a:xfrm>
          <a:prstGeom prst="rect">
            <a:avLst/>
          </a:prstGeom>
          <a:noFill/>
        </p:spPr>
        <p:txBody>
          <a:bodyPr wrap="none" rtlCol="0">
            <a:spAutoFit/>
          </a:bodyPr>
          <a:lstStyle/>
          <a:p>
            <a:pPr algn="ctr"/>
            <a:r>
              <a:rPr lang="en-US" sz="2800" dirty="0"/>
              <a:t>Latitude</a:t>
            </a:r>
          </a:p>
          <a:p>
            <a:pPr algn="ctr"/>
            <a:r>
              <a:rPr lang="en-US" sz="2800" dirty="0"/>
              <a:t>Longitude</a:t>
            </a:r>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97389" y="3424232"/>
            <a:ext cx="1507425" cy="1371600"/>
          </a:xfrm>
          <a:prstGeom prst="rect">
            <a:avLst/>
          </a:prstGeom>
        </p:spPr>
      </p:pic>
    </p:spTree>
    <p:extLst>
      <p:ext uri="{BB962C8B-B14F-4D97-AF65-F5344CB8AC3E}">
        <p14:creationId xmlns:p14="http://schemas.microsoft.com/office/powerpoint/2010/main" val="13020577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7">
                                            <p:txEl>
                                              <p:pRg st="1" end="1"/>
                                            </p:txEl>
                                          </p:spTgt>
                                        </p:tgtEl>
                                        <p:attrNameLst>
                                          <p:attrName>style.visibility</p:attrName>
                                        </p:attrNameLst>
                                      </p:cBhvr>
                                      <p:to>
                                        <p:strVal val="visible"/>
                                      </p:to>
                                    </p:set>
                                    <p:animEffect transition="in" filter="fade">
                                      <p:cBhvr>
                                        <p:cTn id="20" dur="500"/>
                                        <p:tgtEl>
                                          <p:spTgt spid="7">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fade">
                                      <p:cBhvr>
                                        <p:cTn id="25" dur="500"/>
                                        <p:tgtEl>
                                          <p:spTgt spid="3"/>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fade">
                                      <p:cBhvr>
                                        <p:cTn id="28" dur="500"/>
                                        <p:tgtEl>
                                          <p:spTgt spid="5"/>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500"/>
                                        <p:tgtEl>
                                          <p:spTgt spid="12"/>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7">
                                            <p:txEl>
                                              <p:pRg st="2" end="2"/>
                                            </p:txEl>
                                          </p:spTgt>
                                        </p:tgtEl>
                                        <p:attrNameLst>
                                          <p:attrName>style.visibility</p:attrName>
                                        </p:attrNameLst>
                                      </p:cBhvr>
                                      <p:to>
                                        <p:strVal val="visible"/>
                                      </p:to>
                                    </p:set>
                                    <p:animEffect transition="in" filter="fade">
                                      <p:cBhvr>
                                        <p:cTn id="36" dur="500"/>
                                        <p:tgtEl>
                                          <p:spTgt spid="7">
                                            <p:txEl>
                                              <p:pRg st="2" end="2"/>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10"/>
                                        </p:tgtEl>
                                        <p:attrNameLst>
                                          <p:attrName>style.visibility</p:attrName>
                                        </p:attrNameLst>
                                      </p:cBhvr>
                                      <p:to>
                                        <p:strVal val="visible"/>
                                      </p:to>
                                    </p:set>
                                    <p:animEffect transition="in" filter="fade">
                                      <p:cBhvr>
                                        <p:cTn id="41" dur="500"/>
                                        <p:tgtEl>
                                          <p:spTgt spid="10"/>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fade">
                                      <p:cBhvr>
                                        <p:cTn id="44" dur="500"/>
                                        <p:tgtEl>
                                          <p:spTgt spid="13"/>
                                        </p:tgtEl>
                                      </p:cBhvr>
                                    </p:animEffect>
                                  </p:childTnLst>
                                </p:cTn>
                              </p:par>
                              <p:par>
                                <p:cTn id="45" presetID="10" presetClass="entr" presetSubtype="0" fill="hold" nodeType="withEffect">
                                  <p:stCondLst>
                                    <p:cond delay="0"/>
                                  </p:stCondLst>
                                  <p:childTnLst>
                                    <p:set>
                                      <p:cBhvr>
                                        <p:cTn id="46" dur="1" fill="hold">
                                          <p:stCondLst>
                                            <p:cond delay="0"/>
                                          </p:stCondLst>
                                        </p:cTn>
                                        <p:tgtEl>
                                          <p:spTgt spid="8"/>
                                        </p:tgtEl>
                                        <p:attrNameLst>
                                          <p:attrName>style.visibility</p:attrName>
                                        </p:attrNameLst>
                                      </p:cBhvr>
                                      <p:to>
                                        <p:strVal val="visible"/>
                                      </p:to>
                                    </p:set>
                                    <p:animEffect transition="in" filter="fade">
                                      <p:cBhvr>
                                        <p:cTn id="4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0" grpId="0" animBg="1"/>
      <p:bldP spid="6" grpId="0"/>
      <p:bldP spid="12" grpId="0"/>
      <p:bldP spid="13" grpId="0"/>
      <p:bldP spid="5"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5EF1AA-B384-4B3C-AA64-26D31B983DC1}"/>
              </a:ext>
            </a:extLst>
          </p:cNvPr>
          <p:cNvSpPr>
            <a:spLocks noGrp="1"/>
          </p:cNvSpPr>
          <p:nvPr>
            <p:ph type="title"/>
          </p:nvPr>
        </p:nvSpPr>
        <p:spPr/>
        <p:txBody>
          <a:bodyPr/>
          <a:lstStyle/>
          <a:p>
            <a:r>
              <a:rPr lang="en-US" dirty="0"/>
              <a:t>GPS Sensor – Interfacing with Arduino</a:t>
            </a:r>
          </a:p>
        </p:txBody>
      </p:sp>
      <p:sp>
        <p:nvSpPr>
          <p:cNvPr id="3" name="Content Placeholder 2">
            <a:extLst>
              <a:ext uri="{FF2B5EF4-FFF2-40B4-BE49-F238E27FC236}">
                <a16:creationId xmlns:a16="http://schemas.microsoft.com/office/drawing/2014/main" id="{21ED515D-C27A-442E-AC75-3436088FDA4F}"/>
              </a:ext>
            </a:extLst>
          </p:cNvPr>
          <p:cNvSpPr>
            <a:spLocks noGrp="1"/>
          </p:cNvSpPr>
          <p:nvPr>
            <p:ph idx="1"/>
          </p:nvPr>
        </p:nvSpPr>
        <p:spPr>
          <a:xfrm>
            <a:off x="131181" y="863445"/>
            <a:ext cx="5696686" cy="4854968"/>
          </a:xfrm>
        </p:spPr>
        <p:txBody>
          <a:bodyPr/>
          <a:lstStyle/>
          <a:p>
            <a:r>
              <a:rPr lang="en-US" dirty="0"/>
              <a:t>The interfacing of GPS Sensor with Arduino Uno is as shown in figure.</a:t>
            </a:r>
          </a:p>
          <a:p>
            <a:r>
              <a:rPr lang="en-US" dirty="0"/>
              <a:t>Here, </a:t>
            </a:r>
            <a:r>
              <a:rPr lang="en-US" dirty="0" err="1"/>
              <a:t>Vcc</a:t>
            </a:r>
            <a:r>
              <a:rPr lang="en-US" dirty="0"/>
              <a:t> and </a:t>
            </a:r>
            <a:r>
              <a:rPr lang="en-US" dirty="0" err="1"/>
              <a:t>Gnd</a:t>
            </a:r>
            <a:r>
              <a:rPr lang="en-US" dirty="0"/>
              <a:t> pins of GPS Sensor are connected to 5V and </a:t>
            </a:r>
            <a:r>
              <a:rPr lang="en-US" dirty="0" err="1"/>
              <a:t>Gnd</a:t>
            </a:r>
            <a:r>
              <a:rPr lang="en-US" dirty="0"/>
              <a:t> of Arduino board.</a:t>
            </a:r>
          </a:p>
          <a:p>
            <a:r>
              <a:rPr lang="en-US" dirty="0"/>
              <a:t>As the GPS communicates with Arduino serially, we need to connect </a:t>
            </a:r>
            <a:r>
              <a:rPr lang="en-US" dirty="0" err="1"/>
              <a:t>Tx</a:t>
            </a:r>
            <a:r>
              <a:rPr lang="en-US" dirty="0"/>
              <a:t> and Rx pin of GPS with serial pins of Arduino.</a:t>
            </a:r>
          </a:p>
          <a:p>
            <a:r>
              <a:rPr lang="en-US" dirty="0"/>
              <a:t>But, we want the data received from the GPS sensor in serial monitor also to read the current location.</a:t>
            </a:r>
          </a:p>
          <a:p>
            <a:r>
              <a:rPr lang="en-US" dirty="0"/>
              <a:t>Therefore, we need to use any digital pins of Arduino as serial transmit and receive pins which is done by software serial.</a:t>
            </a:r>
          </a:p>
        </p:txBody>
      </p:sp>
      <p:pic>
        <p:nvPicPr>
          <p:cNvPr id="87" name="Picture 86"/>
          <p:cNvPicPr/>
          <p:nvPr/>
        </p:nvPicPr>
        <p:blipFill>
          <a:blip r:embed="rId2">
            <a:clrChange>
              <a:clrFrom>
                <a:srgbClr val="F4F5F6"/>
              </a:clrFrom>
              <a:clrTo>
                <a:srgbClr val="F4F5F6">
                  <a:alpha val="0"/>
                </a:srgbClr>
              </a:clrTo>
            </a:clrChange>
          </a:blip>
          <a:stretch>
            <a:fillRect/>
          </a:stretch>
        </p:blipFill>
        <p:spPr>
          <a:xfrm rot="5400000">
            <a:off x="5589984" y="1519227"/>
            <a:ext cx="4323266" cy="3011701"/>
          </a:xfrm>
          <a:prstGeom prst="rect">
            <a:avLst/>
          </a:prstGeom>
          <a:ln>
            <a:noFill/>
          </a:ln>
        </p:spPr>
      </p:pic>
      <p:pic>
        <p:nvPicPr>
          <p:cNvPr id="88" name="Picture 87"/>
          <p:cNvPicPr>
            <a:picLocks noChangeAspect="1"/>
          </p:cNvPicPr>
          <p:nvPr/>
        </p:nvPicPr>
        <p:blipFill>
          <a:blip r:embed="rId3"/>
          <a:srcRect l="12200" t="30612" r="51600" b="3207"/>
          <a:stretch>
            <a:fillRect/>
          </a:stretch>
        </p:blipFill>
        <p:spPr>
          <a:xfrm rot="16200000">
            <a:off x="10532248" y="3640459"/>
            <a:ext cx="1371600" cy="1720183"/>
          </a:xfrm>
          <a:prstGeom prst="rect">
            <a:avLst/>
          </a:prstGeom>
        </p:spPr>
      </p:pic>
      <p:grpSp>
        <p:nvGrpSpPr>
          <p:cNvPr id="89" name="Group 88"/>
          <p:cNvGrpSpPr/>
          <p:nvPr/>
        </p:nvGrpSpPr>
        <p:grpSpPr>
          <a:xfrm>
            <a:off x="8997786" y="2729536"/>
            <a:ext cx="1497965" cy="1624330"/>
            <a:chOff x="13093" y="6035"/>
            <a:chExt cx="2359" cy="2558"/>
          </a:xfrm>
        </p:grpSpPr>
        <p:cxnSp>
          <p:nvCxnSpPr>
            <p:cNvPr id="90" name="Straight Connector 89"/>
            <p:cNvCxnSpPr/>
            <p:nvPr/>
          </p:nvCxnSpPr>
          <p:spPr>
            <a:xfrm>
              <a:off x="13093" y="6035"/>
              <a:ext cx="1725" cy="0"/>
            </a:xfrm>
            <a:prstGeom prst="line">
              <a:avLst/>
            </a:prstGeom>
            <a:ln w="22225">
              <a:solidFill>
                <a:srgbClr val="202020"/>
              </a:solidFill>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flipV="1">
              <a:off x="14818" y="6035"/>
              <a:ext cx="0" cy="2559"/>
            </a:xfrm>
            <a:prstGeom prst="line">
              <a:avLst/>
            </a:prstGeom>
            <a:ln w="22225">
              <a:solidFill>
                <a:srgbClr val="202020"/>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a:xfrm>
              <a:off x="14824" y="8590"/>
              <a:ext cx="629" cy="0"/>
            </a:xfrm>
            <a:prstGeom prst="line">
              <a:avLst/>
            </a:prstGeom>
            <a:ln w="22225">
              <a:solidFill>
                <a:srgbClr val="202020"/>
              </a:solidFill>
            </a:ln>
          </p:spPr>
          <p:style>
            <a:lnRef idx="1">
              <a:schemeClr val="accent1"/>
            </a:lnRef>
            <a:fillRef idx="0">
              <a:schemeClr val="accent1"/>
            </a:fillRef>
            <a:effectRef idx="0">
              <a:schemeClr val="accent1"/>
            </a:effectRef>
            <a:fontRef idx="minor">
              <a:schemeClr val="tx1"/>
            </a:fontRef>
          </p:style>
        </p:cxnSp>
      </p:grpSp>
      <p:grpSp>
        <p:nvGrpSpPr>
          <p:cNvPr id="110" name="Group 109"/>
          <p:cNvGrpSpPr/>
          <p:nvPr/>
        </p:nvGrpSpPr>
        <p:grpSpPr>
          <a:xfrm>
            <a:off x="6092661" y="3367711"/>
            <a:ext cx="4399280" cy="1878330"/>
            <a:chOff x="8518" y="7040"/>
            <a:chExt cx="6928" cy="2958"/>
          </a:xfrm>
        </p:grpSpPr>
        <p:cxnSp>
          <p:nvCxnSpPr>
            <p:cNvPr id="111" name="Straight Connector 110"/>
            <p:cNvCxnSpPr/>
            <p:nvPr/>
          </p:nvCxnSpPr>
          <p:spPr>
            <a:xfrm>
              <a:off x="14818" y="9120"/>
              <a:ext cx="629" cy="0"/>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p:nvCxnSpPr>
          <p:spPr>
            <a:xfrm flipV="1">
              <a:off x="14818" y="9120"/>
              <a:ext cx="0" cy="860"/>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p:nvPr/>
          </p:nvCxnSpPr>
          <p:spPr>
            <a:xfrm>
              <a:off x="8518" y="7040"/>
              <a:ext cx="629" cy="0"/>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p:cNvCxnSpPr/>
            <p:nvPr/>
          </p:nvCxnSpPr>
          <p:spPr>
            <a:xfrm flipV="1">
              <a:off x="8518" y="7040"/>
              <a:ext cx="0" cy="2958"/>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p:cNvCxnSpPr/>
            <p:nvPr/>
          </p:nvCxnSpPr>
          <p:spPr>
            <a:xfrm>
              <a:off x="8518" y="9980"/>
              <a:ext cx="6300" cy="0"/>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16" name="Group 115"/>
          <p:cNvGrpSpPr/>
          <p:nvPr/>
        </p:nvGrpSpPr>
        <p:grpSpPr>
          <a:xfrm>
            <a:off x="8997786" y="4354501"/>
            <a:ext cx="1494790" cy="113030"/>
            <a:chOff x="13093" y="8594"/>
            <a:chExt cx="2354" cy="178"/>
          </a:xfrm>
        </p:grpSpPr>
        <p:cxnSp>
          <p:nvCxnSpPr>
            <p:cNvPr id="117" name="Straight Connector 116"/>
            <p:cNvCxnSpPr/>
            <p:nvPr/>
          </p:nvCxnSpPr>
          <p:spPr>
            <a:xfrm>
              <a:off x="14649" y="8766"/>
              <a:ext cx="798" cy="0"/>
            </a:xfrm>
            <a:prstGeom prst="line">
              <a:avLst/>
            </a:prstGeom>
            <a:ln w="2222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a:xfrm>
              <a:off x="13093" y="8594"/>
              <a:ext cx="1556" cy="0"/>
            </a:xfrm>
            <a:prstGeom prst="line">
              <a:avLst/>
            </a:prstGeom>
            <a:ln w="2222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a:xfrm>
              <a:off x="14649" y="8602"/>
              <a:ext cx="0" cy="170"/>
            </a:xfrm>
            <a:prstGeom prst="line">
              <a:avLst/>
            </a:prstGeom>
            <a:ln w="22225">
              <a:solidFill>
                <a:srgbClr val="00B050"/>
              </a:solidFill>
            </a:ln>
          </p:spPr>
          <p:style>
            <a:lnRef idx="1">
              <a:schemeClr val="accent1"/>
            </a:lnRef>
            <a:fillRef idx="0">
              <a:schemeClr val="accent1"/>
            </a:fillRef>
            <a:effectRef idx="0">
              <a:schemeClr val="accent1"/>
            </a:effectRef>
            <a:fontRef idx="minor">
              <a:schemeClr val="tx1"/>
            </a:fontRef>
          </p:style>
        </p:cxnSp>
      </p:grpSp>
      <p:grpSp>
        <p:nvGrpSpPr>
          <p:cNvPr id="120" name="Group 119"/>
          <p:cNvGrpSpPr/>
          <p:nvPr/>
        </p:nvGrpSpPr>
        <p:grpSpPr>
          <a:xfrm>
            <a:off x="8997786" y="4500551"/>
            <a:ext cx="1497965" cy="75565"/>
            <a:chOff x="13093" y="8824"/>
            <a:chExt cx="2359" cy="119"/>
          </a:xfrm>
        </p:grpSpPr>
        <p:cxnSp>
          <p:nvCxnSpPr>
            <p:cNvPr id="121" name="Straight Connector 120"/>
            <p:cNvCxnSpPr/>
            <p:nvPr/>
          </p:nvCxnSpPr>
          <p:spPr>
            <a:xfrm>
              <a:off x="13093" y="8824"/>
              <a:ext cx="1385" cy="0"/>
            </a:xfrm>
            <a:prstGeom prst="line">
              <a:avLst/>
            </a:prstGeom>
            <a:ln w="2222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p:nvCxnSpPr>
          <p:spPr>
            <a:xfrm>
              <a:off x="14480" y="8943"/>
              <a:ext cx="973" cy="0"/>
            </a:xfrm>
            <a:prstGeom prst="line">
              <a:avLst/>
            </a:prstGeom>
            <a:ln w="2222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p:nvCxnSpPr>
          <p:spPr>
            <a:xfrm>
              <a:off x="14478" y="8824"/>
              <a:ext cx="0" cy="115"/>
            </a:xfrm>
            <a:prstGeom prst="line">
              <a:avLst/>
            </a:prstGeom>
            <a:ln w="22225">
              <a:solidFill>
                <a:srgbClr val="0070C0"/>
              </a:solidFill>
            </a:ln>
          </p:spPr>
          <p:style>
            <a:lnRef idx="1">
              <a:schemeClr val="accent1"/>
            </a:lnRef>
            <a:fillRef idx="0">
              <a:schemeClr val="accent1"/>
            </a:fillRef>
            <a:effectRef idx="0">
              <a:schemeClr val="accent1"/>
            </a:effectRef>
            <a:fontRef idx="minor">
              <a:schemeClr val="tx1"/>
            </a:fontRef>
          </p:style>
        </p:cxnSp>
      </p:grpSp>
      <p:sp>
        <p:nvSpPr>
          <p:cNvPr id="124" name="Content Placeholder 2">
            <a:extLst>
              <a:ext uri="{FF2B5EF4-FFF2-40B4-BE49-F238E27FC236}">
                <a16:creationId xmlns:a16="http://schemas.microsoft.com/office/drawing/2014/main" id="{21ED515D-C27A-442E-AC75-3436088FDA4F}"/>
              </a:ext>
            </a:extLst>
          </p:cNvPr>
          <p:cNvSpPr txBox="1">
            <a:spLocks/>
          </p:cNvSpPr>
          <p:nvPr/>
        </p:nvSpPr>
        <p:spPr>
          <a:xfrm>
            <a:off x="131180" y="5870657"/>
            <a:ext cx="11946959" cy="591436"/>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chemeClr val="accent6"/>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chemeClr val="accent6"/>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chemeClr val="accent6"/>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Here, the </a:t>
            </a:r>
            <a:r>
              <a:rPr lang="en-US" dirty="0" err="1"/>
              <a:t>Tx</a:t>
            </a:r>
            <a:r>
              <a:rPr lang="en-US" dirty="0"/>
              <a:t> and Rx pins of GPS are connected with pins 3 and 2 respectively.</a:t>
            </a:r>
          </a:p>
        </p:txBody>
      </p:sp>
    </p:spTree>
    <p:extLst>
      <p:ext uri="{BB962C8B-B14F-4D97-AF65-F5344CB8AC3E}">
        <p14:creationId xmlns:p14="http://schemas.microsoft.com/office/powerpoint/2010/main" val="177411668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7"/>
                                        </p:tgtEl>
                                        <p:attrNameLst>
                                          <p:attrName>style.visibility</p:attrName>
                                        </p:attrNameLst>
                                      </p:cBhvr>
                                      <p:to>
                                        <p:strVal val="visible"/>
                                      </p:to>
                                    </p:set>
                                    <p:animEffect transition="in" filter="fade">
                                      <p:cBhvr>
                                        <p:cTn id="12" dur="500"/>
                                        <p:tgtEl>
                                          <p:spTgt spid="87"/>
                                        </p:tgtEl>
                                      </p:cBhvr>
                                    </p:animEffect>
                                  </p:childTnLst>
                                </p:cTn>
                              </p:par>
                              <p:par>
                                <p:cTn id="13" presetID="10" presetClass="entr" presetSubtype="0" fill="hold" nodeType="withEffect">
                                  <p:stCondLst>
                                    <p:cond delay="0"/>
                                  </p:stCondLst>
                                  <p:childTnLst>
                                    <p:set>
                                      <p:cBhvr>
                                        <p:cTn id="14" dur="1" fill="hold">
                                          <p:stCondLst>
                                            <p:cond delay="0"/>
                                          </p:stCondLst>
                                        </p:cTn>
                                        <p:tgtEl>
                                          <p:spTgt spid="88"/>
                                        </p:tgtEl>
                                        <p:attrNameLst>
                                          <p:attrName>style.visibility</p:attrName>
                                        </p:attrNameLst>
                                      </p:cBhvr>
                                      <p:to>
                                        <p:strVal val="visible"/>
                                      </p:to>
                                    </p:set>
                                    <p:animEffect transition="in" filter="fade">
                                      <p:cBhvr>
                                        <p:cTn id="15" dur="500"/>
                                        <p:tgtEl>
                                          <p:spTgt spid="8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1" end="1"/>
                                            </p:txEl>
                                          </p:spTgt>
                                        </p:tgtEl>
                                        <p:attrNameLst>
                                          <p:attrName>style.visibility</p:attrName>
                                        </p:attrNameLst>
                                      </p:cBhvr>
                                      <p:to>
                                        <p:strVal val="visible"/>
                                      </p:to>
                                    </p:set>
                                    <p:animEffect transition="in" filter="fade">
                                      <p:cBhvr>
                                        <p:cTn id="20" dur="500"/>
                                        <p:tgtEl>
                                          <p:spTgt spid="3">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89"/>
                                        </p:tgtEl>
                                        <p:attrNameLst>
                                          <p:attrName>style.visibility</p:attrName>
                                        </p:attrNameLst>
                                      </p:cBhvr>
                                      <p:to>
                                        <p:strVal val="visible"/>
                                      </p:to>
                                    </p:set>
                                    <p:animEffect transition="in" filter="fade">
                                      <p:cBhvr>
                                        <p:cTn id="25" dur="500"/>
                                        <p:tgtEl>
                                          <p:spTgt spid="89"/>
                                        </p:tgtEl>
                                      </p:cBhvr>
                                    </p:animEffect>
                                  </p:childTnLst>
                                </p:cTn>
                              </p:par>
                              <p:par>
                                <p:cTn id="26" presetID="10" presetClass="entr" presetSubtype="0" fill="hold" nodeType="withEffect">
                                  <p:stCondLst>
                                    <p:cond delay="0"/>
                                  </p:stCondLst>
                                  <p:childTnLst>
                                    <p:set>
                                      <p:cBhvr>
                                        <p:cTn id="27" dur="1" fill="hold">
                                          <p:stCondLst>
                                            <p:cond delay="0"/>
                                          </p:stCondLst>
                                        </p:cTn>
                                        <p:tgtEl>
                                          <p:spTgt spid="110"/>
                                        </p:tgtEl>
                                        <p:attrNameLst>
                                          <p:attrName>style.visibility</p:attrName>
                                        </p:attrNameLst>
                                      </p:cBhvr>
                                      <p:to>
                                        <p:strVal val="visible"/>
                                      </p:to>
                                    </p:set>
                                    <p:animEffect transition="in" filter="fade">
                                      <p:cBhvr>
                                        <p:cTn id="28" dur="500"/>
                                        <p:tgtEl>
                                          <p:spTgt spid="110"/>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3">
                                            <p:txEl>
                                              <p:pRg st="2" end="2"/>
                                            </p:txEl>
                                          </p:spTgt>
                                        </p:tgtEl>
                                        <p:attrNameLst>
                                          <p:attrName>style.visibility</p:attrName>
                                        </p:attrNameLst>
                                      </p:cBhvr>
                                      <p:to>
                                        <p:strVal val="visible"/>
                                      </p:to>
                                    </p:set>
                                    <p:animEffect transition="in" filter="fade">
                                      <p:cBhvr>
                                        <p:cTn id="33" dur="500"/>
                                        <p:tgtEl>
                                          <p:spTgt spid="3">
                                            <p:txEl>
                                              <p:pRg st="2" end="2"/>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3">
                                            <p:txEl>
                                              <p:pRg st="3" end="3"/>
                                            </p:txEl>
                                          </p:spTgt>
                                        </p:tgtEl>
                                        <p:attrNameLst>
                                          <p:attrName>style.visibility</p:attrName>
                                        </p:attrNameLst>
                                      </p:cBhvr>
                                      <p:to>
                                        <p:strVal val="visible"/>
                                      </p:to>
                                    </p:set>
                                    <p:animEffect transition="in" filter="fade">
                                      <p:cBhvr>
                                        <p:cTn id="38" dur="500"/>
                                        <p:tgtEl>
                                          <p:spTgt spid="3">
                                            <p:txEl>
                                              <p:pRg st="3" end="3"/>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3">
                                            <p:txEl>
                                              <p:pRg st="4" end="4"/>
                                            </p:txEl>
                                          </p:spTgt>
                                        </p:tgtEl>
                                        <p:attrNameLst>
                                          <p:attrName>style.visibility</p:attrName>
                                        </p:attrNameLst>
                                      </p:cBhvr>
                                      <p:to>
                                        <p:strVal val="visible"/>
                                      </p:to>
                                    </p:set>
                                    <p:animEffect transition="in" filter="fade">
                                      <p:cBhvr>
                                        <p:cTn id="43" dur="500"/>
                                        <p:tgtEl>
                                          <p:spTgt spid="3">
                                            <p:txEl>
                                              <p:pRg st="4" end="4"/>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124">
                                            <p:txEl>
                                              <p:pRg st="0" end="0"/>
                                            </p:txEl>
                                          </p:spTgt>
                                        </p:tgtEl>
                                        <p:attrNameLst>
                                          <p:attrName>style.visibility</p:attrName>
                                        </p:attrNameLst>
                                      </p:cBhvr>
                                      <p:to>
                                        <p:strVal val="visible"/>
                                      </p:to>
                                    </p:set>
                                    <p:animEffect transition="in" filter="fade">
                                      <p:cBhvr>
                                        <p:cTn id="48" dur="500"/>
                                        <p:tgtEl>
                                          <p:spTgt spid="124">
                                            <p:txEl>
                                              <p:pRg st="0" end="0"/>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116"/>
                                        </p:tgtEl>
                                        <p:attrNameLst>
                                          <p:attrName>style.visibility</p:attrName>
                                        </p:attrNameLst>
                                      </p:cBhvr>
                                      <p:to>
                                        <p:strVal val="visible"/>
                                      </p:to>
                                    </p:set>
                                    <p:animEffect transition="in" filter="fade">
                                      <p:cBhvr>
                                        <p:cTn id="53" dur="500"/>
                                        <p:tgtEl>
                                          <p:spTgt spid="116"/>
                                        </p:tgtEl>
                                      </p:cBhvr>
                                    </p:animEffect>
                                  </p:childTnLst>
                                </p:cTn>
                              </p:par>
                              <p:par>
                                <p:cTn id="54" presetID="10" presetClass="entr" presetSubtype="0" fill="hold" nodeType="withEffect">
                                  <p:stCondLst>
                                    <p:cond delay="0"/>
                                  </p:stCondLst>
                                  <p:childTnLst>
                                    <p:set>
                                      <p:cBhvr>
                                        <p:cTn id="55" dur="1" fill="hold">
                                          <p:stCondLst>
                                            <p:cond delay="0"/>
                                          </p:stCondLst>
                                        </p:cTn>
                                        <p:tgtEl>
                                          <p:spTgt spid="120"/>
                                        </p:tgtEl>
                                        <p:attrNameLst>
                                          <p:attrName>style.visibility</p:attrName>
                                        </p:attrNameLst>
                                      </p:cBhvr>
                                      <p:to>
                                        <p:strVal val="visible"/>
                                      </p:to>
                                    </p:set>
                                    <p:animEffect transition="in" filter="fade">
                                      <p:cBhvr>
                                        <p:cTn id="56" dur="500"/>
                                        <p:tgtEl>
                                          <p:spTgt spid="1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24"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GPS Sensor – Code explanation</a:t>
            </a:r>
          </a:p>
        </p:txBody>
      </p:sp>
      <p:sp>
        <p:nvSpPr>
          <p:cNvPr id="3" name="Content Placeholder 2"/>
          <p:cNvSpPr>
            <a:spLocks noGrp="1"/>
          </p:cNvSpPr>
          <p:nvPr>
            <p:ph idx="1"/>
          </p:nvPr>
        </p:nvSpPr>
        <p:spPr/>
        <p:txBody>
          <a:bodyPr/>
          <a:lstStyle/>
          <a:p>
            <a:r>
              <a:rPr lang="en-US" dirty="0"/>
              <a:t>The code in Arduino for GPS sensor can be written as following:</a:t>
            </a:r>
          </a:p>
          <a:p>
            <a:endParaRPr lang="en-US" dirty="0"/>
          </a:p>
        </p:txBody>
      </p:sp>
      <p:sp>
        <p:nvSpPr>
          <p:cNvPr id="5" name="Rectangle 4">
            <a:extLst>
              <a:ext uri="{FF2B5EF4-FFF2-40B4-BE49-F238E27FC236}">
                <a16:creationId xmlns:a16="http://schemas.microsoft.com/office/drawing/2014/main" id="{D456EBDA-49A4-A843-A786-6989C63A54AA}"/>
              </a:ext>
            </a:extLst>
          </p:cNvPr>
          <p:cNvSpPr/>
          <p:nvPr/>
        </p:nvSpPr>
        <p:spPr>
          <a:xfrm>
            <a:off x="633009" y="1650725"/>
            <a:ext cx="6397425" cy="4093428"/>
          </a:xfrm>
          <a:prstGeom prst="rect">
            <a:avLst/>
          </a:prstGeom>
          <a:solidFill>
            <a:schemeClr val="bg1">
              <a:lumMod val="95000"/>
            </a:schemeClr>
          </a:solidFill>
          <a:ln>
            <a:no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solidFill>
                  <a:srgbClr val="859900"/>
                </a:solidFill>
                <a:latin typeface="Consolas" panose="020B0609020204030204" pitchFamily="49" charset="0"/>
              </a:rPr>
              <a:t>#include</a:t>
            </a:r>
            <a:r>
              <a:rPr lang="en-US" sz="2000" dirty="0">
                <a:solidFill>
                  <a:srgbClr val="B58900"/>
                </a:solidFill>
                <a:latin typeface="Consolas" panose="020B0609020204030204" pitchFamily="49" charset="0"/>
              </a:rPr>
              <a:t> </a:t>
            </a:r>
            <a:r>
              <a:rPr lang="en-US" sz="2000" dirty="0">
                <a:solidFill>
                  <a:srgbClr val="2AA198"/>
                </a:solidFill>
                <a:latin typeface="Consolas" panose="020B0609020204030204" pitchFamily="49" charset="0"/>
              </a:rPr>
              <a:t>&lt;</a:t>
            </a:r>
            <a:r>
              <a:rPr lang="en-US" sz="2000" dirty="0" err="1">
                <a:solidFill>
                  <a:srgbClr val="2AA198"/>
                </a:solidFill>
                <a:latin typeface="Consolas" panose="020B0609020204030204" pitchFamily="49" charset="0"/>
              </a:rPr>
              <a:t>TinyGPS</a:t>
            </a:r>
            <a:r>
              <a:rPr lang="en-US" sz="2000" dirty="0">
                <a:solidFill>
                  <a:srgbClr val="2AA198"/>
                </a:solidFill>
                <a:latin typeface="Consolas" panose="020B0609020204030204" pitchFamily="49" charset="0"/>
              </a:rPr>
              <a:t>++.h&gt;</a:t>
            </a:r>
            <a:endParaRPr lang="en-US" sz="2000" dirty="0">
              <a:solidFill>
                <a:srgbClr val="333333"/>
              </a:solidFill>
              <a:latin typeface="Consolas" panose="020B0609020204030204" pitchFamily="49" charset="0"/>
            </a:endParaRPr>
          </a:p>
          <a:p>
            <a:r>
              <a:rPr lang="en-US" sz="2000" dirty="0">
                <a:solidFill>
                  <a:srgbClr val="859900"/>
                </a:solidFill>
                <a:latin typeface="Consolas" panose="020B0609020204030204" pitchFamily="49" charset="0"/>
              </a:rPr>
              <a:t>#include</a:t>
            </a:r>
            <a:r>
              <a:rPr lang="en-US" sz="2000" dirty="0">
                <a:solidFill>
                  <a:srgbClr val="B58900"/>
                </a:solidFill>
                <a:latin typeface="Consolas" panose="020B0609020204030204" pitchFamily="49" charset="0"/>
              </a:rPr>
              <a:t> </a:t>
            </a:r>
            <a:r>
              <a:rPr lang="en-US" sz="2000" dirty="0">
                <a:solidFill>
                  <a:srgbClr val="2AA198"/>
                </a:solidFill>
                <a:latin typeface="Consolas" panose="020B0609020204030204" pitchFamily="49" charset="0"/>
              </a:rPr>
              <a:t>&lt;</a:t>
            </a:r>
            <a:r>
              <a:rPr lang="en-US" sz="2000" dirty="0" err="1">
                <a:solidFill>
                  <a:srgbClr val="2AA198"/>
                </a:solidFill>
                <a:latin typeface="Consolas" panose="020B0609020204030204" pitchFamily="49" charset="0"/>
              </a:rPr>
              <a:t>SoftwareSerial.h</a:t>
            </a:r>
            <a:r>
              <a:rPr lang="en-US" sz="2000" dirty="0">
                <a:solidFill>
                  <a:srgbClr val="2AA198"/>
                </a:solidFill>
                <a:latin typeface="Consolas" panose="020B0609020204030204" pitchFamily="49" charset="0"/>
              </a:rPr>
              <a:t>&gt;</a:t>
            </a:r>
            <a:endParaRPr lang="en-US" sz="2000" dirty="0">
              <a:solidFill>
                <a:srgbClr val="333333"/>
              </a:solidFill>
              <a:latin typeface="Consolas" panose="020B0609020204030204" pitchFamily="49" charset="0"/>
            </a:endParaRPr>
          </a:p>
          <a:p>
            <a:r>
              <a:rPr lang="en-US" sz="2000" b="1" dirty="0">
                <a:solidFill>
                  <a:srgbClr val="073642"/>
                </a:solidFill>
                <a:latin typeface="Consolas" panose="020B0609020204030204" pitchFamily="49" charset="0"/>
              </a:rPr>
              <a:t>static</a:t>
            </a:r>
            <a:r>
              <a:rPr lang="en-US" sz="2000" dirty="0">
                <a:solidFill>
                  <a:srgbClr val="333333"/>
                </a:solidFill>
                <a:latin typeface="Consolas" panose="020B0609020204030204" pitchFamily="49" charset="0"/>
              </a:rPr>
              <a:t> </a:t>
            </a:r>
            <a:r>
              <a:rPr lang="en-US" sz="2000" b="1" dirty="0" err="1">
                <a:solidFill>
                  <a:srgbClr val="073642"/>
                </a:solidFill>
                <a:latin typeface="Consolas" panose="020B0609020204030204" pitchFamily="49" charset="0"/>
              </a:rPr>
              <a:t>const</a:t>
            </a:r>
            <a:r>
              <a:rPr lang="en-US" sz="2000" dirty="0">
                <a:solidFill>
                  <a:srgbClr val="333333"/>
                </a:solidFill>
                <a:latin typeface="Consolas" panose="020B0609020204030204" pitchFamily="49" charset="0"/>
              </a:rPr>
              <a:t> </a:t>
            </a:r>
            <a:r>
              <a:rPr lang="en-US" sz="2000" b="1" dirty="0" err="1">
                <a:solidFill>
                  <a:srgbClr val="073642"/>
                </a:solidFill>
                <a:latin typeface="Consolas" panose="020B0609020204030204" pitchFamily="49" charset="0"/>
              </a:rPr>
              <a:t>int</a:t>
            </a:r>
            <a:r>
              <a:rPr lang="en-US" sz="2000" dirty="0">
                <a:solidFill>
                  <a:srgbClr val="333333"/>
                </a:solidFill>
                <a:latin typeface="Consolas" panose="020B0609020204030204" pitchFamily="49" charset="0"/>
              </a:rPr>
              <a:t> </a:t>
            </a:r>
            <a:r>
              <a:rPr lang="en-US" sz="2000" dirty="0" err="1">
                <a:solidFill>
                  <a:srgbClr val="268BD2"/>
                </a:solidFill>
                <a:latin typeface="Consolas" panose="020B0609020204030204" pitchFamily="49" charset="0"/>
              </a:rPr>
              <a:t>RXPin</a:t>
            </a:r>
            <a:r>
              <a:rPr lang="en-US" sz="2000" dirty="0">
                <a:solidFill>
                  <a:srgbClr val="333333"/>
                </a:solidFill>
                <a:latin typeface="Consolas" panose="020B0609020204030204" pitchFamily="49" charset="0"/>
              </a:rPr>
              <a:t> </a:t>
            </a:r>
            <a:r>
              <a:rPr lang="en-US" sz="2000" dirty="0">
                <a:solidFill>
                  <a:srgbClr val="859900"/>
                </a:solidFill>
                <a:latin typeface="Consolas" panose="020B0609020204030204" pitchFamily="49" charset="0"/>
              </a:rPr>
              <a:t>=</a:t>
            </a:r>
            <a:r>
              <a:rPr lang="en-US" sz="2000" dirty="0">
                <a:solidFill>
                  <a:srgbClr val="333333"/>
                </a:solidFill>
                <a:latin typeface="Consolas" panose="020B0609020204030204" pitchFamily="49" charset="0"/>
              </a:rPr>
              <a:t> </a:t>
            </a:r>
            <a:r>
              <a:rPr lang="en-US" sz="2000" dirty="0">
                <a:solidFill>
                  <a:srgbClr val="D33682"/>
                </a:solidFill>
                <a:latin typeface="Consolas" panose="020B0609020204030204" pitchFamily="49" charset="0"/>
              </a:rPr>
              <a:t>3</a:t>
            </a:r>
            <a:r>
              <a:rPr lang="en-US" sz="2000" dirty="0">
                <a:solidFill>
                  <a:srgbClr val="333333"/>
                </a:solidFill>
                <a:latin typeface="Consolas" panose="020B0609020204030204" pitchFamily="49" charset="0"/>
              </a:rPr>
              <a:t>, </a:t>
            </a:r>
            <a:r>
              <a:rPr lang="en-US" sz="2000" dirty="0" err="1">
                <a:solidFill>
                  <a:srgbClr val="268BD2"/>
                </a:solidFill>
                <a:latin typeface="Consolas" panose="020B0609020204030204" pitchFamily="49" charset="0"/>
              </a:rPr>
              <a:t>TXPin</a:t>
            </a:r>
            <a:r>
              <a:rPr lang="en-US" sz="2000" dirty="0">
                <a:solidFill>
                  <a:srgbClr val="333333"/>
                </a:solidFill>
                <a:latin typeface="Consolas" panose="020B0609020204030204" pitchFamily="49" charset="0"/>
              </a:rPr>
              <a:t> </a:t>
            </a:r>
            <a:r>
              <a:rPr lang="en-US" sz="2000" dirty="0">
                <a:solidFill>
                  <a:srgbClr val="859900"/>
                </a:solidFill>
                <a:latin typeface="Consolas" panose="020B0609020204030204" pitchFamily="49" charset="0"/>
              </a:rPr>
              <a:t>=</a:t>
            </a:r>
            <a:r>
              <a:rPr lang="en-US" sz="2000" dirty="0">
                <a:solidFill>
                  <a:srgbClr val="333333"/>
                </a:solidFill>
                <a:latin typeface="Consolas" panose="020B0609020204030204" pitchFamily="49" charset="0"/>
              </a:rPr>
              <a:t> </a:t>
            </a:r>
            <a:r>
              <a:rPr lang="en-US" sz="2000" dirty="0">
                <a:solidFill>
                  <a:srgbClr val="D33682"/>
                </a:solidFill>
                <a:latin typeface="Consolas" panose="020B0609020204030204" pitchFamily="49" charset="0"/>
              </a:rPr>
              <a:t>2</a:t>
            </a:r>
            <a:r>
              <a:rPr lang="en-US" sz="2000" dirty="0">
                <a:solidFill>
                  <a:srgbClr val="333333"/>
                </a:solidFill>
                <a:latin typeface="Consolas" panose="020B0609020204030204" pitchFamily="49" charset="0"/>
              </a:rPr>
              <a:t>;</a:t>
            </a:r>
          </a:p>
          <a:p>
            <a:r>
              <a:rPr lang="en-US" sz="2000" b="1" dirty="0">
                <a:solidFill>
                  <a:srgbClr val="073642"/>
                </a:solidFill>
                <a:latin typeface="Consolas" panose="020B0609020204030204" pitchFamily="49" charset="0"/>
              </a:rPr>
              <a:t>static</a:t>
            </a:r>
            <a:r>
              <a:rPr lang="en-US" sz="2000" dirty="0">
                <a:solidFill>
                  <a:srgbClr val="333333"/>
                </a:solidFill>
                <a:latin typeface="Consolas" panose="020B0609020204030204" pitchFamily="49" charset="0"/>
              </a:rPr>
              <a:t> </a:t>
            </a:r>
            <a:r>
              <a:rPr lang="en-US" sz="2000" b="1" dirty="0" err="1">
                <a:solidFill>
                  <a:srgbClr val="073642"/>
                </a:solidFill>
                <a:latin typeface="Consolas" panose="020B0609020204030204" pitchFamily="49" charset="0"/>
              </a:rPr>
              <a:t>const</a:t>
            </a:r>
            <a:r>
              <a:rPr lang="en-US" sz="2000" dirty="0">
                <a:solidFill>
                  <a:srgbClr val="333333"/>
                </a:solidFill>
                <a:latin typeface="Consolas" panose="020B0609020204030204" pitchFamily="49" charset="0"/>
              </a:rPr>
              <a:t> </a:t>
            </a:r>
            <a:r>
              <a:rPr lang="en-US" sz="2000" b="1" dirty="0">
                <a:solidFill>
                  <a:srgbClr val="073642"/>
                </a:solidFill>
                <a:latin typeface="Consolas" panose="020B0609020204030204" pitchFamily="49" charset="0"/>
              </a:rPr>
              <a:t>uint32_t</a:t>
            </a:r>
            <a:r>
              <a:rPr lang="en-US" sz="2000" dirty="0">
                <a:solidFill>
                  <a:srgbClr val="333333"/>
                </a:solidFill>
                <a:latin typeface="Consolas" panose="020B0609020204030204" pitchFamily="49" charset="0"/>
              </a:rPr>
              <a:t> </a:t>
            </a:r>
            <a:r>
              <a:rPr lang="en-US" sz="2000" dirty="0" err="1">
                <a:solidFill>
                  <a:srgbClr val="268BD2"/>
                </a:solidFill>
                <a:latin typeface="Consolas" panose="020B0609020204030204" pitchFamily="49" charset="0"/>
              </a:rPr>
              <a:t>GPSBaud</a:t>
            </a:r>
            <a:r>
              <a:rPr lang="en-US" sz="2000" dirty="0">
                <a:solidFill>
                  <a:srgbClr val="333333"/>
                </a:solidFill>
                <a:latin typeface="Consolas" panose="020B0609020204030204" pitchFamily="49" charset="0"/>
              </a:rPr>
              <a:t> </a:t>
            </a:r>
            <a:r>
              <a:rPr lang="en-US" sz="2000" dirty="0">
                <a:solidFill>
                  <a:srgbClr val="859900"/>
                </a:solidFill>
                <a:latin typeface="Consolas" panose="020B0609020204030204" pitchFamily="49" charset="0"/>
              </a:rPr>
              <a:t>=</a:t>
            </a:r>
            <a:r>
              <a:rPr lang="en-US" sz="2000" dirty="0">
                <a:solidFill>
                  <a:srgbClr val="333333"/>
                </a:solidFill>
                <a:latin typeface="Consolas" panose="020B0609020204030204" pitchFamily="49" charset="0"/>
              </a:rPr>
              <a:t> </a:t>
            </a:r>
            <a:r>
              <a:rPr lang="en-US" sz="2000" dirty="0">
                <a:solidFill>
                  <a:srgbClr val="D33682"/>
                </a:solidFill>
                <a:latin typeface="Consolas" panose="020B0609020204030204" pitchFamily="49" charset="0"/>
              </a:rPr>
              <a:t>9600</a:t>
            </a:r>
            <a:r>
              <a:rPr lang="en-US" sz="2000" dirty="0">
                <a:solidFill>
                  <a:srgbClr val="333333"/>
                </a:solidFill>
                <a:latin typeface="Consolas" panose="020B0609020204030204" pitchFamily="49" charset="0"/>
              </a:rPr>
              <a:t>;</a:t>
            </a:r>
          </a:p>
          <a:p>
            <a:r>
              <a:rPr lang="en-US" sz="2000" dirty="0" err="1">
                <a:solidFill>
                  <a:srgbClr val="333333"/>
                </a:solidFill>
                <a:latin typeface="Consolas" panose="020B0609020204030204" pitchFamily="49" charset="0"/>
              </a:rPr>
              <a:t>TinyGPSPlus</a:t>
            </a:r>
            <a:r>
              <a:rPr lang="en-US" sz="2000" dirty="0">
                <a:solidFill>
                  <a:srgbClr val="333333"/>
                </a:solidFill>
                <a:latin typeface="Consolas" panose="020B0609020204030204" pitchFamily="49" charset="0"/>
              </a:rPr>
              <a:t> </a:t>
            </a:r>
            <a:r>
              <a:rPr lang="en-US" sz="2000" dirty="0" err="1">
                <a:solidFill>
                  <a:srgbClr val="268BD2"/>
                </a:solidFill>
                <a:latin typeface="Consolas" panose="020B0609020204030204" pitchFamily="49" charset="0"/>
              </a:rPr>
              <a:t>gps</a:t>
            </a:r>
            <a:r>
              <a:rPr lang="en-US" sz="2000" dirty="0">
                <a:solidFill>
                  <a:srgbClr val="333333"/>
                </a:solidFill>
                <a:latin typeface="Consolas" panose="020B0609020204030204" pitchFamily="49" charset="0"/>
              </a:rPr>
              <a:t>;</a:t>
            </a:r>
          </a:p>
          <a:p>
            <a:endParaRPr lang="en-US" sz="2000" dirty="0">
              <a:solidFill>
                <a:srgbClr val="333333"/>
              </a:solidFill>
              <a:latin typeface="Consolas" panose="020B0609020204030204" pitchFamily="49" charset="0"/>
            </a:endParaRPr>
          </a:p>
          <a:p>
            <a:r>
              <a:rPr lang="en-US" sz="2000" dirty="0" err="1">
                <a:solidFill>
                  <a:srgbClr val="333333"/>
                </a:solidFill>
                <a:latin typeface="Consolas" panose="020B0609020204030204" pitchFamily="49" charset="0"/>
              </a:rPr>
              <a:t>SoftwareSerial</a:t>
            </a:r>
            <a:r>
              <a:rPr lang="en-US" sz="2000" dirty="0">
                <a:solidFill>
                  <a:srgbClr val="333333"/>
                </a:solidFill>
                <a:latin typeface="Consolas" panose="020B0609020204030204" pitchFamily="49" charset="0"/>
              </a:rPr>
              <a:t> </a:t>
            </a:r>
            <a:r>
              <a:rPr lang="en-US" sz="2000" dirty="0" err="1">
                <a:solidFill>
                  <a:srgbClr val="268BD2"/>
                </a:solidFill>
                <a:latin typeface="Consolas" panose="020B0609020204030204" pitchFamily="49" charset="0"/>
              </a:rPr>
              <a:t>ss</a:t>
            </a:r>
            <a:r>
              <a:rPr lang="en-US" sz="2000" dirty="0">
                <a:solidFill>
                  <a:srgbClr val="333333"/>
                </a:solidFill>
                <a:latin typeface="Consolas" panose="020B0609020204030204" pitchFamily="49" charset="0"/>
              </a:rPr>
              <a:t>(</a:t>
            </a:r>
            <a:r>
              <a:rPr lang="en-US" sz="2000" dirty="0" err="1">
                <a:solidFill>
                  <a:srgbClr val="333333"/>
                </a:solidFill>
                <a:latin typeface="Consolas" panose="020B0609020204030204" pitchFamily="49" charset="0"/>
              </a:rPr>
              <a:t>RXPin</a:t>
            </a:r>
            <a:r>
              <a:rPr lang="en-US" sz="2000" dirty="0">
                <a:solidFill>
                  <a:srgbClr val="333333"/>
                </a:solidFill>
                <a:latin typeface="Consolas" panose="020B0609020204030204" pitchFamily="49" charset="0"/>
              </a:rPr>
              <a:t>, </a:t>
            </a:r>
            <a:r>
              <a:rPr lang="en-US" sz="2000" dirty="0" err="1">
                <a:solidFill>
                  <a:srgbClr val="333333"/>
                </a:solidFill>
                <a:latin typeface="Consolas" panose="020B0609020204030204" pitchFamily="49" charset="0"/>
              </a:rPr>
              <a:t>TXPin</a:t>
            </a:r>
            <a:r>
              <a:rPr lang="en-US" sz="2000" dirty="0">
                <a:solidFill>
                  <a:srgbClr val="333333"/>
                </a:solidFill>
                <a:latin typeface="Consolas" panose="020B0609020204030204" pitchFamily="49" charset="0"/>
              </a:rPr>
              <a:t>);</a:t>
            </a:r>
          </a:p>
          <a:p>
            <a:endParaRPr lang="en-US" sz="2000" dirty="0">
              <a:solidFill>
                <a:srgbClr val="333333"/>
              </a:solidFill>
              <a:latin typeface="Consolas" panose="020B0609020204030204" pitchFamily="49" charset="0"/>
            </a:endParaRPr>
          </a:p>
          <a:p>
            <a:r>
              <a:rPr lang="en-US" sz="2000" b="1" dirty="0">
                <a:solidFill>
                  <a:srgbClr val="073642"/>
                </a:solidFill>
                <a:latin typeface="Consolas" panose="020B0609020204030204" pitchFamily="49" charset="0"/>
              </a:rPr>
              <a:t>void</a:t>
            </a:r>
            <a:r>
              <a:rPr lang="en-US" sz="2000" dirty="0">
                <a:solidFill>
                  <a:srgbClr val="333333"/>
                </a:solidFill>
                <a:latin typeface="Consolas" panose="020B0609020204030204" pitchFamily="49" charset="0"/>
              </a:rPr>
              <a:t> </a:t>
            </a:r>
            <a:r>
              <a:rPr lang="en-US" sz="2000" dirty="0">
                <a:solidFill>
                  <a:srgbClr val="268BD2"/>
                </a:solidFill>
                <a:latin typeface="Consolas" panose="020B0609020204030204" pitchFamily="49" charset="0"/>
              </a:rPr>
              <a:t>setup</a:t>
            </a:r>
            <a:r>
              <a:rPr lang="en-US" sz="2000" dirty="0">
                <a:solidFill>
                  <a:srgbClr val="333333"/>
                </a:solidFill>
                <a:latin typeface="Consolas" panose="020B0609020204030204" pitchFamily="49" charset="0"/>
              </a:rPr>
              <a:t>()</a:t>
            </a:r>
          </a:p>
          <a:p>
            <a:r>
              <a:rPr lang="en-US" sz="2000" dirty="0">
                <a:solidFill>
                  <a:srgbClr val="333333"/>
                </a:solidFill>
                <a:latin typeface="Consolas" panose="020B0609020204030204" pitchFamily="49" charset="0"/>
              </a:rPr>
              <a:t>{</a:t>
            </a:r>
          </a:p>
          <a:p>
            <a:r>
              <a:rPr lang="en-US" sz="2000" dirty="0">
                <a:solidFill>
                  <a:srgbClr val="333333"/>
                </a:solidFill>
                <a:latin typeface="Consolas" panose="020B0609020204030204" pitchFamily="49" charset="0"/>
              </a:rPr>
              <a:t> </a:t>
            </a:r>
            <a:r>
              <a:rPr lang="en-US" sz="2000" dirty="0" err="1">
                <a:solidFill>
                  <a:srgbClr val="268BD2"/>
                </a:solidFill>
                <a:latin typeface="Consolas" panose="020B0609020204030204" pitchFamily="49" charset="0"/>
              </a:rPr>
              <a:t>Serial</a:t>
            </a:r>
            <a:r>
              <a:rPr lang="en-US" sz="2000" dirty="0" err="1">
                <a:solidFill>
                  <a:srgbClr val="333333"/>
                </a:solidFill>
                <a:latin typeface="Consolas" panose="020B0609020204030204" pitchFamily="49" charset="0"/>
              </a:rPr>
              <a:t>.</a:t>
            </a:r>
            <a:r>
              <a:rPr lang="en-US" sz="2000" dirty="0" err="1">
                <a:solidFill>
                  <a:srgbClr val="268BD2"/>
                </a:solidFill>
                <a:latin typeface="Consolas" panose="020B0609020204030204" pitchFamily="49" charset="0"/>
              </a:rPr>
              <a:t>begin</a:t>
            </a:r>
            <a:r>
              <a:rPr lang="en-US" sz="2000" dirty="0">
                <a:solidFill>
                  <a:srgbClr val="333333"/>
                </a:solidFill>
                <a:latin typeface="Consolas" panose="020B0609020204030204" pitchFamily="49" charset="0"/>
              </a:rPr>
              <a:t>(</a:t>
            </a:r>
            <a:r>
              <a:rPr lang="en-US" sz="2000" dirty="0">
                <a:solidFill>
                  <a:srgbClr val="D33682"/>
                </a:solidFill>
                <a:latin typeface="Consolas" panose="020B0609020204030204" pitchFamily="49" charset="0"/>
              </a:rPr>
              <a:t>115200</a:t>
            </a:r>
            <a:r>
              <a:rPr lang="en-US" sz="2000" dirty="0">
                <a:solidFill>
                  <a:srgbClr val="333333"/>
                </a:solidFill>
                <a:latin typeface="Consolas" panose="020B0609020204030204" pitchFamily="49" charset="0"/>
              </a:rPr>
              <a:t>);</a:t>
            </a:r>
          </a:p>
          <a:p>
            <a:r>
              <a:rPr lang="en-US" sz="2000" dirty="0">
                <a:solidFill>
                  <a:srgbClr val="333333"/>
                </a:solidFill>
                <a:latin typeface="Consolas" panose="020B0609020204030204" pitchFamily="49" charset="0"/>
              </a:rPr>
              <a:t> </a:t>
            </a:r>
            <a:r>
              <a:rPr lang="en-US" sz="2000" dirty="0" err="1">
                <a:solidFill>
                  <a:srgbClr val="268BD2"/>
                </a:solidFill>
                <a:latin typeface="Consolas" panose="020B0609020204030204" pitchFamily="49" charset="0"/>
              </a:rPr>
              <a:t>ss</a:t>
            </a:r>
            <a:r>
              <a:rPr lang="en-US" sz="2000" dirty="0" err="1">
                <a:solidFill>
                  <a:srgbClr val="333333"/>
                </a:solidFill>
                <a:latin typeface="Consolas" panose="020B0609020204030204" pitchFamily="49" charset="0"/>
              </a:rPr>
              <a:t>.</a:t>
            </a:r>
            <a:r>
              <a:rPr lang="en-US" sz="2000" dirty="0" err="1">
                <a:solidFill>
                  <a:srgbClr val="268BD2"/>
                </a:solidFill>
                <a:latin typeface="Consolas" panose="020B0609020204030204" pitchFamily="49" charset="0"/>
              </a:rPr>
              <a:t>begin</a:t>
            </a:r>
            <a:r>
              <a:rPr lang="en-US" sz="2000" dirty="0">
                <a:solidFill>
                  <a:srgbClr val="333333"/>
                </a:solidFill>
                <a:latin typeface="Consolas" panose="020B0609020204030204" pitchFamily="49" charset="0"/>
              </a:rPr>
              <a:t>(</a:t>
            </a:r>
            <a:r>
              <a:rPr lang="en-US" sz="2000" dirty="0" err="1">
                <a:solidFill>
                  <a:srgbClr val="268BD2"/>
                </a:solidFill>
                <a:latin typeface="Consolas" panose="020B0609020204030204" pitchFamily="49" charset="0"/>
              </a:rPr>
              <a:t>GPSBaud</a:t>
            </a:r>
            <a:r>
              <a:rPr lang="en-US" sz="2000" dirty="0">
                <a:solidFill>
                  <a:srgbClr val="333333"/>
                </a:solidFill>
                <a:latin typeface="Consolas" panose="020B0609020204030204" pitchFamily="49" charset="0"/>
              </a:rPr>
              <a:t>);</a:t>
            </a:r>
          </a:p>
          <a:p>
            <a:r>
              <a:rPr lang="en-US" sz="2000" dirty="0">
                <a:solidFill>
                  <a:srgbClr val="333333"/>
                </a:solidFill>
                <a:latin typeface="Consolas" panose="020B0609020204030204" pitchFamily="49" charset="0"/>
              </a:rPr>
              <a:t>}</a:t>
            </a:r>
          </a:p>
        </p:txBody>
      </p:sp>
      <p:sp>
        <p:nvSpPr>
          <p:cNvPr id="6" name="Rectangle 5">
            <a:extLst>
              <a:ext uri="{FF2B5EF4-FFF2-40B4-BE49-F238E27FC236}">
                <a16:creationId xmlns:a16="http://schemas.microsoft.com/office/drawing/2014/main" id="{35F9F4A0-4592-C04D-B2D0-0BF66A3BFA20}"/>
              </a:ext>
            </a:extLst>
          </p:cNvPr>
          <p:cNvSpPr/>
          <p:nvPr/>
        </p:nvSpPr>
        <p:spPr>
          <a:xfrm>
            <a:off x="131180" y="1650725"/>
            <a:ext cx="501829" cy="4093428"/>
          </a:xfrm>
          <a:prstGeom prst="rect">
            <a:avLst/>
          </a:prstGeom>
          <a:solidFill>
            <a:schemeClr val="bg1">
              <a:lumMod val="85000"/>
            </a:schemeClr>
          </a:solidFill>
          <a:ln>
            <a:no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2000" b="1" dirty="0">
                <a:solidFill>
                  <a:schemeClr val="tx1">
                    <a:lumMod val="75000"/>
                    <a:lumOff val="25000"/>
                  </a:schemeClr>
                </a:solidFill>
                <a:latin typeface="Consolas" panose="020B0609020204030204" pitchFamily="49" charset="0"/>
              </a:rPr>
              <a:t>1</a:t>
            </a:r>
          </a:p>
          <a:p>
            <a:pPr algn="r"/>
            <a:r>
              <a:rPr lang="en-IN" sz="2000" b="1" dirty="0">
                <a:solidFill>
                  <a:schemeClr val="tx1">
                    <a:lumMod val="75000"/>
                    <a:lumOff val="25000"/>
                  </a:schemeClr>
                </a:solidFill>
                <a:latin typeface="Consolas" panose="020B0609020204030204" pitchFamily="49" charset="0"/>
              </a:rPr>
              <a:t>2</a:t>
            </a:r>
          </a:p>
          <a:p>
            <a:pPr algn="r"/>
            <a:r>
              <a:rPr lang="en-IN" sz="2000" b="1" dirty="0">
                <a:solidFill>
                  <a:schemeClr val="tx1">
                    <a:lumMod val="75000"/>
                    <a:lumOff val="25000"/>
                  </a:schemeClr>
                </a:solidFill>
                <a:latin typeface="Consolas" panose="020B0609020204030204" pitchFamily="49" charset="0"/>
              </a:rPr>
              <a:t>3</a:t>
            </a:r>
          </a:p>
          <a:p>
            <a:pPr algn="r"/>
            <a:r>
              <a:rPr lang="en-IN" sz="2000" b="1" dirty="0">
                <a:solidFill>
                  <a:schemeClr val="tx1">
                    <a:lumMod val="75000"/>
                    <a:lumOff val="25000"/>
                  </a:schemeClr>
                </a:solidFill>
                <a:latin typeface="Consolas" panose="020B0609020204030204" pitchFamily="49" charset="0"/>
              </a:rPr>
              <a:t>4</a:t>
            </a:r>
          </a:p>
          <a:p>
            <a:pPr algn="r"/>
            <a:r>
              <a:rPr lang="en-IN" sz="2000" b="1" dirty="0">
                <a:solidFill>
                  <a:schemeClr val="tx1">
                    <a:lumMod val="75000"/>
                    <a:lumOff val="25000"/>
                  </a:schemeClr>
                </a:solidFill>
                <a:latin typeface="Consolas" panose="020B0609020204030204" pitchFamily="49" charset="0"/>
              </a:rPr>
              <a:t>5</a:t>
            </a:r>
          </a:p>
          <a:p>
            <a:pPr algn="r"/>
            <a:r>
              <a:rPr lang="en-IN" sz="2000" b="1" dirty="0">
                <a:solidFill>
                  <a:schemeClr val="tx1">
                    <a:lumMod val="75000"/>
                    <a:lumOff val="25000"/>
                  </a:schemeClr>
                </a:solidFill>
                <a:latin typeface="Consolas" panose="020B0609020204030204" pitchFamily="49" charset="0"/>
              </a:rPr>
              <a:t>6</a:t>
            </a:r>
          </a:p>
          <a:p>
            <a:pPr algn="r"/>
            <a:r>
              <a:rPr lang="en-IN" sz="2000" b="1" dirty="0">
                <a:solidFill>
                  <a:schemeClr val="tx1">
                    <a:lumMod val="75000"/>
                    <a:lumOff val="25000"/>
                  </a:schemeClr>
                </a:solidFill>
                <a:latin typeface="Consolas" panose="020B0609020204030204" pitchFamily="49" charset="0"/>
              </a:rPr>
              <a:t>7</a:t>
            </a:r>
          </a:p>
          <a:p>
            <a:pPr algn="r"/>
            <a:r>
              <a:rPr lang="en-IN" sz="2000" b="1" dirty="0">
                <a:solidFill>
                  <a:schemeClr val="tx1">
                    <a:lumMod val="75000"/>
                    <a:lumOff val="25000"/>
                  </a:schemeClr>
                </a:solidFill>
                <a:latin typeface="Consolas" panose="020B0609020204030204" pitchFamily="49" charset="0"/>
              </a:rPr>
              <a:t>8</a:t>
            </a:r>
          </a:p>
          <a:p>
            <a:pPr algn="r"/>
            <a:r>
              <a:rPr lang="en-IN" sz="2000" b="1" dirty="0">
                <a:solidFill>
                  <a:schemeClr val="tx1">
                    <a:lumMod val="75000"/>
                    <a:lumOff val="25000"/>
                  </a:schemeClr>
                </a:solidFill>
                <a:latin typeface="Consolas" panose="020B0609020204030204" pitchFamily="49" charset="0"/>
              </a:rPr>
              <a:t>9</a:t>
            </a:r>
          </a:p>
          <a:p>
            <a:pPr algn="r"/>
            <a:r>
              <a:rPr lang="en-IN" sz="2000" b="1" dirty="0">
                <a:solidFill>
                  <a:schemeClr val="tx1">
                    <a:lumMod val="75000"/>
                    <a:lumOff val="25000"/>
                  </a:schemeClr>
                </a:solidFill>
                <a:latin typeface="Consolas" panose="020B0609020204030204" pitchFamily="49" charset="0"/>
              </a:rPr>
              <a:t>10</a:t>
            </a:r>
          </a:p>
          <a:p>
            <a:pPr algn="r"/>
            <a:r>
              <a:rPr lang="en-IN" sz="2000" b="1" dirty="0">
                <a:solidFill>
                  <a:schemeClr val="tx1">
                    <a:lumMod val="75000"/>
                    <a:lumOff val="25000"/>
                  </a:schemeClr>
                </a:solidFill>
                <a:latin typeface="Consolas" panose="020B0609020204030204" pitchFamily="49" charset="0"/>
              </a:rPr>
              <a:t>11</a:t>
            </a:r>
          </a:p>
          <a:p>
            <a:pPr algn="r"/>
            <a:r>
              <a:rPr lang="en-IN" sz="2000" b="1" dirty="0">
                <a:solidFill>
                  <a:schemeClr val="tx1">
                    <a:lumMod val="75000"/>
                    <a:lumOff val="25000"/>
                  </a:schemeClr>
                </a:solidFill>
                <a:latin typeface="Consolas" panose="020B0609020204030204" pitchFamily="49" charset="0"/>
              </a:rPr>
              <a:t>12</a:t>
            </a:r>
          </a:p>
          <a:p>
            <a:pPr algn="r"/>
            <a:r>
              <a:rPr lang="en-IN" sz="2000" b="1" dirty="0">
                <a:solidFill>
                  <a:schemeClr val="tx1">
                    <a:lumMod val="75000"/>
                    <a:lumOff val="25000"/>
                  </a:schemeClr>
                </a:solidFill>
                <a:latin typeface="Consolas" panose="020B0609020204030204" pitchFamily="49" charset="0"/>
              </a:rPr>
              <a:t>13</a:t>
            </a:r>
          </a:p>
        </p:txBody>
      </p:sp>
      <p:sp>
        <p:nvSpPr>
          <p:cNvPr id="7" name="Rectangle: Top Corners Rounded 6">
            <a:extLst>
              <a:ext uri="{FF2B5EF4-FFF2-40B4-BE49-F238E27FC236}">
                <a16:creationId xmlns:a16="http://schemas.microsoft.com/office/drawing/2014/main" id="{0336C271-A2A3-9445-9946-5006F0A250F4}"/>
              </a:ext>
            </a:extLst>
          </p:cNvPr>
          <p:cNvSpPr/>
          <p:nvPr/>
        </p:nvSpPr>
        <p:spPr>
          <a:xfrm>
            <a:off x="131180" y="1321541"/>
            <a:ext cx="1977020" cy="329184"/>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600" dirty="0" err="1">
                <a:solidFill>
                  <a:schemeClr val="bg1"/>
                </a:solidFill>
              </a:rPr>
              <a:t>GPS</a:t>
            </a:r>
            <a:r>
              <a:rPr lang="en-US" sz="1600" dirty="0" err="1">
                <a:solidFill>
                  <a:schemeClr val="bg1"/>
                </a:solidFill>
                <a:latin typeface="Consolas" panose="020B0609020204030204" pitchFamily="49" charset="0"/>
              </a:rPr>
              <a:t>_</a:t>
            </a:r>
            <a:r>
              <a:rPr lang="en-US" sz="1600" dirty="0" err="1">
                <a:solidFill>
                  <a:schemeClr val="bg1"/>
                </a:solidFill>
              </a:rPr>
              <a:t>sensor.ino</a:t>
            </a:r>
            <a:endParaRPr lang="en-US" sz="1600" dirty="0">
              <a:solidFill>
                <a:schemeClr val="bg1"/>
              </a:solidFill>
            </a:endParaRPr>
          </a:p>
        </p:txBody>
      </p:sp>
      <p:sp>
        <p:nvSpPr>
          <p:cNvPr id="8" name="Rectangle 7"/>
          <p:cNvSpPr/>
          <p:nvPr/>
        </p:nvSpPr>
        <p:spPr>
          <a:xfrm>
            <a:off x="631470" y="2019573"/>
            <a:ext cx="5486400" cy="274320"/>
          </a:xfrm>
          <a:prstGeom prst="rect">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p:cNvGrpSpPr/>
          <p:nvPr/>
        </p:nvGrpSpPr>
        <p:grpSpPr>
          <a:xfrm>
            <a:off x="6117871" y="2156733"/>
            <a:ext cx="5974404" cy="1624167"/>
            <a:chOff x="5974349" y="2777128"/>
            <a:chExt cx="6094278" cy="1624167"/>
          </a:xfrm>
        </p:grpSpPr>
        <p:sp>
          <p:nvSpPr>
            <p:cNvPr id="10" name="TextBox 9"/>
            <p:cNvSpPr txBox="1"/>
            <p:nvPr/>
          </p:nvSpPr>
          <p:spPr>
            <a:xfrm>
              <a:off x="6905223" y="3570298"/>
              <a:ext cx="5163404" cy="830997"/>
            </a:xfrm>
            <a:prstGeom prst="rect">
              <a:avLst/>
            </a:prstGeom>
            <a:noFill/>
            <a:ln>
              <a:solidFill>
                <a:schemeClr val="accent6"/>
              </a:solidFill>
            </a:ln>
          </p:spPr>
          <p:txBody>
            <a:bodyPr wrap="square" rtlCol="0">
              <a:spAutoFit/>
            </a:bodyPr>
            <a:lstStyle/>
            <a:p>
              <a:pPr algn="just"/>
              <a:r>
                <a:rPr lang="en-IN" sz="2400" dirty="0"/>
                <a:t>Includes the </a:t>
              </a:r>
              <a:r>
                <a:rPr lang="en-IN" sz="2400" dirty="0" err="1"/>
                <a:t>SoftwareSerial</a:t>
              </a:r>
              <a:r>
                <a:rPr lang="en-IN" sz="2400" dirty="0"/>
                <a:t> library to use software serial communication</a:t>
              </a:r>
            </a:p>
          </p:txBody>
        </p:sp>
        <p:cxnSp>
          <p:nvCxnSpPr>
            <p:cNvPr id="11" name="Straight Arrow Connector 10"/>
            <p:cNvCxnSpPr>
              <a:stCxn id="8" idx="3"/>
              <a:endCxn id="10" idx="1"/>
            </p:cNvCxnSpPr>
            <p:nvPr/>
          </p:nvCxnSpPr>
          <p:spPr>
            <a:xfrm>
              <a:off x="5974349" y="2777128"/>
              <a:ext cx="930874" cy="1208669"/>
            </a:xfrm>
            <a:prstGeom prst="straightConnector1">
              <a:avLst/>
            </a:prstGeom>
            <a:ln w="190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grpSp>
      <p:sp>
        <p:nvSpPr>
          <p:cNvPr id="14" name="Rectangle 13"/>
          <p:cNvSpPr/>
          <p:nvPr/>
        </p:nvSpPr>
        <p:spPr>
          <a:xfrm>
            <a:off x="633742" y="2949903"/>
            <a:ext cx="5486400" cy="274320"/>
          </a:xfrm>
          <a:prstGeom prst="rect">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p:cNvGrpSpPr/>
          <p:nvPr/>
        </p:nvGrpSpPr>
        <p:grpSpPr>
          <a:xfrm>
            <a:off x="6120141" y="3087063"/>
            <a:ext cx="5972133" cy="1253853"/>
            <a:chOff x="5973975" y="2859026"/>
            <a:chExt cx="6091961" cy="1253853"/>
          </a:xfrm>
        </p:grpSpPr>
        <p:sp>
          <p:nvSpPr>
            <p:cNvPr id="16" name="TextBox 15"/>
            <p:cNvSpPr txBox="1"/>
            <p:nvPr/>
          </p:nvSpPr>
          <p:spPr>
            <a:xfrm>
              <a:off x="6902532" y="3651214"/>
              <a:ext cx="5163404" cy="461665"/>
            </a:xfrm>
            <a:prstGeom prst="rect">
              <a:avLst/>
            </a:prstGeom>
            <a:noFill/>
            <a:ln>
              <a:solidFill>
                <a:schemeClr val="accent6"/>
              </a:solidFill>
            </a:ln>
          </p:spPr>
          <p:txBody>
            <a:bodyPr wrap="square" rtlCol="0">
              <a:spAutoFit/>
            </a:bodyPr>
            <a:lstStyle/>
            <a:p>
              <a:pPr algn="just"/>
              <a:r>
                <a:rPr lang="en-IN" sz="2400" dirty="0"/>
                <a:t>Defining </a:t>
              </a:r>
              <a:r>
                <a:rPr lang="en-IN" sz="2400" i="1" dirty="0" err="1">
                  <a:solidFill>
                    <a:schemeClr val="accent6"/>
                  </a:solidFill>
                </a:rPr>
                <a:t>gps</a:t>
              </a:r>
              <a:r>
                <a:rPr lang="en-IN" sz="2400" i="1" dirty="0"/>
                <a:t> </a:t>
              </a:r>
              <a:r>
                <a:rPr lang="en-IN" sz="2400" dirty="0"/>
                <a:t>as object of </a:t>
              </a:r>
              <a:r>
                <a:rPr lang="en-IN" sz="2400" dirty="0" err="1"/>
                <a:t>TinyGPSPlus</a:t>
              </a:r>
              <a:endParaRPr lang="en-IN" sz="2400" i="1" dirty="0"/>
            </a:p>
          </p:txBody>
        </p:sp>
        <p:cxnSp>
          <p:nvCxnSpPr>
            <p:cNvPr id="17" name="Straight Arrow Connector 16"/>
            <p:cNvCxnSpPr>
              <a:stCxn id="14" idx="3"/>
              <a:endCxn id="16" idx="1"/>
            </p:cNvCxnSpPr>
            <p:nvPr/>
          </p:nvCxnSpPr>
          <p:spPr>
            <a:xfrm>
              <a:off x="5973975" y="2859026"/>
              <a:ext cx="928557" cy="1023021"/>
            </a:xfrm>
            <a:prstGeom prst="straightConnector1">
              <a:avLst/>
            </a:prstGeom>
            <a:ln w="190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grpSp>
      <p:sp>
        <p:nvSpPr>
          <p:cNvPr id="24" name="Rectangle 23"/>
          <p:cNvSpPr/>
          <p:nvPr/>
        </p:nvSpPr>
        <p:spPr>
          <a:xfrm>
            <a:off x="631470" y="3546631"/>
            <a:ext cx="5486400" cy="274320"/>
          </a:xfrm>
          <a:prstGeom prst="rect">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p:cNvGrpSpPr/>
          <p:nvPr/>
        </p:nvGrpSpPr>
        <p:grpSpPr>
          <a:xfrm>
            <a:off x="6117869" y="3683791"/>
            <a:ext cx="5974405" cy="1221758"/>
            <a:chOff x="5816573" y="3221456"/>
            <a:chExt cx="6094279" cy="1221758"/>
          </a:xfrm>
        </p:grpSpPr>
        <p:sp>
          <p:nvSpPr>
            <p:cNvPr id="26" name="TextBox 25"/>
            <p:cNvSpPr txBox="1"/>
            <p:nvPr/>
          </p:nvSpPr>
          <p:spPr>
            <a:xfrm>
              <a:off x="6747448" y="3981549"/>
              <a:ext cx="5163404" cy="461665"/>
            </a:xfrm>
            <a:prstGeom prst="rect">
              <a:avLst/>
            </a:prstGeom>
            <a:noFill/>
            <a:ln>
              <a:solidFill>
                <a:schemeClr val="accent6"/>
              </a:solidFill>
            </a:ln>
          </p:spPr>
          <p:txBody>
            <a:bodyPr wrap="square" rtlCol="0">
              <a:spAutoFit/>
            </a:bodyPr>
            <a:lstStyle/>
            <a:p>
              <a:pPr algn="just"/>
              <a:r>
                <a:rPr lang="en-IN" sz="2400" dirty="0"/>
                <a:t>Defining </a:t>
              </a:r>
              <a:r>
                <a:rPr lang="en-IN" sz="2400" i="1" dirty="0" err="1">
                  <a:solidFill>
                    <a:schemeClr val="accent6"/>
                  </a:solidFill>
                </a:rPr>
                <a:t>ss</a:t>
              </a:r>
              <a:r>
                <a:rPr lang="en-IN" sz="2400" i="1" dirty="0"/>
                <a:t> </a:t>
              </a:r>
              <a:r>
                <a:rPr lang="en-IN" sz="2400" dirty="0"/>
                <a:t>as object of </a:t>
              </a:r>
              <a:r>
                <a:rPr lang="en-IN" sz="2400" dirty="0" err="1"/>
                <a:t>SoftwareSerial</a:t>
              </a:r>
              <a:endParaRPr lang="en-IN" sz="2400" i="1" dirty="0"/>
            </a:p>
          </p:txBody>
        </p:sp>
        <p:cxnSp>
          <p:nvCxnSpPr>
            <p:cNvPr id="27" name="Straight Arrow Connector 26"/>
            <p:cNvCxnSpPr>
              <a:stCxn id="24" idx="3"/>
              <a:endCxn id="26" idx="1"/>
            </p:cNvCxnSpPr>
            <p:nvPr/>
          </p:nvCxnSpPr>
          <p:spPr>
            <a:xfrm>
              <a:off x="5816573" y="3221456"/>
              <a:ext cx="930874" cy="990926"/>
            </a:xfrm>
            <a:prstGeom prst="straightConnector1">
              <a:avLst/>
            </a:prstGeom>
            <a:ln w="190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grpSp>
      <p:sp>
        <p:nvSpPr>
          <p:cNvPr id="32" name="Rectangle 31"/>
          <p:cNvSpPr/>
          <p:nvPr/>
        </p:nvSpPr>
        <p:spPr>
          <a:xfrm>
            <a:off x="633742" y="1707944"/>
            <a:ext cx="5486400" cy="274320"/>
          </a:xfrm>
          <a:prstGeom prst="rect">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3" name="Group 32"/>
          <p:cNvGrpSpPr/>
          <p:nvPr/>
        </p:nvGrpSpPr>
        <p:grpSpPr>
          <a:xfrm>
            <a:off x="6120143" y="1646667"/>
            <a:ext cx="5972133" cy="1200329"/>
            <a:chOff x="5821210" y="2114662"/>
            <a:chExt cx="6091961" cy="1200329"/>
          </a:xfrm>
        </p:grpSpPr>
        <p:sp>
          <p:nvSpPr>
            <p:cNvPr id="34" name="TextBox 33"/>
            <p:cNvSpPr txBox="1"/>
            <p:nvPr/>
          </p:nvSpPr>
          <p:spPr>
            <a:xfrm>
              <a:off x="6749767" y="2114662"/>
              <a:ext cx="5163404" cy="1200329"/>
            </a:xfrm>
            <a:prstGeom prst="rect">
              <a:avLst/>
            </a:prstGeom>
            <a:noFill/>
            <a:ln>
              <a:solidFill>
                <a:schemeClr val="accent6"/>
              </a:solidFill>
            </a:ln>
          </p:spPr>
          <p:txBody>
            <a:bodyPr wrap="square" rtlCol="0">
              <a:spAutoFit/>
            </a:bodyPr>
            <a:lstStyle/>
            <a:p>
              <a:pPr algn="just"/>
              <a:r>
                <a:rPr lang="en-IN" sz="2400" dirty="0"/>
                <a:t>Includes the </a:t>
              </a:r>
              <a:r>
                <a:rPr lang="en-IN" sz="2400" dirty="0" err="1"/>
                <a:t>TinyGPS</a:t>
              </a:r>
              <a:r>
                <a:rPr lang="en-IN" sz="2400" dirty="0"/>
                <a:t>++ library to use built in functions for reading GPS sensor.</a:t>
              </a:r>
            </a:p>
          </p:txBody>
        </p:sp>
        <p:cxnSp>
          <p:nvCxnSpPr>
            <p:cNvPr id="35" name="Straight Arrow Connector 34"/>
            <p:cNvCxnSpPr>
              <a:stCxn id="32" idx="3"/>
              <a:endCxn id="34" idx="1"/>
            </p:cNvCxnSpPr>
            <p:nvPr/>
          </p:nvCxnSpPr>
          <p:spPr>
            <a:xfrm>
              <a:off x="5821210" y="2313099"/>
              <a:ext cx="928558" cy="401728"/>
            </a:xfrm>
            <a:prstGeom prst="straightConnector1">
              <a:avLst/>
            </a:prstGeom>
            <a:ln w="190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29761144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2"/>
                                        </p:tgtEl>
                                        <p:attrNameLst>
                                          <p:attrName>style.visibility</p:attrName>
                                        </p:attrNameLst>
                                      </p:cBhvr>
                                      <p:to>
                                        <p:strVal val="visible"/>
                                      </p:to>
                                    </p:set>
                                    <p:animEffect transition="in" filter="fade">
                                      <p:cBhvr>
                                        <p:cTn id="23" dur="500"/>
                                        <p:tgtEl>
                                          <p:spTgt spid="32"/>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3"/>
                                        </p:tgtEl>
                                        <p:attrNameLst>
                                          <p:attrName>style.visibility</p:attrName>
                                        </p:attrNameLst>
                                      </p:cBhvr>
                                      <p:to>
                                        <p:strVal val="visible"/>
                                      </p:to>
                                    </p:set>
                                    <p:animEffect transition="in" filter="fade">
                                      <p:cBhvr>
                                        <p:cTn id="28" dur="500"/>
                                        <p:tgtEl>
                                          <p:spTgt spid="33"/>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fade">
                                      <p:cBhvr>
                                        <p:cTn id="33" dur="500"/>
                                        <p:tgtEl>
                                          <p:spTgt spid="8"/>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9"/>
                                        </p:tgtEl>
                                        <p:attrNameLst>
                                          <p:attrName>style.visibility</p:attrName>
                                        </p:attrNameLst>
                                      </p:cBhvr>
                                      <p:to>
                                        <p:strVal val="visible"/>
                                      </p:to>
                                    </p:set>
                                    <p:animEffect transition="in" filter="fade">
                                      <p:cBhvr>
                                        <p:cTn id="38" dur="500"/>
                                        <p:tgtEl>
                                          <p:spTgt spid="9"/>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14"/>
                                        </p:tgtEl>
                                        <p:attrNameLst>
                                          <p:attrName>style.visibility</p:attrName>
                                        </p:attrNameLst>
                                      </p:cBhvr>
                                      <p:to>
                                        <p:strVal val="visible"/>
                                      </p:to>
                                    </p:set>
                                    <p:animEffect transition="in" filter="fade">
                                      <p:cBhvr>
                                        <p:cTn id="43" dur="500"/>
                                        <p:tgtEl>
                                          <p:spTgt spid="14"/>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15"/>
                                        </p:tgtEl>
                                        <p:attrNameLst>
                                          <p:attrName>style.visibility</p:attrName>
                                        </p:attrNameLst>
                                      </p:cBhvr>
                                      <p:to>
                                        <p:strVal val="visible"/>
                                      </p:to>
                                    </p:set>
                                    <p:animEffect transition="in" filter="fade">
                                      <p:cBhvr>
                                        <p:cTn id="48" dur="500"/>
                                        <p:tgtEl>
                                          <p:spTgt spid="15"/>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24"/>
                                        </p:tgtEl>
                                        <p:attrNameLst>
                                          <p:attrName>style.visibility</p:attrName>
                                        </p:attrNameLst>
                                      </p:cBhvr>
                                      <p:to>
                                        <p:strVal val="visible"/>
                                      </p:to>
                                    </p:set>
                                    <p:animEffect transition="in" filter="fade">
                                      <p:cBhvr>
                                        <p:cTn id="53" dur="500"/>
                                        <p:tgtEl>
                                          <p:spTgt spid="24"/>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25"/>
                                        </p:tgtEl>
                                        <p:attrNameLst>
                                          <p:attrName>style.visibility</p:attrName>
                                        </p:attrNameLst>
                                      </p:cBhvr>
                                      <p:to>
                                        <p:strVal val="visible"/>
                                      </p:to>
                                    </p:set>
                                    <p:animEffect transition="in" filter="fade">
                                      <p:cBhvr>
                                        <p:cTn id="58"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animBg="1"/>
      <p:bldP spid="6" grpId="0" animBg="1"/>
      <p:bldP spid="7" grpId="0" animBg="1"/>
      <p:bldP spid="8" grpId="0" animBg="1"/>
      <p:bldP spid="14" grpId="0" animBg="1"/>
      <p:bldP spid="24" grpId="0" animBg="1"/>
      <p:bldP spid="32"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GPS Sensor – Code explanation (Cont.)</a:t>
            </a:r>
          </a:p>
        </p:txBody>
      </p:sp>
      <p:sp>
        <p:nvSpPr>
          <p:cNvPr id="5" name="Rectangle 4">
            <a:extLst>
              <a:ext uri="{FF2B5EF4-FFF2-40B4-BE49-F238E27FC236}">
                <a16:creationId xmlns:a16="http://schemas.microsoft.com/office/drawing/2014/main" id="{D456EBDA-49A4-A843-A786-6989C63A54AA}"/>
              </a:ext>
            </a:extLst>
          </p:cNvPr>
          <p:cNvSpPr/>
          <p:nvPr/>
        </p:nvSpPr>
        <p:spPr>
          <a:xfrm>
            <a:off x="631173" y="1192628"/>
            <a:ext cx="6400800" cy="4401205"/>
          </a:xfrm>
          <a:prstGeom prst="rect">
            <a:avLst/>
          </a:prstGeom>
          <a:solidFill>
            <a:schemeClr val="bg1">
              <a:lumMod val="95000"/>
            </a:schemeClr>
          </a:solidFill>
          <a:ln>
            <a:no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dirty="0">
                <a:solidFill>
                  <a:srgbClr val="073642"/>
                </a:solidFill>
                <a:latin typeface="Consolas" panose="020B0609020204030204" pitchFamily="49" charset="0"/>
              </a:rPr>
              <a:t>void</a:t>
            </a:r>
            <a:r>
              <a:rPr lang="en-US" sz="2000" dirty="0">
                <a:solidFill>
                  <a:srgbClr val="333333"/>
                </a:solidFill>
                <a:latin typeface="Consolas" panose="020B0609020204030204" pitchFamily="49" charset="0"/>
              </a:rPr>
              <a:t> </a:t>
            </a:r>
            <a:r>
              <a:rPr lang="en-US" sz="2000" dirty="0">
                <a:solidFill>
                  <a:srgbClr val="268BD2"/>
                </a:solidFill>
                <a:latin typeface="Consolas" panose="020B0609020204030204" pitchFamily="49" charset="0"/>
              </a:rPr>
              <a:t>loop</a:t>
            </a:r>
            <a:r>
              <a:rPr lang="en-US" sz="2000" dirty="0">
                <a:solidFill>
                  <a:srgbClr val="333333"/>
                </a:solidFill>
                <a:latin typeface="Consolas" panose="020B0609020204030204" pitchFamily="49" charset="0"/>
              </a:rPr>
              <a:t>()</a:t>
            </a:r>
          </a:p>
          <a:p>
            <a:r>
              <a:rPr lang="en-US" sz="2000" dirty="0">
                <a:solidFill>
                  <a:srgbClr val="333333"/>
                </a:solidFill>
                <a:latin typeface="Consolas" panose="020B0609020204030204" pitchFamily="49" charset="0"/>
              </a:rPr>
              <a:t>{</a:t>
            </a:r>
          </a:p>
          <a:p>
            <a:r>
              <a:rPr lang="en-US" sz="2000" dirty="0">
                <a:solidFill>
                  <a:srgbClr val="333333"/>
                </a:solidFill>
                <a:latin typeface="Consolas" panose="020B0609020204030204" pitchFamily="49" charset="0"/>
              </a:rPr>
              <a:t> </a:t>
            </a:r>
            <a:r>
              <a:rPr lang="en-US" sz="2000" dirty="0">
                <a:solidFill>
                  <a:srgbClr val="859900"/>
                </a:solidFill>
                <a:latin typeface="Consolas" panose="020B0609020204030204" pitchFamily="49" charset="0"/>
              </a:rPr>
              <a:t>while</a:t>
            </a:r>
            <a:r>
              <a:rPr lang="en-US" sz="2000" dirty="0">
                <a:solidFill>
                  <a:srgbClr val="333333"/>
                </a:solidFill>
                <a:latin typeface="Consolas" panose="020B0609020204030204" pitchFamily="49" charset="0"/>
              </a:rPr>
              <a:t> (</a:t>
            </a:r>
            <a:r>
              <a:rPr lang="en-US" sz="2000" dirty="0" err="1">
                <a:solidFill>
                  <a:srgbClr val="268BD2"/>
                </a:solidFill>
                <a:latin typeface="Consolas" panose="020B0609020204030204" pitchFamily="49" charset="0"/>
              </a:rPr>
              <a:t>ss</a:t>
            </a:r>
            <a:r>
              <a:rPr lang="en-US" sz="2000" dirty="0" err="1">
                <a:solidFill>
                  <a:srgbClr val="333333"/>
                </a:solidFill>
                <a:latin typeface="Consolas" panose="020B0609020204030204" pitchFamily="49" charset="0"/>
              </a:rPr>
              <a:t>.</a:t>
            </a:r>
            <a:r>
              <a:rPr lang="en-US" sz="2000" dirty="0" err="1">
                <a:solidFill>
                  <a:srgbClr val="268BD2"/>
                </a:solidFill>
                <a:latin typeface="Consolas" panose="020B0609020204030204" pitchFamily="49" charset="0"/>
              </a:rPr>
              <a:t>available</a:t>
            </a:r>
            <a:r>
              <a:rPr lang="en-US" sz="2000" dirty="0">
                <a:solidFill>
                  <a:srgbClr val="333333"/>
                </a:solidFill>
                <a:latin typeface="Consolas" panose="020B0609020204030204" pitchFamily="49" charset="0"/>
              </a:rPr>
              <a:t>() </a:t>
            </a:r>
            <a:r>
              <a:rPr lang="en-US" sz="2000" dirty="0">
                <a:solidFill>
                  <a:srgbClr val="859900"/>
                </a:solidFill>
                <a:latin typeface="Consolas" panose="020B0609020204030204" pitchFamily="49" charset="0"/>
              </a:rPr>
              <a:t>&gt;</a:t>
            </a:r>
            <a:r>
              <a:rPr lang="en-US" sz="2000" dirty="0">
                <a:solidFill>
                  <a:srgbClr val="333333"/>
                </a:solidFill>
                <a:latin typeface="Consolas" panose="020B0609020204030204" pitchFamily="49" charset="0"/>
              </a:rPr>
              <a:t> </a:t>
            </a:r>
            <a:r>
              <a:rPr lang="en-US" sz="2000" dirty="0">
                <a:solidFill>
                  <a:srgbClr val="D33682"/>
                </a:solidFill>
                <a:latin typeface="Consolas" panose="020B0609020204030204" pitchFamily="49" charset="0"/>
              </a:rPr>
              <a:t>0</a:t>
            </a:r>
            <a:r>
              <a:rPr lang="en-US" sz="2000" dirty="0">
                <a:solidFill>
                  <a:srgbClr val="333333"/>
                </a:solidFill>
                <a:latin typeface="Consolas" panose="020B0609020204030204" pitchFamily="49" charset="0"/>
              </a:rPr>
              <a:t>)</a:t>
            </a:r>
          </a:p>
          <a:p>
            <a:r>
              <a:rPr lang="en-US" sz="2000" dirty="0">
                <a:solidFill>
                  <a:srgbClr val="333333"/>
                </a:solidFill>
                <a:latin typeface="Consolas" panose="020B0609020204030204" pitchFamily="49" charset="0"/>
              </a:rPr>
              <a:t>   </a:t>
            </a:r>
            <a:r>
              <a:rPr lang="en-US" sz="2000" dirty="0" err="1">
                <a:solidFill>
                  <a:srgbClr val="268BD2"/>
                </a:solidFill>
                <a:latin typeface="Consolas" panose="020B0609020204030204" pitchFamily="49" charset="0"/>
              </a:rPr>
              <a:t>gps</a:t>
            </a:r>
            <a:r>
              <a:rPr lang="en-US" sz="2000" dirty="0" err="1">
                <a:solidFill>
                  <a:srgbClr val="333333"/>
                </a:solidFill>
                <a:latin typeface="Consolas" panose="020B0609020204030204" pitchFamily="49" charset="0"/>
              </a:rPr>
              <a:t>.</a:t>
            </a:r>
            <a:r>
              <a:rPr lang="en-US" sz="2000" dirty="0" err="1">
                <a:solidFill>
                  <a:srgbClr val="268BD2"/>
                </a:solidFill>
                <a:latin typeface="Consolas" panose="020B0609020204030204" pitchFamily="49" charset="0"/>
              </a:rPr>
              <a:t>encode</a:t>
            </a:r>
            <a:r>
              <a:rPr lang="en-US" sz="2000" dirty="0">
                <a:solidFill>
                  <a:srgbClr val="333333"/>
                </a:solidFill>
                <a:latin typeface="Consolas" panose="020B0609020204030204" pitchFamily="49" charset="0"/>
              </a:rPr>
              <a:t>(</a:t>
            </a:r>
            <a:r>
              <a:rPr lang="en-US" sz="2000" dirty="0" err="1">
                <a:solidFill>
                  <a:srgbClr val="268BD2"/>
                </a:solidFill>
                <a:latin typeface="Consolas" panose="020B0609020204030204" pitchFamily="49" charset="0"/>
              </a:rPr>
              <a:t>ss</a:t>
            </a:r>
            <a:r>
              <a:rPr lang="en-US" sz="2000" dirty="0" err="1">
                <a:solidFill>
                  <a:srgbClr val="333333"/>
                </a:solidFill>
                <a:latin typeface="Consolas" panose="020B0609020204030204" pitchFamily="49" charset="0"/>
              </a:rPr>
              <a:t>.</a:t>
            </a:r>
            <a:r>
              <a:rPr lang="en-US" sz="2000" dirty="0" err="1">
                <a:solidFill>
                  <a:srgbClr val="268BD2"/>
                </a:solidFill>
                <a:latin typeface="Consolas" panose="020B0609020204030204" pitchFamily="49" charset="0"/>
              </a:rPr>
              <a:t>read</a:t>
            </a:r>
            <a:r>
              <a:rPr lang="en-US" sz="2000" dirty="0">
                <a:solidFill>
                  <a:srgbClr val="333333"/>
                </a:solidFill>
                <a:latin typeface="Consolas" panose="020B0609020204030204" pitchFamily="49" charset="0"/>
              </a:rPr>
              <a:t>());</a:t>
            </a:r>
          </a:p>
          <a:p>
            <a:r>
              <a:rPr lang="en-US" sz="2000" dirty="0">
                <a:solidFill>
                  <a:srgbClr val="333333"/>
                </a:solidFill>
                <a:latin typeface="Consolas" panose="020B0609020204030204" pitchFamily="49" charset="0"/>
              </a:rPr>
              <a:t>   </a:t>
            </a:r>
            <a:r>
              <a:rPr lang="en-US" sz="2000" dirty="0" err="1">
                <a:solidFill>
                  <a:srgbClr val="268BD2"/>
                </a:solidFill>
                <a:latin typeface="Consolas" panose="020B0609020204030204" pitchFamily="49" charset="0"/>
              </a:rPr>
              <a:t>displayInfo</a:t>
            </a:r>
            <a:r>
              <a:rPr lang="en-US" sz="2000" dirty="0">
                <a:solidFill>
                  <a:srgbClr val="333333"/>
                </a:solidFill>
                <a:latin typeface="Consolas" panose="020B0609020204030204" pitchFamily="49" charset="0"/>
              </a:rPr>
              <a:t>();</a:t>
            </a:r>
          </a:p>
          <a:p>
            <a:br>
              <a:rPr lang="en-US" sz="2000" dirty="0">
                <a:solidFill>
                  <a:srgbClr val="333333"/>
                </a:solidFill>
                <a:latin typeface="Consolas" panose="020B0609020204030204" pitchFamily="49" charset="0"/>
              </a:rPr>
            </a:br>
            <a:r>
              <a:rPr lang="en-US" sz="2000" dirty="0">
                <a:solidFill>
                  <a:srgbClr val="333333"/>
                </a:solidFill>
                <a:latin typeface="Consolas" panose="020B0609020204030204" pitchFamily="49" charset="0"/>
              </a:rPr>
              <a:t>   </a:t>
            </a:r>
            <a:r>
              <a:rPr lang="en-US" sz="2000" dirty="0">
                <a:solidFill>
                  <a:srgbClr val="859900"/>
                </a:solidFill>
                <a:latin typeface="Consolas" panose="020B0609020204030204" pitchFamily="49" charset="0"/>
              </a:rPr>
              <a:t>if</a:t>
            </a:r>
            <a:r>
              <a:rPr lang="en-US" sz="2000" dirty="0">
                <a:solidFill>
                  <a:srgbClr val="333333"/>
                </a:solidFill>
                <a:latin typeface="Consolas" panose="020B0609020204030204" pitchFamily="49" charset="0"/>
              </a:rPr>
              <a:t> (</a:t>
            </a:r>
            <a:r>
              <a:rPr lang="en-US" sz="2000" dirty="0" err="1">
                <a:solidFill>
                  <a:srgbClr val="268BD2"/>
                </a:solidFill>
                <a:latin typeface="Consolas" panose="020B0609020204030204" pitchFamily="49" charset="0"/>
              </a:rPr>
              <a:t>millis</a:t>
            </a:r>
            <a:r>
              <a:rPr lang="en-US" sz="2000" dirty="0">
                <a:solidFill>
                  <a:srgbClr val="333333"/>
                </a:solidFill>
                <a:latin typeface="Consolas" panose="020B0609020204030204" pitchFamily="49" charset="0"/>
              </a:rPr>
              <a:t>()</a:t>
            </a:r>
            <a:r>
              <a:rPr lang="en-US" sz="2000" dirty="0">
                <a:solidFill>
                  <a:srgbClr val="859900"/>
                </a:solidFill>
                <a:latin typeface="Consolas" panose="020B0609020204030204" pitchFamily="49" charset="0"/>
              </a:rPr>
              <a:t>&gt;</a:t>
            </a:r>
            <a:r>
              <a:rPr lang="en-US" sz="2000" dirty="0">
                <a:solidFill>
                  <a:srgbClr val="D33682"/>
                </a:solidFill>
                <a:latin typeface="Consolas" panose="020B0609020204030204" pitchFamily="49" charset="0"/>
              </a:rPr>
              <a:t>5000</a:t>
            </a:r>
            <a:r>
              <a:rPr lang="en-US" sz="2000" dirty="0">
                <a:solidFill>
                  <a:srgbClr val="333333"/>
                </a:solidFill>
                <a:latin typeface="Consolas" panose="020B0609020204030204" pitchFamily="49" charset="0"/>
              </a:rPr>
              <a:t> </a:t>
            </a:r>
            <a:r>
              <a:rPr lang="en-US" sz="2000" dirty="0">
                <a:solidFill>
                  <a:srgbClr val="859900"/>
                </a:solidFill>
                <a:latin typeface="Consolas" panose="020B0609020204030204" pitchFamily="49" charset="0"/>
              </a:rPr>
              <a:t>&amp;&amp; 						</a:t>
            </a:r>
            <a:r>
              <a:rPr lang="en-US" sz="2000" dirty="0" err="1">
                <a:solidFill>
                  <a:srgbClr val="268BD2"/>
                </a:solidFill>
                <a:latin typeface="Consolas" panose="020B0609020204030204" pitchFamily="49" charset="0"/>
              </a:rPr>
              <a:t>gps</a:t>
            </a:r>
            <a:r>
              <a:rPr lang="en-US" sz="2000" dirty="0" err="1">
                <a:solidFill>
                  <a:srgbClr val="333333"/>
                </a:solidFill>
                <a:latin typeface="Consolas" panose="020B0609020204030204" pitchFamily="49" charset="0"/>
              </a:rPr>
              <a:t>.</a:t>
            </a:r>
            <a:r>
              <a:rPr lang="en-US" sz="2000" dirty="0" err="1">
                <a:solidFill>
                  <a:srgbClr val="268BD2"/>
                </a:solidFill>
                <a:latin typeface="Consolas" panose="020B0609020204030204" pitchFamily="49" charset="0"/>
              </a:rPr>
              <a:t>charsProcessed</a:t>
            </a:r>
            <a:r>
              <a:rPr lang="en-US" sz="2000" dirty="0">
                <a:solidFill>
                  <a:srgbClr val="333333"/>
                </a:solidFill>
                <a:latin typeface="Consolas" panose="020B0609020204030204" pitchFamily="49" charset="0"/>
              </a:rPr>
              <a:t>()</a:t>
            </a:r>
            <a:r>
              <a:rPr lang="en-US" sz="2000" dirty="0">
                <a:solidFill>
                  <a:srgbClr val="859900"/>
                </a:solidFill>
                <a:latin typeface="Consolas" panose="020B0609020204030204" pitchFamily="49" charset="0"/>
              </a:rPr>
              <a:t>&lt;</a:t>
            </a:r>
            <a:r>
              <a:rPr lang="en-US" sz="2000" dirty="0">
                <a:solidFill>
                  <a:srgbClr val="D33682"/>
                </a:solidFill>
                <a:latin typeface="Consolas" panose="020B0609020204030204" pitchFamily="49" charset="0"/>
              </a:rPr>
              <a:t>10</a:t>
            </a:r>
            <a:r>
              <a:rPr lang="en-US" sz="2000" dirty="0">
                <a:solidFill>
                  <a:srgbClr val="333333"/>
                </a:solidFill>
                <a:latin typeface="Consolas" panose="020B0609020204030204" pitchFamily="49" charset="0"/>
              </a:rPr>
              <a:t>)</a:t>
            </a:r>
          </a:p>
          <a:p>
            <a:r>
              <a:rPr lang="en-US" sz="2000" dirty="0">
                <a:solidFill>
                  <a:srgbClr val="333333"/>
                </a:solidFill>
                <a:latin typeface="Consolas" panose="020B0609020204030204" pitchFamily="49" charset="0"/>
              </a:rPr>
              <a:t>   {</a:t>
            </a:r>
          </a:p>
          <a:p>
            <a:r>
              <a:rPr lang="en-US" sz="2000" dirty="0">
                <a:solidFill>
                  <a:srgbClr val="333333"/>
                </a:solidFill>
                <a:latin typeface="Consolas" panose="020B0609020204030204" pitchFamily="49" charset="0"/>
              </a:rPr>
              <a:t>      </a:t>
            </a:r>
            <a:r>
              <a:rPr lang="en-US" sz="2000" dirty="0" err="1">
                <a:solidFill>
                  <a:srgbClr val="268BD2"/>
                </a:solidFill>
                <a:latin typeface="Consolas" panose="020B0609020204030204" pitchFamily="49" charset="0"/>
              </a:rPr>
              <a:t>Serial</a:t>
            </a:r>
            <a:r>
              <a:rPr lang="en-US" sz="2000" dirty="0" err="1">
                <a:solidFill>
                  <a:srgbClr val="333333"/>
                </a:solidFill>
                <a:latin typeface="Consolas" panose="020B0609020204030204" pitchFamily="49" charset="0"/>
              </a:rPr>
              <a:t>.</a:t>
            </a:r>
            <a:r>
              <a:rPr lang="en-US" sz="2000" dirty="0" err="1">
                <a:solidFill>
                  <a:srgbClr val="268BD2"/>
                </a:solidFill>
                <a:latin typeface="Consolas" panose="020B0609020204030204" pitchFamily="49" charset="0"/>
              </a:rPr>
              <a:t>println</a:t>
            </a:r>
            <a:r>
              <a:rPr lang="en-US" sz="2000" dirty="0">
                <a:solidFill>
                  <a:srgbClr val="333333"/>
                </a:solidFill>
                <a:latin typeface="Consolas" panose="020B0609020204030204" pitchFamily="49" charset="0"/>
              </a:rPr>
              <a:t>(</a:t>
            </a:r>
            <a:r>
              <a:rPr lang="en-US" sz="2000" dirty="0">
                <a:solidFill>
                  <a:srgbClr val="2AA198"/>
                </a:solidFill>
                <a:latin typeface="Consolas" panose="020B0609020204030204" pitchFamily="49" charset="0"/>
              </a:rPr>
              <a:t>"No GPS detected: Check wiring."</a:t>
            </a:r>
            <a:r>
              <a:rPr lang="en-US" sz="2000" dirty="0">
                <a:solidFill>
                  <a:srgbClr val="333333"/>
                </a:solidFill>
                <a:latin typeface="Consolas" panose="020B0609020204030204" pitchFamily="49" charset="0"/>
              </a:rPr>
              <a:t>);</a:t>
            </a:r>
          </a:p>
          <a:p>
            <a:r>
              <a:rPr lang="en-US" sz="2000" dirty="0">
                <a:solidFill>
                  <a:srgbClr val="333333"/>
                </a:solidFill>
                <a:latin typeface="Consolas" panose="020B0609020204030204" pitchFamily="49" charset="0"/>
              </a:rPr>
              <a:t>      </a:t>
            </a:r>
            <a:r>
              <a:rPr lang="en-US" sz="2000" dirty="0">
                <a:solidFill>
                  <a:srgbClr val="859900"/>
                </a:solidFill>
                <a:latin typeface="Consolas" panose="020B0609020204030204" pitchFamily="49" charset="0"/>
              </a:rPr>
              <a:t>while</a:t>
            </a:r>
            <a:r>
              <a:rPr lang="en-US" sz="2000" dirty="0">
                <a:solidFill>
                  <a:srgbClr val="333333"/>
                </a:solidFill>
                <a:latin typeface="Consolas" panose="020B0609020204030204" pitchFamily="49" charset="0"/>
              </a:rPr>
              <a:t>(</a:t>
            </a:r>
            <a:r>
              <a:rPr lang="en-US" sz="2000" dirty="0">
                <a:solidFill>
                  <a:srgbClr val="B58900"/>
                </a:solidFill>
                <a:latin typeface="Consolas" panose="020B0609020204030204" pitchFamily="49" charset="0"/>
              </a:rPr>
              <a:t>true</a:t>
            </a:r>
            <a:r>
              <a:rPr lang="en-US" sz="2000" dirty="0">
                <a:solidFill>
                  <a:srgbClr val="333333"/>
                </a:solidFill>
                <a:latin typeface="Consolas" panose="020B0609020204030204" pitchFamily="49" charset="0"/>
              </a:rPr>
              <a:t>);</a:t>
            </a:r>
          </a:p>
          <a:p>
            <a:r>
              <a:rPr lang="en-US" sz="2000" dirty="0">
                <a:solidFill>
                  <a:srgbClr val="333333"/>
                </a:solidFill>
                <a:latin typeface="Consolas" panose="020B0609020204030204" pitchFamily="49" charset="0"/>
              </a:rPr>
              <a:t>   }</a:t>
            </a:r>
          </a:p>
          <a:p>
            <a:r>
              <a:rPr lang="en-US" sz="2000" dirty="0">
                <a:solidFill>
                  <a:srgbClr val="333333"/>
                </a:solidFill>
                <a:latin typeface="Consolas" panose="020B0609020204030204" pitchFamily="49" charset="0"/>
              </a:rPr>
              <a:t>}</a:t>
            </a:r>
          </a:p>
        </p:txBody>
      </p:sp>
      <p:sp>
        <p:nvSpPr>
          <p:cNvPr id="6" name="Rectangle 5">
            <a:extLst>
              <a:ext uri="{FF2B5EF4-FFF2-40B4-BE49-F238E27FC236}">
                <a16:creationId xmlns:a16="http://schemas.microsoft.com/office/drawing/2014/main" id="{35F9F4A0-4592-C04D-B2D0-0BF66A3BFA20}"/>
              </a:ext>
            </a:extLst>
          </p:cNvPr>
          <p:cNvSpPr/>
          <p:nvPr/>
        </p:nvSpPr>
        <p:spPr>
          <a:xfrm>
            <a:off x="131180" y="1192628"/>
            <a:ext cx="501829" cy="4401205"/>
          </a:xfrm>
          <a:prstGeom prst="rect">
            <a:avLst/>
          </a:prstGeom>
          <a:solidFill>
            <a:schemeClr val="bg1">
              <a:lumMod val="85000"/>
            </a:schemeClr>
          </a:solidFill>
          <a:ln>
            <a:no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2000" b="1" dirty="0">
                <a:solidFill>
                  <a:schemeClr val="tx1">
                    <a:lumMod val="75000"/>
                    <a:lumOff val="25000"/>
                  </a:schemeClr>
                </a:solidFill>
                <a:latin typeface="Consolas" panose="020B0609020204030204" pitchFamily="49" charset="0"/>
              </a:rPr>
              <a:t>14</a:t>
            </a:r>
          </a:p>
          <a:p>
            <a:pPr algn="r"/>
            <a:r>
              <a:rPr lang="en-IN" sz="2000" b="1" dirty="0">
                <a:solidFill>
                  <a:schemeClr val="tx1">
                    <a:lumMod val="75000"/>
                    <a:lumOff val="25000"/>
                  </a:schemeClr>
                </a:solidFill>
                <a:latin typeface="Consolas" panose="020B0609020204030204" pitchFamily="49" charset="0"/>
              </a:rPr>
              <a:t>15</a:t>
            </a:r>
          </a:p>
          <a:p>
            <a:pPr algn="r"/>
            <a:r>
              <a:rPr lang="en-IN" sz="2000" b="1" dirty="0">
                <a:solidFill>
                  <a:schemeClr val="tx1">
                    <a:lumMod val="75000"/>
                    <a:lumOff val="25000"/>
                  </a:schemeClr>
                </a:solidFill>
                <a:latin typeface="Consolas" panose="020B0609020204030204" pitchFamily="49" charset="0"/>
              </a:rPr>
              <a:t>16</a:t>
            </a:r>
          </a:p>
          <a:p>
            <a:pPr algn="r"/>
            <a:r>
              <a:rPr lang="en-IN" sz="2000" b="1" dirty="0">
                <a:solidFill>
                  <a:schemeClr val="tx1">
                    <a:lumMod val="75000"/>
                    <a:lumOff val="25000"/>
                  </a:schemeClr>
                </a:solidFill>
                <a:latin typeface="Consolas" panose="020B0609020204030204" pitchFamily="49" charset="0"/>
              </a:rPr>
              <a:t>17</a:t>
            </a:r>
          </a:p>
          <a:p>
            <a:pPr algn="r"/>
            <a:r>
              <a:rPr lang="en-IN" sz="2000" b="1" dirty="0">
                <a:solidFill>
                  <a:schemeClr val="tx1">
                    <a:lumMod val="75000"/>
                    <a:lumOff val="25000"/>
                  </a:schemeClr>
                </a:solidFill>
                <a:latin typeface="Consolas" panose="020B0609020204030204" pitchFamily="49" charset="0"/>
              </a:rPr>
              <a:t>18</a:t>
            </a:r>
          </a:p>
          <a:p>
            <a:pPr algn="r"/>
            <a:r>
              <a:rPr lang="en-IN" sz="2000" b="1" dirty="0">
                <a:solidFill>
                  <a:schemeClr val="tx1">
                    <a:lumMod val="75000"/>
                    <a:lumOff val="25000"/>
                  </a:schemeClr>
                </a:solidFill>
                <a:latin typeface="Consolas" panose="020B0609020204030204" pitchFamily="49" charset="0"/>
              </a:rPr>
              <a:t>19</a:t>
            </a:r>
          </a:p>
          <a:p>
            <a:pPr algn="r"/>
            <a:r>
              <a:rPr lang="en-IN" sz="2000" b="1" dirty="0">
                <a:solidFill>
                  <a:schemeClr val="tx1">
                    <a:lumMod val="75000"/>
                    <a:lumOff val="25000"/>
                  </a:schemeClr>
                </a:solidFill>
                <a:latin typeface="Consolas" panose="020B0609020204030204" pitchFamily="49" charset="0"/>
              </a:rPr>
              <a:t>20</a:t>
            </a:r>
          </a:p>
          <a:p>
            <a:pPr algn="r"/>
            <a:r>
              <a:rPr lang="en-IN" sz="2000" b="1" dirty="0">
                <a:solidFill>
                  <a:schemeClr val="tx1">
                    <a:lumMod val="75000"/>
                    <a:lumOff val="25000"/>
                  </a:schemeClr>
                </a:solidFill>
                <a:latin typeface="Consolas" panose="020B0609020204030204" pitchFamily="49" charset="0"/>
              </a:rPr>
              <a:t>21</a:t>
            </a:r>
          </a:p>
          <a:p>
            <a:pPr algn="r"/>
            <a:r>
              <a:rPr lang="en-IN" sz="2000" b="1" dirty="0">
                <a:solidFill>
                  <a:schemeClr val="tx1">
                    <a:lumMod val="75000"/>
                    <a:lumOff val="25000"/>
                  </a:schemeClr>
                </a:solidFill>
                <a:latin typeface="Consolas" panose="020B0609020204030204" pitchFamily="49" charset="0"/>
              </a:rPr>
              <a:t>22</a:t>
            </a:r>
          </a:p>
          <a:p>
            <a:pPr algn="r"/>
            <a:r>
              <a:rPr lang="en-IN" sz="2000" b="1" dirty="0">
                <a:solidFill>
                  <a:schemeClr val="tx1">
                    <a:lumMod val="75000"/>
                    <a:lumOff val="25000"/>
                  </a:schemeClr>
                </a:solidFill>
                <a:latin typeface="Consolas" panose="020B0609020204030204" pitchFamily="49" charset="0"/>
              </a:rPr>
              <a:t>23</a:t>
            </a:r>
          </a:p>
          <a:p>
            <a:pPr algn="r"/>
            <a:r>
              <a:rPr lang="en-IN" sz="2000" b="1" dirty="0">
                <a:solidFill>
                  <a:schemeClr val="tx1">
                    <a:lumMod val="75000"/>
                    <a:lumOff val="25000"/>
                  </a:schemeClr>
                </a:solidFill>
                <a:latin typeface="Consolas" panose="020B0609020204030204" pitchFamily="49" charset="0"/>
              </a:rPr>
              <a:t>24</a:t>
            </a:r>
          </a:p>
          <a:p>
            <a:pPr algn="r"/>
            <a:r>
              <a:rPr lang="en-IN" sz="2000" b="1" dirty="0">
                <a:solidFill>
                  <a:schemeClr val="tx1">
                    <a:lumMod val="75000"/>
                    <a:lumOff val="25000"/>
                  </a:schemeClr>
                </a:solidFill>
                <a:latin typeface="Consolas" panose="020B0609020204030204" pitchFamily="49" charset="0"/>
              </a:rPr>
              <a:t>25</a:t>
            </a:r>
          </a:p>
          <a:p>
            <a:pPr algn="r"/>
            <a:r>
              <a:rPr lang="en-IN" sz="2000" b="1" dirty="0">
                <a:solidFill>
                  <a:schemeClr val="tx1">
                    <a:lumMod val="75000"/>
                    <a:lumOff val="25000"/>
                  </a:schemeClr>
                </a:solidFill>
                <a:latin typeface="Consolas" panose="020B0609020204030204" pitchFamily="49" charset="0"/>
              </a:rPr>
              <a:t>26</a:t>
            </a:r>
          </a:p>
          <a:p>
            <a:pPr algn="r"/>
            <a:r>
              <a:rPr lang="en-IN" sz="2000" b="1" dirty="0">
                <a:solidFill>
                  <a:schemeClr val="tx1">
                    <a:lumMod val="75000"/>
                    <a:lumOff val="25000"/>
                  </a:schemeClr>
                </a:solidFill>
                <a:latin typeface="Consolas" panose="020B0609020204030204" pitchFamily="49" charset="0"/>
              </a:rPr>
              <a:t>27</a:t>
            </a:r>
          </a:p>
        </p:txBody>
      </p:sp>
      <p:sp>
        <p:nvSpPr>
          <p:cNvPr id="7" name="Rectangle: Top Corners Rounded 6">
            <a:extLst>
              <a:ext uri="{FF2B5EF4-FFF2-40B4-BE49-F238E27FC236}">
                <a16:creationId xmlns:a16="http://schemas.microsoft.com/office/drawing/2014/main" id="{0336C271-A2A3-9445-9946-5006F0A250F4}"/>
              </a:ext>
            </a:extLst>
          </p:cNvPr>
          <p:cNvSpPr/>
          <p:nvPr/>
        </p:nvSpPr>
        <p:spPr>
          <a:xfrm>
            <a:off x="131180" y="863444"/>
            <a:ext cx="1975104" cy="329184"/>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600" dirty="0" err="1">
                <a:solidFill>
                  <a:schemeClr val="bg1"/>
                </a:solidFill>
              </a:rPr>
              <a:t>GPS</a:t>
            </a:r>
            <a:r>
              <a:rPr lang="en-US" sz="1600" dirty="0" err="1">
                <a:solidFill>
                  <a:schemeClr val="bg1"/>
                </a:solidFill>
                <a:latin typeface="Consolas" panose="020B0609020204030204" pitchFamily="49" charset="0"/>
              </a:rPr>
              <a:t>_</a:t>
            </a:r>
            <a:r>
              <a:rPr lang="en-US" sz="1600" dirty="0" err="1">
                <a:solidFill>
                  <a:schemeClr val="bg1"/>
                </a:solidFill>
              </a:rPr>
              <a:t>sensor.ino</a:t>
            </a:r>
            <a:endParaRPr lang="en-US" sz="1600" dirty="0">
              <a:solidFill>
                <a:schemeClr val="bg1"/>
              </a:solidFill>
            </a:endParaRPr>
          </a:p>
        </p:txBody>
      </p:sp>
      <p:sp>
        <p:nvSpPr>
          <p:cNvPr id="18" name="Rectangle 17"/>
          <p:cNvSpPr/>
          <p:nvPr/>
        </p:nvSpPr>
        <p:spPr>
          <a:xfrm>
            <a:off x="945917" y="2183352"/>
            <a:ext cx="5029200" cy="274320"/>
          </a:xfrm>
          <a:prstGeom prst="rect">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p:cNvGrpSpPr/>
          <p:nvPr/>
        </p:nvGrpSpPr>
        <p:grpSpPr>
          <a:xfrm>
            <a:off x="5975117" y="1720347"/>
            <a:ext cx="6118696" cy="1200329"/>
            <a:chOff x="5828731" y="2340742"/>
            <a:chExt cx="6241465" cy="1200329"/>
          </a:xfrm>
        </p:grpSpPr>
        <p:sp>
          <p:nvSpPr>
            <p:cNvPr id="20" name="TextBox 19"/>
            <p:cNvSpPr txBox="1"/>
            <p:nvPr/>
          </p:nvSpPr>
          <p:spPr>
            <a:xfrm>
              <a:off x="6906792" y="2340742"/>
              <a:ext cx="5163404" cy="1200329"/>
            </a:xfrm>
            <a:prstGeom prst="rect">
              <a:avLst/>
            </a:prstGeom>
            <a:noFill/>
            <a:ln>
              <a:solidFill>
                <a:schemeClr val="accent6"/>
              </a:solidFill>
            </a:ln>
          </p:spPr>
          <p:txBody>
            <a:bodyPr wrap="square" rtlCol="0">
              <a:spAutoFit/>
            </a:bodyPr>
            <a:lstStyle/>
            <a:p>
              <a:pPr algn="just"/>
              <a:r>
                <a:rPr lang="en-IN" sz="2400" dirty="0"/>
                <a:t>The syntax reads the data serially from GPS and </a:t>
              </a:r>
              <a:r>
                <a:rPr lang="en-IN" sz="2400" i="1" dirty="0" err="1">
                  <a:solidFill>
                    <a:srgbClr val="0070C0"/>
                  </a:solidFill>
                </a:rPr>
                <a:t>gps.encode</a:t>
              </a:r>
              <a:r>
                <a:rPr lang="en-IN" sz="2400" i="1" dirty="0">
                  <a:solidFill>
                    <a:srgbClr val="0070C0"/>
                  </a:solidFill>
                </a:rPr>
                <a:t>( )</a:t>
              </a:r>
              <a:r>
                <a:rPr lang="en-IN" sz="2400" dirty="0"/>
                <a:t> function encodes that data as per the format.</a:t>
              </a:r>
            </a:p>
          </p:txBody>
        </p:sp>
        <p:cxnSp>
          <p:nvCxnSpPr>
            <p:cNvPr id="21" name="Straight Arrow Connector 20"/>
            <p:cNvCxnSpPr>
              <a:stCxn id="18" idx="3"/>
              <a:endCxn id="20" idx="1"/>
            </p:cNvCxnSpPr>
            <p:nvPr/>
          </p:nvCxnSpPr>
          <p:spPr>
            <a:xfrm>
              <a:off x="5828731" y="2940907"/>
              <a:ext cx="1078061" cy="0"/>
            </a:xfrm>
            <a:prstGeom prst="straightConnector1">
              <a:avLst/>
            </a:prstGeom>
            <a:ln w="190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09225261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fade">
                                      <p:cBhvr>
                                        <p:cTn id="18" dur="500"/>
                                        <p:tgtEl>
                                          <p:spTgt spid="1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fade">
                                      <p:cBhvr>
                                        <p:cTn id="23"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18"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GPS Sensor – Code explanation (Cont.)</a:t>
            </a:r>
          </a:p>
        </p:txBody>
      </p:sp>
      <p:sp>
        <p:nvSpPr>
          <p:cNvPr id="5" name="Rectangle 4">
            <a:extLst>
              <a:ext uri="{FF2B5EF4-FFF2-40B4-BE49-F238E27FC236}">
                <a16:creationId xmlns:a16="http://schemas.microsoft.com/office/drawing/2014/main" id="{D456EBDA-49A4-A843-A786-6989C63A54AA}"/>
              </a:ext>
            </a:extLst>
          </p:cNvPr>
          <p:cNvSpPr/>
          <p:nvPr/>
        </p:nvSpPr>
        <p:spPr>
          <a:xfrm>
            <a:off x="631173" y="1192628"/>
            <a:ext cx="6400800" cy="3170099"/>
          </a:xfrm>
          <a:prstGeom prst="rect">
            <a:avLst/>
          </a:prstGeom>
          <a:solidFill>
            <a:schemeClr val="bg1">
              <a:lumMod val="95000"/>
            </a:schemeClr>
          </a:solidFill>
          <a:ln>
            <a:no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dirty="0">
                <a:solidFill>
                  <a:srgbClr val="073642"/>
                </a:solidFill>
                <a:latin typeface="Consolas" panose="020B0609020204030204" pitchFamily="49" charset="0"/>
              </a:rPr>
              <a:t>void</a:t>
            </a:r>
            <a:r>
              <a:rPr lang="en-US" sz="2000" dirty="0">
                <a:solidFill>
                  <a:srgbClr val="333333"/>
                </a:solidFill>
                <a:latin typeface="Consolas" panose="020B0609020204030204" pitchFamily="49" charset="0"/>
              </a:rPr>
              <a:t> </a:t>
            </a:r>
            <a:r>
              <a:rPr lang="en-US" sz="2000" dirty="0" err="1">
                <a:solidFill>
                  <a:srgbClr val="268BD2"/>
                </a:solidFill>
                <a:latin typeface="Consolas" panose="020B0609020204030204" pitchFamily="49" charset="0"/>
              </a:rPr>
              <a:t>displayInfo</a:t>
            </a:r>
            <a:r>
              <a:rPr lang="en-US" sz="2000" dirty="0">
                <a:solidFill>
                  <a:srgbClr val="333333"/>
                </a:solidFill>
                <a:latin typeface="Consolas" panose="020B0609020204030204" pitchFamily="49" charset="0"/>
              </a:rPr>
              <a:t>() {</a:t>
            </a:r>
          </a:p>
          <a:p>
            <a:r>
              <a:rPr lang="en-US" sz="2000" dirty="0">
                <a:solidFill>
                  <a:srgbClr val="333333"/>
                </a:solidFill>
                <a:latin typeface="Consolas" panose="020B0609020204030204" pitchFamily="49" charset="0"/>
              </a:rPr>
              <a:t>  </a:t>
            </a:r>
            <a:r>
              <a:rPr lang="en-US" sz="2000" dirty="0" err="1">
                <a:solidFill>
                  <a:srgbClr val="268BD2"/>
                </a:solidFill>
                <a:latin typeface="Consolas" panose="020B0609020204030204" pitchFamily="49" charset="0"/>
              </a:rPr>
              <a:t>Serial</a:t>
            </a:r>
            <a:r>
              <a:rPr lang="en-US" sz="2000" dirty="0" err="1">
                <a:solidFill>
                  <a:srgbClr val="333333"/>
                </a:solidFill>
                <a:latin typeface="Consolas" panose="020B0609020204030204" pitchFamily="49" charset="0"/>
              </a:rPr>
              <a:t>.</a:t>
            </a:r>
            <a:r>
              <a:rPr lang="en-US" sz="2000" dirty="0" err="1">
                <a:solidFill>
                  <a:srgbClr val="268BD2"/>
                </a:solidFill>
                <a:latin typeface="Consolas" panose="020B0609020204030204" pitchFamily="49" charset="0"/>
              </a:rPr>
              <a:t>print</a:t>
            </a:r>
            <a:r>
              <a:rPr lang="en-US" sz="2000" dirty="0">
                <a:solidFill>
                  <a:srgbClr val="333333"/>
                </a:solidFill>
                <a:latin typeface="Consolas" panose="020B0609020204030204" pitchFamily="49" charset="0"/>
              </a:rPr>
              <a:t>(</a:t>
            </a:r>
            <a:r>
              <a:rPr lang="en-US" sz="2000" dirty="0">
                <a:solidFill>
                  <a:srgbClr val="2AA198"/>
                </a:solidFill>
                <a:latin typeface="Consolas" panose="020B0609020204030204" pitchFamily="49" charset="0"/>
              </a:rPr>
              <a:t>"Location: "</a:t>
            </a:r>
            <a:r>
              <a:rPr lang="en-US" sz="2000" dirty="0">
                <a:solidFill>
                  <a:srgbClr val="333333"/>
                </a:solidFill>
                <a:latin typeface="Consolas" panose="020B0609020204030204" pitchFamily="49" charset="0"/>
              </a:rPr>
              <a:t>);</a:t>
            </a:r>
          </a:p>
          <a:p>
            <a:r>
              <a:rPr lang="en-US" sz="2000" dirty="0">
                <a:solidFill>
                  <a:srgbClr val="333333"/>
                </a:solidFill>
                <a:latin typeface="Consolas" panose="020B0609020204030204" pitchFamily="49" charset="0"/>
              </a:rPr>
              <a:t>  </a:t>
            </a:r>
            <a:r>
              <a:rPr lang="en-US" sz="2000" dirty="0">
                <a:solidFill>
                  <a:srgbClr val="859900"/>
                </a:solidFill>
                <a:latin typeface="Consolas" panose="020B0609020204030204" pitchFamily="49" charset="0"/>
              </a:rPr>
              <a:t>if</a:t>
            </a:r>
            <a:r>
              <a:rPr lang="en-US" sz="2000" dirty="0">
                <a:solidFill>
                  <a:srgbClr val="333333"/>
                </a:solidFill>
                <a:latin typeface="Consolas" panose="020B0609020204030204" pitchFamily="49" charset="0"/>
              </a:rPr>
              <a:t> (</a:t>
            </a:r>
            <a:r>
              <a:rPr lang="en-US" sz="2000" dirty="0" err="1">
                <a:solidFill>
                  <a:srgbClr val="268BD2"/>
                </a:solidFill>
                <a:latin typeface="Consolas" panose="020B0609020204030204" pitchFamily="49" charset="0"/>
              </a:rPr>
              <a:t>gps</a:t>
            </a:r>
            <a:r>
              <a:rPr lang="en-US" sz="2000" dirty="0" err="1">
                <a:solidFill>
                  <a:srgbClr val="333333"/>
                </a:solidFill>
                <a:latin typeface="Consolas" panose="020B0609020204030204" pitchFamily="49" charset="0"/>
              </a:rPr>
              <a:t>.</a:t>
            </a:r>
            <a:r>
              <a:rPr lang="en-US" sz="2000" dirty="0" err="1">
                <a:solidFill>
                  <a:srgbClr val="268BD2"/>
                </a:solidFill>
                <a:latin typeface="Consolas" panose="020B0609020204030204" pitchFamily="49" charset="0"/>
              </a:rPr>
              <a:t>location</a:t>
            </a:r>
            <a:r>
              <a:rPr lang="en-US" sz="2000" dirty="0" err="1">
                <a:solidFill>
                  <a:srgbClr val="333333"/>
                </a:solidFill>
                <a:latin typeface="Consolas" panose="020B0609020204030204" pitchFamily="49" charset="0"/>
              </a:rPr>
              <a:t>.</a:t>
            </a:r>
            <a:r>
              <a:rPr lang="en-US" sz="2000" dirty="0" err="1">
                <a:solidFill>
                  <a:srgbClr val="268BD2"/>
                </a:solidFill>
                <a:latin typeface="Consolas" panose="020B0609020204030204" pitchFamily="49" charset="0"/>
              </a:rPr>
              <a:t>isValid</a:t>
            </a:r>
            <a:r>
              <a:rPr lang="en-US" sz="2000" dirty="0">
                <a:solidFill>
                  <a:srgbClr val="333333"/>
                </a:solidFill>
                <a:latin typeface="Consolas" panose="020B0609020204030204" pitchFamily="49" charset="0"/>
              </a:rPr>
              <a:t>())</a:t>
            </a:r>
          </a:p>
          <a:p>
            <a:r>
              <a:rPr lang="en-US" sz="2000" dirty="0">
                <a:solidFill>
                  <a:srgbClr val="333333"/>
                </a:solidFill>
                <a:latin typeface="Consolas" panose="020B0609020204030204" pitchFamily="49" charset="0"/>
              </a:rPr>
              <a:t>  {</a:t>
            </a:r>
          </a:p>
          <a:p>
            <a:r>
              <a:rPr lang="en-US" sz="2000" dirty="0">
                <a:solidFill>
                  <a:srgbClr val="333333"/>
                </a:solidFill>
                <a:latin typeface="Consolas" panose="020B0609020204030204" pitchFamily="49" charset="0"/>
              </a:rPr>
              <a:t>    </a:t>
            </a:r>
            <a:r>
              <a:rPr lang="en-US" sz="2000" dirty="0" err="1">
                <a:solidFill>
                  <a:srgbClr val="268BD2"/>
                </a:solidFill>
                <a:latin typeface="Consolas" panose="020B0609020204030204" pitchFamily="49" charset="0"/>
              </a:rPr>
              <a:t>Serial</a:t>
            </a:r>
            <a:r>
              <a:rPr lang="en-US" sz="2000" dirty="0" err="1">
                <a:solidFill>
                  <a:srgbClr val="333333"/>
                </a:solidFill>
                <a:latin typeface="Consolas" panose="020B0609020204030204" pitchFamily="49" charset="0"/>
              </a:rPr>
              <a:t>.</a:t>
            </a:r>
            <a:r>
              <a:rPr lang="en-US" sz="2000" dirty="0" err="1">
                <a:solidFill>
                  <a:srgbClr val="268BD2"/>
                </a:solidFill>
                <a:latin typeface="Consolas" panose="020B0609020204030204" pitchFamily="49" charset="0"/>
              </a:rPr>
              <a:t>print</a:t>
            </a:r>
            <a:r>
              <a:rPr lang="en-US" sz="2000" dirty="0">
                <a:solidFill>
                  <a:srgbClr val="333333"/>
                </a:solidFill>
                <a:latin typeface="Consolas" panose="020B0609020204030204" pitchFamily="49" charset="0"/>
              </a:rPr>
              <a:t>(</a:t>
            </a:r>
            <a:r>
              <a:rPr lang="en-US" sz="2000" dirty="0" err="1">
                <a:solidFill>
                  <a:srgbClr val="268BD2"/>
                </a:solidFill>
                <a:latin typeface="Consolas" panose="020B0609020204030204" pitchFamily="49" charset="0"/>
              </a:rPr>
              <a:t>gps</a:t>
            </a:r>
            <a:r>
              <a:rPr lang="en-US" sz="2000" dirty="0" err="1">
                <a:solidFill>
                  <a:srgbClr val="333333"/>
                </a:solidFill>
                <a:latin typeface="Consolas" panose="020B0609020204030204" pitchFamily="49" charset="0"/>
              </a:rPr>
              <a:t>.</a:t>
            </a:r>
            <a:r>
              <a:rPr lang="en-US" sz="2000" dirty="0" err="1">
                <a:solidFill>
                  <a:srgbClr val="268BD2"/>
                </a:solidFill>
                <a:latin typeface="Consolas" panose="020B0609020204030204" pitchFamily="49" charset="0"/>
              </a:rPr>
              <a:t>location</a:t>
            </a:r>
            <a:r>
              <a:rPr lang="en-US" sz="2000" dirty="0" err="1">
                <a:solidFill>
                  <a:srgbClr val="333333"/>
                </a:solidFill>
                <a:latin typeface="Consolas" panose="020B0609020204030204" pitchFamily="49" charset="0"/>
              </a:rPr>
              <a:t>.</a:t>
            </a:r>
            <a:r>
              <a:rPr lang="en-US" sz="2000" dirty="0" err="1">
                <a:solidFill>
                  <a:srgbClr val="268BD2"/>
                </a:solidFill>
                <a:latin typeface="Consolas" panose="020B0609020204030204" pitchFamily="49" charset="0"/>
              </a:rPr>
              <a:t>lat</a:t>
            </a:r>
            <a:r>
              <a:rPr lang="en-US" sz="2000" dirty="0">
                <a:solidFill>
                  <a:srgbClr val="333333"/>
                </a:solidFill>
                <a:latin typeface="Consolas" panose="020B0609020204030204" pitchFamily="49" charset="0"/>
              </a:rPr>
              <a:t>(), </a:t>
            </a:r>
            <a:r>
              <a:rPr lang="en-US" sz="2000" dirty="0">
                <a:solidFill>
                  <a:srgbClr val="D33682"/>
                </a:solidFill>
                <a:latin typeface="Consolas" panose="020B0609020204030204" pitchFamily="49" charset="0"/>
              </a:rPr>
              <a:t>6</a:t>
            </a:r>
            <a:r>
              <a:rPr lang="en-US" sz="2000" dirty="0">
                <a:solidFill>
                  <a:srgbClr val="333333"/>
                </a:solidFill>
                <a:latin typeface="Consolas" panose="020B0609020204030204" pitchFamily="49" charset="0"/>
              </a:rPr>
              <a:t>);</a:t>
            </a:r>
          </a:p>
          <a:p>
            <a:r>
              <a:rPr lang="en-US" sz="2000" dirty="0">
                <a:solidFill>
                  <a:srgbClr val="333333"/>
                </a:solidFill>
                <a:latin typeface="Consolas" panose="020B0609020204030204" pitchFamily="49" charset="0"/>
              </a:rPr>
              <a:t>    </a:t>
            </a:r>
            <a:r>
              <a:rPr lang="en-US" sz="2000" dirty="0" err="1">
                <a:solidFill>
                  <a:srgbClr val="268BD2"/>
                </a:solidFill>
                <a:latin typeface="Consolas" panose="020B0609020204030204" pitchFamily="49" charset="0"/>
              </a:rPr>
              <a:t>Serial</a:t>
            </a:r>
            <a:r>
              <a:rPr lang="en-US" sz="2000" dirty="0" err="1">
                <a:solidFill>
                  <a:srgbClr val="333333"/>
                </a:solidFill>
                <a:latin typeface="Consolas" panose="020B0609020204030204" pitchFamily="49" charset="0"/>
              </a:rPr>
              <a:t>.</a:t>
            </a:r>
            <a:r>
              <a:rPr lang="en-US" sz="2000" dirty="0" err="1">
                <a:solidFill>
                  <a:srgbClr val="268BD2"/>
                </a:solidFill>
                <a:latin typeface="Consolas" panose="020B0609020204030204" pitchFamily="49" charset="0"/>
              </a:rPr>
              <a:t>print</a:t>
            </a:r>
            <a:r>
              <a:rPr lang="en-US" sz="2000" dirty="0">
                <a:solidFill>
                  <a:srgbClr val="333333"/>
                </a:solidFill>
                <a:latin typeface="Consolas" panose="020B0609020204030204" pitchFamily="49" charset="0"/>
              </a:rPr>
              <a:t>(</a:t>
            </a:r>
            <a:r>
              <a:rPr lang="en-US" sz="2000" dirty="0">
                <a:solidFill>
                  <a:srgbClr val="2AA198"/>
                </a:solidFill>
                <a:latin typeface="Consolas" panose="020B0609020204030204" pitchFamily="49" charset="0"/>
              </a:rPr>
              <a:t>","</a:t>
            </a:r>
            <a:r>
              <a:rPr lang="en-US" sz="2000" dirty="0">
                <a:solidFill>
                  <a:srgbClr val="333333"/>
                </a:solidFill>
                <a:latin typeface="Consolas" panose="020B0609020204030204" pitchFamily="49" charset="0"/>
              </a:rPr>
              <a:t>);</a:t>
            </a:r>
          </a:p>
          <a:p>
            <a:r>
              <a:rPr lang="en-US" sz="2000" dirty="0">
                <a:solidFill>
                  <a:srgbClr val="333333"/>
                </a:solidFill>
                <a:latin typeface="Consolas" panose="020B0609020204030204" pitchFamily="49" charset="0"/>
              </a:rPr>
              <a:t>    </a:t>
            </a:r>
            <a:r>
              <a:rPr lang="en-US" sz="2000" dirty="0" err="1">
                <a:solidFill>
                  <a:srgbClr val="268BD2"/>
                </a:solidFill>
                <a:latin typeface="Consolas" panose="020B0609020204030204" pitchFamily="49" charset="0"/>
              </a:rPr>
              <a:t>Serial</a:t>
            </a:r>
            <a:r>
              <a:rPr lang="en-US" sz="2000" dirty="0" err="1">
                <a:solidFill>
                  <a:srgbClr val="333333"/>
                </a:solidFill>
                <a:latin typeface="Consolas" panose="020B0609020204030204" pitchFamily="49" charset="0"/>
              </a:rPr>
              <a:t>.</a:t>
            </a:r>
            <a:r>
              <a:rPr lang="en-US" sz="2000" dirty="0" err="1">
                <a:solidFill>
                  <a:srgbClr val="268BD2"/>
                </a:solidFill>
                <a:latin typeface="Consolas" panose="020B0609020204030204" pitchFamily="49" charset="0"/>
              </a:rPr>
              <a:t>print</a:t>
            </a:r>
            <a:r>
              <a:rPr lang="en-US" sz="2000" dirty="0">
                <a:solidFill>
                  <a:srgbClr val="333333"/>
                </a:solidFill>
                <a:latin typeface="Consolas" panose="020B0609020204030204" pitchFamily="49" charset="0"/>
              </a:rPr>
              <a:t>(</a:t>
            </a:r>
            <a:r>
              <a:rPr lang="en-US" sz="2000" dirty="0" err="1">
                <a:solidFill>
                  <a:srgbClr val="268BD2"/>
                </a:solidFill>
                <a:latin typeface="Consolas" panose="020B0609020204030204" pitchFamily="49" charset="0"/>
              </a:rPr>
              <a:t>gps</a:t>
            </a:r>
            <a:r>
              <a:rPr lang="en-US" sz="2000" dirty="0" err="1">
                <a:solidFill>
                  <a:srgbClr val="333333"/>
                </a:solidFill>
                <a:latin typeface="Consolas" panose="020B0609020204030204" pitchFamily="49" charset="0"/>
              </a:rPr>
              <a:t>.</a:t>
            </a:r>
            <a:r>
              <a:rPr lang="en-US" sz="2000" dirty="0" err="1">
                <a:solidFill>
                  <a:srgbClr val="268BD2"/>
                </a:solidFill>
                <a:latin typeface="Consolas" panose="020B0609020204030204" pitchFamily="49" charset="0"/>
              </a:rPr>
              <a:t>location</a:t>
            </a:r>
            <a:r>
              <a:rPr lang="en-US" sz="2000" dirty="0" err="1">
                <a:solidFill>
                  <a:srgbClr val="333333"/>
                </a:solidFill>
                <a:latin typeface="Consolas" panose="020B0609020204030204" pitchFamily="49" charset="0"/>
              </a:rPr>
              <a:t>.</a:t>
            </a:r>
            <a:r>
              <a:rPr lang="en-US" sz="2000" dirty="0" err="1">
                <a:solidFill>
                  <a:srgbClr val="268BD2"/>
                </a:solidFill>
                <a:latin typeface="Consolas" panose="020B0609020204030204" pitchFamily="49" charset="0"/>
              </a:rPr>
              <a:t>lng</a:t>
            </a:r>
            <a:r>
              <a:rPr lang="en-US" sz="2000" dirty="0">
                <a:solidFill>
                  <a:srgbClr val="333333"/>
                </a:solidFill>
                <a:latin typeface="Consolas" panose="020B0609020204030204" pitchFamily="49" charset="0"/>
              </a:rPr>
              <a:t>(), </a:t>
            </a:r>
            <a:r>
              <a:rPr lang="en-US" sz="2000" dirty="0">
                <a:solidFill>
                  <a:srgbClr val="D33682"/>
                </a:solidFill>
                <a:latin typeface="Consolas" panose="020B0609020204030204" pitchFamily="49" charset="0"/>
              </a:rPr>
              <a:t>6</a:t>
            </a:r>
            <a:r>
              <a:rPr lang="en-US" sz="2000" dirty="0">
                <a:solidFill>
                  <a:srgbClr val="333333"/>
                </a:solidFill>
                <a:latin typeface="Consolas" panose="020B0609020204030204" pitchFamily="49" charset="0"/>
              </a:rPr>
              <a:t>);</a:t>
            </a:r>
          </a:p>
          <a:p>
            <a:r>
              <a:rPr lang="en-US" sz="2000" dirty="0">
                <a:solidFill>
                  <a:srgbClr val="333333"/>
                </a:solidFill>
                <a:latin typeface="Consolas" panose="020B0609020204030204" pitchFamily="49" charset="0"/>
              </a:rPr>
              <a:t>  }</a:t>
            </a:r>
          </a:p>
          <a:p>
            <a:r>
              <a:rPr lang="en-US" sz="2000" dirty="0">
                <a:solidFill>
                  <a:srgbClr val="333333"/>
                </a:solidFill>
                <a:latin typeface="Consolas" panose="020B0609020204030204" pitchFamily="49" charset="0"/>
              </a:rPr>
              <a:t>  </a:t>
            </a:r>
            <a:r>
              <a:rPr lang="en-US" sz="2000" dirty="0" err="1">
                <a:solidFill>
                  <a:srgbClr val="268BD2"/>
                </a:solidFill>
                <a:latin typeface="Consolas" panose="020B0609020204030204" pitchFamily="49" charset="0"/>
              </a:rPr>
              <a:t>Serial</a:t>
            </a:r>
            <a:r>
              <a:rPr lang="en-US" sz="2000" dirty="0" err="1">
                <a:solidFill>
                  <a:srgbClr val="333333"/>
                </a:solidFill>
                <a:latin typeface="Consolas" panose="020B0609020204030204" pitchFamily="49" charset="0"/>
              </a:rPr>
              <a:t>.</a:t>
            </a:r>
            <a:r>
              <a:rPr lang="en-US" sz="2000" dirty="0" err="1">
                <a:solidFill>
                  <a:srgbClr val="268BD2"/>
                </a:solidFill>
                <a:latin typeface="Consolas" panose="020B0609020204030204" pitchFamily="49" charset="0"/>
              </a:rPr>
              <a:t>println</a:t>
            </a:r>
            <a:r>
              <a:rPr lang="en-US" sz="2000" dirty="0">
                <a:solidFill>
                  <a:srgbClr val="333333"/>
                </a:solidFill>
                <a:latin typeface="Consolas" panose="020B0609020204030204" pitchFamily="49" charset="0"/>
              </a:rPr>
              <a:t>();</a:t>
            </a:r>
          </a:p>
          <a:p>
            <a:r>
              <a:rPr lang="en-US" sz="2000" dirty="0">
                <a:solidFill>
                  <a:srgbClr val="333333"/>
                </a:solidFill>
                <a:latin typeface="Consolas" panose="020B0609020204030204" pitchFamily="49" charset="0"/>
              </a:rPr>
              <a:t>}</a:t>
            </a:r>
          </a:p>
        </p:txBody>
      </p:sp>
      <p:sp>
        <p:nvSpPr>
          <p:cNvPr id="6" name="Rectangle 5">
            <a:extLst>
              <a:ext uri="{FF2B5EF4-FFF2-40B4-BE49-F238E27FC236}">
                <a16:creationId xmlns:a16="http://schemas.microsoft.com/office/drawing/2014/main" id="{35F9F4A0-4592-C04D-B2D0-0BF66A3BFA20}"/>
              </a:ext>
            </a:extLst>
          </p:cNvPr>
          <p:cNvSpPr/>
          <p:nvPr/>
        </p:nvSpPr>
        <p:spPr>
          <a:xfrm>
            <a:off x="131180" y="1192628"/>
            <a:ext cx="501829" cy="3170099"/>
          </a:xfrm>
          <a:prstGeom prst="rect">
            <a:avLst/>
          </a:prstGeom>
          <a:solidFill>
            <a:schemeClr val="bg1">
              <a:lumMod val="85000"/>
            </a:schemeClr>
          </a:solidFill>
          <a:ln>
            <a:no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2000" b="1" dirty="0">
                <a:solidFill>
                  <a:schemeClr val="tx1">
                    <a:lumMod val="75000"/>
                    <a:lumOff val="25000"/>
                  </a:schemeClr>
                </a:solidFill>
                <a:latin typeface="Consolas" panose="020B0609020204030204" pitchFamily="49" charset="0"/>
              </a:rPr>
              <a:t>28</a:t>
            </a:r>
          </a:p>
          <a:p>
            <a:pPr algn="r"/>
            <a:r>
              <a:rPr lang="en-IN" sz="2000" b="1" dirty="0">
                <a:solidFill>
                  <a:schemeClr val="tx1">
                    <a:lumMod val="75000"/>
                    <a:lumOff val="25000"/>
                  </a:schemeClr>
                </a:solidFill>
                <a:latin typeface="Consolas" panose="020B0609020204030204" pitchFamily="49" charset="0"/>
              </a:rPr>
              <a:t>29</a:t>
            </a:r>
          </a:p>
          <a:p>
            <a:pPr algn="r"/>
            <a:r>
              <a:rPr lang="en-IN" sz="2000" b="1" dirty="0">
                <a:solidFill>
                  <a:schemeClr val="tx1">
                    <a:lumMod val="75000"/>
                    <a:lumOff val="25000"/>
                  </a:schemeClr>
                </a:solidFill>
                <a:latin typeface="Consolas" panose="020B0609020204030204" pitchFamily="49" charset="0"/>
              </a:rPr>
              <a:t>30</a:t>
            </a:r>
          </a:p>
          <a:p>
            <a:pPr algn="r"/>
            <a:r>
              <a:rPr lang="en-IN" sz="2000" b="1" dirty="0">
                <a:solidFill>
                  <a:schemeClr val="tx1">
                    <a:lumMod val="75000"/>
                    <a:lumOff val="25000"/>
                  </a:schemeClr>
                </a:solidFill>
                <a:latin typeface="Consolas" panose="020B0609020204030204" pitchFamily="49" charset="0"/>
              </a:rPr>
              <a:t>31</a:t>
            </a:r>
          </a:p>
          <a:p>
            <a:pPr algn="r"/>
            <a:r>
              <a:rPr lang="en-IN" sz="2000" b="1" dirty="0">
                <a:solidFill>
                  <a:schemeClr val="tx1">
                    <a:lumMod val="75000"/>
                    <a:lumOff val="25000"/>
                  </a:schemeClr>
                </a:solidFill>
                <a:latin typeface="Consolas" panose="020B0609020204030204" pitchFamily="49" charset="0"/>
              </a:rPr>
              <a:t>32</a:t>
            </a:r>
          </a:p>
          <a:p>
            <a:pPr algn="r"/>
            <a:r>
              <a:rPr lang="en-IN" sz="2000" b="1" dirty="0">
                <a:solidFill>
                  <a:schemeClr val="tx1">
                    <a:lumMod val="75000"/>
                    <a:lumOff val="25000"/>
                  </a:schemeClr>
                </a:solidFill>
                <a:latin typeface="Consolas" panose="020B0609020204030204" pitchFamily="49" charset="0"/>
              </a:rPr>
              <a:t>33</a:t>
            </a:r>
          </a:p>
          <a:p>
            <a:pPr algn="r"/>
            <a:r>
              <a:rPr lang="en-IN" sz="2000" b="1" dirty="0">
                <a:solidFill>
                  <a:schemeClr val="tx1">
                    <a:lumMod val="75000"/>
                    <a:lumOff val="25000"/>
                  </a:schemeClr>
                </a:solidFill>
                <a:latin typeface="Consolas" panose="020B0609020204030204" pitchFamily="49" charset="0"/>
              </a:rPr>
              <a:t>34</a:t>
            </a:r>
          </a:p>
          <a:p>
            <a:pPr algn="r"/>
            <a:r>
              <a:rPr lang="en-IN" sz="2000" b="1" dirty="0">
                <a:solidFill>
                  <a:schemeClr val="tx1">
                    <a:lumMod val="75000"/>
                    <a:lumOff val="25000"/>
                  </a:schemeClr>
                </a:solidFill>
                <a:latin typeface="Consolas" panose="020B0609020204030204" pitchFamily="49" charset="0"/>
              </a:rPr>
              <a:t>35</a:t>
            </a:r>
          </a:p>
          <a:p>
            <a:pPr algn="r"/>
            <a:r>
              <a:rPr lang="en-IN" sz="2000" b="1" dirty="0">
                <a:solidFill>
                  <a:schemeClr val="tx1">
                    <a:lumMod val="75000"/>
                    <a:lumOff val="25000"/>
                  </a:schemeClr>
                </a:solidFill>
                <a:latin typeface="Consolas" panose="020B0609020204030204" pitchFamily="49" charset="0"/>
              </a:rPr>
              <a:t>36</a:t>
            </a:r>
          </a:p>
          <a:p>
            <a:pPr algn="r"/>
            <a:r>
              <a:rPr lang="en-IN" sz="2000" b="1" dirty="0">
                <a:solidFill>
                  <a:schemeClr val="tx1">
                    <a:lumMod val="75000"/>
                    <a:lumOff val="25000"/>
                  </a:schemeClr>
                </a:solidFill>
                <a:latin typeface="Consolas" panose="020B0609020204030204" pitchFamily="49" charset="0"/>
              </a:rPr>
              <a:t>37</a:t>
            </a:r>
          </a:p>
        </p:txBody>
      </p:sp>
      <p:sp>
        <p:nvSpPr>
          <p:cNvPr id="7" name="Rectangle: Top Corners Rounded 6">
            <a:extLst>
              <a:ext uri="{FF2B5EF4-FFF2-40B4-BE49-F238E27FC236}">
                <a16:creationId xmlns:a16="http://schemas.microsoft.com/office/drawing/2014/main" id="{0336C271-A2A3-9445-9946-5006F0A250F4}"/>
              </a:ext>
            </a:extLst>
          </p:cNvPr>
          <p:cNvSpPr/>
          <p:nvPr/>
        </p:nvSpPr>
        <p:spPr>
          <a:xfrm>
            <a:off x="131180" y="863444"/>
            <a:ext cx="1975104" cy="329184"/>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600" dirty="0" err="1">
                <a:solidFill>
                  <a:schemeClr val="bg1"/>
                </a:solidFill>
              </a:rPr>
              <a:t>GPS</a:t>
            </a:r>
            <a:r>
              <a:rPr lang="en-US" sz="1600" dirty="0" err="1">
                <a:solidFill>
                  <a:schemeClr val="bg1"/>
                </a:solidFill>
                <a:latin typeface="Consolas" panose="020B0609020204030204" pitchFamily="49" charset="0"/>
              </a:rPr>
              <a:t>_</a:t>
            </a:r>
            <a:r>
              <a:rPr lang="en-US" sz="1600" dirty="0" err="1">
                <a:solidFill>
                  <a:schemeClr val="bg1"/>
                </a:solidFill>
              </a:rPr>
              <a:t>sensor.ino</a:t>
            </a:r>
            <a:endParaRPr lang="en-US" sz="1600" dirty="0">
              <a:solidFill>
                <a:schemeClr val="bg1"/>
              </a:solidFill>
            </a:endParaRPr>
          </a:p>
        </p:txBody>
      </p:sp>
      <p:sp>
        <p:nvSpPr>
          <p:cNvPr id="8" name="Rectangle 7"/>
          <p:cNvSpPr/>
          <p:nvPr/>
        </p:nvSpPr>
        <p:spPr>
          <a:xfrm>
            <a:off x="945917" y="1855801"/>
            <a:ext cx="5029200" cy="274320"/>
          </a:xfrm>
          <a:prstGeom prst="rect">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p:cNvGrpSpPr/>
          <p:nvPr/>
        </p:nvGrpSpPr>
        <p:grpSpPr>
          <a:xfrm>
            <a:off x="5975117" y="1188398"/>
            <a:ext cx="6118696" cy="830997"/>
            <a:chOff x="5828731" y="1808793"/>
            <a:chExt cx="6241465" cy="830997"/>
          </a:xfrm>
        </p:grpSpPr>
        <p:sp>
          <p:nvSpPr>
            <p:cNvPr id="10" name="TextBox 9"/>
            <p:cNvSpPr txBox="1"/>
            <p:nvPr/>
          </p:nvSpPr>
          <p:spPr>
            <a:xfrm>
              <a:off x="6906792" y="1808793"/>
              <a:ext cx="5163404" cy="830997"/>
            </a:xfrm>
            <a:prstGeom prst="rect">
              <a:avLst/>
            </a:prstGeom>
            <a:noFill/>
            <a:ln>
              <a:solidFill>
                <a:schemeClr val="accent6"/>
              </a:solidFill>
            </a:ln>
          </p:spPr>
          <p:txBody>
            <a:bodyPr wrap="square" rtlCol="0">
              <a:spAutoFit/>
            </a:bodyPr>
            <a:lstStyle/>
            <a:p>
              <a:pPr algn="just"/>
              <a:r>
                <a:rPr lang="en-IN" sz="2400" i="1" dirty="0" err="1">
                  <a:solidFill>
                    <a:srgbClr val="0070C0"/>
                  </a:solidFill>
                </a:rPr>
                <a:t>gps.location.isValid</a:t>
              </a:r>
              <a:r>
                <a:rPr lang="en-IN" sz="2400" i="1" dirty="0">
                  <a:solidFill>
                    <a:srgbClr val="0070C0"/>
                  </a:solidFill>
                </a:rPr>
                <a:t>( )</a:t>
              </a:r>
              <a:r>
                <a:rPr lang="en-IN" sz="2400" dirty="0"/>
                <a:t> function returns “TRUE” if the location is in valid form</a:t>
              </a:r>
            </a:p>
          </p:txBody>
        </p:sp>
        <p:cxnSp>
          <p:nvCxnSpPr>
            <p:cNvPr id="11" name="Straight Arrow Connector 10"/>
            <p:cNvCxnSpPr>
              <a:stCxn id="8" idx="3"/>
              <a:endCxn id="10" idx="1"/>
            </p:cNvCxnSpPr>
            <p:nvPr/>
          </p:nvCxnSpPr>
          <p:spPr>
            <a:xfrm flipV="1">
              <a:off x="5828731" y="2224292"/>
              <a:ext cx="1078061" cy="389064"/>
            </a:xfrm>
            <a:prstGeom prst="straightConnector1">
              <a:avLst/>
            </a:prstGeom>
            <a:ln w="190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grpSp>
      <p:sp>
        <p:nvSpPr>
          <p:cNvPr id="12" name="Rectangle 11"/>
          <p:cNvSpPr/>
          <p:nvPr/>
        </p:nvSpPr>
        <p:spPr>
          <a:xfrm>
            <a:off x="1262381" y="2477734"/>
            <a:ext cx="5029200" cy="274320"/>
          </a:xfrm>
          <a:prstGeom prst="rect">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p:cNvGrpSpPr/>
          <p:nvPr/>
        </p:nvGrpSpPr>
        <p:grpSpPr>
          <a:xfrm>
            <a:off x="6291581" y="2096586"/>
            <a:ext cx="5802232" cy="1200329"/>
            <a:chOff x="5996086" y="2564581"/>
            <a:chExt cx="5918652" cy="1200329"/>
          </a:xfrm>
        </p:grpSpPr>
        <p:sp>
          <p:nvSpPr>
            <p:cNvPr id="14" name="TextBox 13"/>
            <p:cNvSpPr txBox="1"/>
            <p:nvPr/>
          </p:nvSpPr>
          <p:spPr>
            <a:xfrm>
              <a:off x="6751334" y="2564581"/>
              <a:ext cx="5163404" cy="1200329"/>
            </a:xfrm>
            <a:prstGeom prst="rect">
              <a:avLst/>
            </a:prstGeom>
            <a:noFill/>
            <a:ln>
              <a:solidFill>
                <a:schemeClr val="accent6"/>
              </a:solidFill>
            </a:ln>
          </p:spPr>
          <p:txBody>
            <a:bodyPr wrap="square" rtlCol="0">
              <a:spAutoFit/>
            </a:bodyPr>
            <a:lstStyle/>
            <a:p>
              <a:pPr algn="just"/>
              <a:r>
                <a:rPr lang="en-IN" sz="2400" i="1" dirty="0" err="1">
                  <a:solidFill>
                    <a:srgbClr val="0070C0"/>
                  </a:solidFill>
                </a:rPr>
                <a:t>gps.location.lat</a:t>
              </a:r>
              <a:r>
                <a:rPr lang="en-IN" sz="2400" i="1" dirty="0">
                  <a:solidFill>
                    <a:srgbClr val="0070C0"/>
                  </a:solidFill>
                </a:rPr>
                <a:t>( )</a:t>
              </a:r>
              <a:r>
                <a:rPr lang="en-IN" sz="2400" dirty="0"/>
                <a:t> function returns the current latitude value and it is printed with 6 decimal point precision.</a:t>
              </a:r>
            </a:p>
          </p:txBody>
        </p:sp>
        <p:cxnSp>
          <p:nvCxnSpPr>
            <p:cNvPr id="15" name="Straight Arrow Connector 14"/>
            <p:cNvCxnSpPr>
              <a:stCxn id="12" idx="3"/>
              <a:endCxn id="14" idx="1"/>
            </p:cNvCxnSpPr>
            <p:nvPr/>
          </p:nvCxnSpPr>
          <p:spPr>
            <a:xfrm>
              <a:off x="5996086" y="3082889"/>
              <a:ext cx="755248" cy="81857"/>
            </a:xfrm>
            <a:prstGeom prst="straightConnector1">
              <a:avLst/>
            </a:prstGeom>
            <a:ln w="190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grpSp>
      <p:sp>
        <p:nvSpPr>
          <p:cNvPr id="17" name="Rectangle 16"/>
          <p:cNvSpPr/>
          <p:nvPr/>
        </p:nvSpPr>
        <p:spPr>
          <a:xfrm>
            <a:off x="1262381" y="3102889"/>
            <a:ext cx="5029200" cy="274320"/>
          </a:xfrm>
          <a:prstGeom prst="rect">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p:cNvGrpSpPr/>
          <p:nvPr/>
        </p:nvGrpSpPr>
        <p:grpSpPr>
          <a:xfrm>
            <a:off x="6291581" y="3240049"/>
            <a:ext cx="5802232" cy="1334386"/>
            <a:chOff x="5840628" y="3555644"/>
            <a:chExt cx="5918652" cy="1334386"/>
          </a:xfrm>
        </p:grpSpPr>
        <p:sp>
          <p:nvSpPr>
            <p:cNvPr id="19" name="TextBox 18"/>
            <p:cNvSpPr txBox="1"/>
            <p:nvPr/>
          </p:nvSpPr>
          <p:spPr>
            <a:xfrm>
              <a:off x="6595876" y="3689701"/>
              <a:ext cx="5163404" cy="1200329"/>
            </a:xfrm>
            <a:prstGeom prst="rect">
              <a:avLst/>
            </a:prstGeom>
            <a:noFill/>
            <a:ln>
              <a:solidFill>
                <a:schemeClr val="accent6"/>
              </a:solidFill>
            </a:ln>
          </p:spPr>
          <p:txBody>
            <a:bodyPr wrap="square" rtlCol="0">
              <a:spAutoFit/>
            </a:bodyPr>
            <a:lstStyle/>
            <a:p>
              <a:pPr algn="just"/>
              <a:r>
                <a:rPr lang="en-IN" sz="2400" i="1" dirty="0" err="1">
                  <a:solidFill>
                    <a:srgbClr val="0070C0"/>
                  </a:solidFill>
                </a:rPr>
                <a:t>gps.location.lng</a:t>
              </a:r>
              <a:r>
                <a:rPr lang="en-IN" sz="2400" i="1" dirty="0">
                  <a:solidFill>
                    <a:srgbClr val="0070C0"/>
                  </a:solidFill>
                </a:rPr>
                <a:t>( )</a:t>
              </a:r>
              <a:r>
                <a:rPr lang="en-IN" sz="2400" dirty="0"/>
                <a:t> function returns the current longitude value and it is printed with 6 decimal point precision.</a:t>
              </a:r>
            </a:p>
          </p:txBody>
        </p:sp>
        <p:cxnSp>
          <p:nvCxnSpPr>
            <p:cNvPr id="20" name="Straight Arrow Connector 19"/>
            <p:cNvCxnSpPr>
              <a:stCxn id="17" idx="3"/>
              <a:endCxn id="19" idx="1"/>
            </p:cNvCxnSpPr>
            <p:nvPr/>
          </p:nvCxnSpPr>
          <p:spPr>
            <a:xfrm>
              <a:off x="5840628" y="3555644"/>
              <a:ext cx="755248" cy="734222"/>
            </a:xfrm>
            <a:prstGeom prst="straightConnector1">
              <a:avLst/>
            </a:prstGeom>
            <a:ln w="190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8611577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500"/>
                                        <p:tgtEl>
                                          <p:spTgt spid="12"/>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fade">
                                      <p:cBhvr>
                                        <p:cTn id="33" dur="500"/>
                                        <p:tgtEl>
                                          <p:spTgt spid="13"/>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17"/>
                                        </p:tgtEl>
                                        <p:attrNameLst>
                                          <p:attrName>style.visibility</p:attrName>
                                        </p:attrNameLst>
                                      </p:cBhvr>
                                      <p:to>
                                        <p:strVal val="visible"/>
                                      </p:to>
                                    </p:set>
                                    <p:animEffect transition="in" filter="fade">
                                      <p:cBhvr>
                                        <p:cTn id="38" dur="500"/>
                                        <p:tgtEl>
                                          <p:spTgt spid="17"/>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18"/>
                                        </p:tgtEl>
                                        <p:attrNameLst>
                                          <p:attrName>style.visibility</p:attrName>
                                        </p:attrNameLst>
                                      </p:cBhvr>
                                      <p:to>
                                        <p:strVal val="visible"/>
                                      </p:to>
                                    </p:set>
                                    <p:animEffect transition="in" filter="fade">
                                      <p:cBhvr>
                                        <p:cTn id="43"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12" grpId="0" animBg="1"/>
      <p:bldP spid="17"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GPS Sensor – Output</a:t>
            </a:r>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l="16187" t="3183" r="3552" b="5274"/>
          <a:stretch/>
        </p:blipFill>
        <p:spPr>
          <a:xfrm>
            <a:off x="213054" y="711201"/>
            <a:ext cx="3535600" cy="2960047"/>
          </a:xfrm>
          <a:prstGeom prst="rect">
            <a:avLst/>
          </a:prstGeom>
        </p:spPr>
      </p:pic>
      <p:pic>
        <p:nvPicPr>
          <p:cNvPr id="8" name="Picture 7"/>
          <p:cNvPicPr>
            <a:picLocks noChangeAspect="1"/>
          </p:cNvPicPr>
          <p:nvPr/>
        </p:nvPicPr>
        <p:blipFill rotWithShape="1">
          <a:blip r:embed="rId3"/>
          <a:srcRect t="10431" r="27937" b="3743"/>
          <a:stretch/>
        </p:blipFill>
        <p:spPr>
          <a:xfrm>
            <a:off x="4067033" y="711201"/>
            <a:ext cx="7993788" cy="5129643"/>
          </a:xfrm>
          <a:prstGeom prst="rect">
            <a:avLst/>
          </a:prstGeom>
        </p:spPr>
      </p:pic>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b="53305"/>
          <a:stretch/>
        </p:blipFill>
        <p:spPr>
          <a:xfrm>
            <a:off x="213054" y="4121624"/>
            <a:ext cx="6099351" cy="2347416"/>
          </a:xfrm>
          <a:prstGeom prst="rect">
            <a:avLst/>
          </a:prstGeom>
        </p:spPr>
      </p:pic>
    </p:spTree>
    <p:extLst>
      <p:ext uri="{BB962C8B-B14F-4D97-AF65-F5344CB8AC3E}">
        <p14:creationId xmlns:p14="http://schemas.microsoft.com/office/powerpoint/2010/main" val="258442976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5EF1AA-B384-4B3C-AA64-26D31B983DC1}"/>
              </a:ext>
            </a:extLst>
          </p:cNvPr>
          <p:cNvSpPr>
            <a:spLocks noGrp="1"/>
          </p:cNvSpPr>
          <p:nvPr>
            <p:ph type="title"/>
          </p:nvPr>
        </p:nvSpPr>
        <p:spPr/>
        <p:txBody>
          <a:bodyPr/>
          <a:lstStyle/>
          <a:p>
            <a:r>
              <a:rPr lang="en-US" dirty="0"/>
              <a:t>Gyro Sensor</a:t>
            </a:r>
          </a:p>
        </p:txBody>
      </p:sp>
      <p:sp>
        <p:nvSpPr>
          <p:cNvPr id="3" name="Content Placeholder 2">
            <a:extLst>
              <a:ext uri="{FF2B5EF4-FFF2-40B4-BE49-F238E27FC236}">
                <a16:creationId xmlns:a16="http://schemas.microsoft.com/office/drawing/2014/main" id="{21ED515D-C27A-442E-AC75-3436088FDA4F}"/>
              </a:ext>
            </a:extLst>
          </p:cNvPr>
          <p:cNvSpPr>
            <a:spLocks noGrp="1"/>
          </p:cNvSpPr>
          <p:nvPr>
            <p:ph idx="1"/>
          </p:nvPr>
        </p:nvSpPr>
        <p:spPr>
          <a:xfrm>
            <a:off x="131180" y="863444"/>
            <a:ext cx="7615094" cy="5590565"/>
          </a:xfrm>
        </p:spPr>
        <p:txBody>
          <a:bodyPr/>
          <a:lstStyle/>
          <a:p>
            <a:r>
              <a:rPr lang="en-US" dirty="0"/>
              <a:t>The Gyro sensor is very useful in </a:t>
            </a:r>
            <a:r>
              <a:rPr lang="en-US" b="1" dirty="0">
                <a:solidFill>
                  <a:schemeClr val="accent6"/>
                </a:solidFill>
              </a:rPr>
              <a:t>wearable devices.</a:t>
            </a:r>
          </a:p>
          <a:p>
            <a:r>
              <a:rPr lang="en-US" dirty="0"/>
              <a:t>It is used to find the position or angle of rotation of the body.</a:t>
            </a:r>
          </a:p>
          <a:p>
            <a:r>
              <a:rPr lang="en-US" dirty="0"/>
              <a:t>It mainly senses</a:t>
            </a:r>
          </a:p>
          <a:p>
            <a:pPr lvl="1"/>
            <a:r>
              <a:rPr lang="en-US" dirty="0"/>
              <a:t>Rotational motion</a:t>
            </a:r>
          </a:p>
          <a:p>
            <a:pPr lvl="1"/>
            <a:r>
              <a:rPr lang="en-US" dirty="0"/>
              <a:t>Changes in orientation</a:t>
            </a:r>
          </a:p>
          <a:p>
            <a:r>
              <a:rPr lang="en-US" dirty="0"/>
              <a:t>The Gyro sensor communicates with microcontroller with I2C (Inter-Integrated Communication).</a:t>
            </a:r>
          </a:p>
          <a:p>
            <a:r>
              <a:rPr lang="en-US" dirty="0"/>
              <a:t>I2C is the most sophisticated two-wire communication protocol.</a:t>
            </a:r>
          </a:p>
          <a:p>
            <a:r>
              <a:rPr lang="en-US" dirty="0"/>
              <a:t>It works with the device address and its respective data frames.</a:t>
            </a:r>
          </a:p>
          <a:p>
            <a:r>
              <a:rPr lang="en-US" dirty="0"/>
              <a:t>Normally, I2C is used when more numbers of devices are connected.</a:t>
            </a:r>
          </a:p>
        </p:txBody>
      </p:sp>
      <p:pic>
        <p:nvPicPr>
          <p:cNvPr id="5" name="Picture 10" descr="Image result for mpu6050 sensor arduin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71493" y="2401426"/>
            <a:ext cx="2937891" cy="2514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570830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Effect transition="in" filter="fade">
                                      <p:cBhvr>
                                        <p:cTn id="25" dur="500"/>
                                        <p:tgtEl>
                                          <p:spTgt spid="3">
                                            <p:txEl>
                                              <p:pRg st="3" end="3"/>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
                                            <p:txEl>
                                              <p:pRg st="4" end="4"/>
                                            </p:txEl>
                                          </p:spTgt>
                                        </p:tgtEl>
                                        <p:attrNameLst>
                                          <p:attrName>style.visibility</p:attrName>
                                        </p:attrNameLst>
                                      </p:cBhvr>
                                      <p:to>
                                        <p:strVal val="visible"/>
                                      </p:to>
                                    </p:set>
                                    <p:animEffect transition="in" filter="fade">
                                      <p:cBhvr>
                                        <p:cTn id="28" dur="500"/>
                                        <p:tgtEl>
                                          <p:spTgt spid="3">
                                            <p:txEl>
                                              <p:pRg st="4" end="4"/>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3">
                                            <p:txEl>
                                              <p:pRg st="5" end="5"/>
                                            </p:txEl>
                                          </p:spTgt>
                                        </p:tgtEl>
                                        <p:attrNameLst>
                                          <p:attrName>style.visibility</p:attrName>
                                        </p:attrNameLst>
                                      </p:cBhvr>
                                      <p:to>
                                        <p:strVal val="visible"/>
                                      </p:to>
                                    </p:set>
                                    <p:animEffect transition="in" filter="fade">
                                      <p:cBhvr>
                                        <p:cTn id="33" dur="500"/>
                                        <p:tgtEl>
                                          <p:spTgt spid="3">
                                            <p:txEl>
                                              <p:pRg st="5" end="5"/>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3">
                                            <p:txEl>
                                              <p:pRg st="6" end="6"/>
                                            </p:txEl>
                                          </p:spTgt>
                                        </p:tgtEl>
                                        <p:attrNameLst>
                                          <p:attrName>style.visibility</p:attrName>
                                        </p:attrNameLst>
                                      </p:cBhvr>
                                      <p:to>
                                        <p:strVal val="visible"/>
                                      </p:to>
                                    </p:set>
                                    <p:animEffect transition="in" filter="fade">
                                      <p:cBhvr>
                                        <p:cTn id="38" dur="500"/>
                                        <p:tgtEl>
                                          <p:spTgt spid="3">
                                            <p:txEl>
                                              <p:pRg st="6" end="6"/>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3">
                                            <p:txEl>
                                              <p:pRg st="7" end="7"/>
                                            </p:txEl>
                                          </p:spTgt>
                                        </p:tgtEl>
                                        <p:attrNameLst>
                                          <p:attrName>style.visibility</p:attrName>
                                        </p:attrNameLst>
                                      </p:cBhvr>
                                      <p:to>
                                        <p:strVal val="visible"/>
                                      </p:to>
                                    </p:set>
                                    <p:animEffect transition="in" filter="fade">
                                      <p:cBhvr>
                                        <p:cTn id="43" dur="500"/>
                                        <p:tgtEl>
                                          <p:spTgt spid="3">
                                            <p:txEl>
                                              <p:pRg st="7" end="7"/>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3">
                                            <p:txEl>
                                              <p:pRg st="8" end="8"/>
                                            </p:txEl>
                                          </p:spTgt>
                                        </p:tgtEl>
                                        <p:attrNameLst>
                                          <p:attrName>style.visibility</p:attrName>
                                        </p:attrNameLst>
                                      </p:cBhvr>
                                      <p:to>
                                        <p:strVal val="visible"/>
                                      </p:to>
                                    </p:set>
                                    <p:animEffect transition="in" filter="fade">
                                      <p:cBhvr>
                                        <p:cTn id="48"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Gyro Sensor (Cont.)</a:t>
            </a:r>
          </a:p>
        </p:txBody>
      </p:sp>
      <p:sp>
        <p:nvSpPr>
          <p:cNvPr id="6" name="Content Placeholder 2">
            <a:extLst>
              <a:ext uri="{FF2B5EF4-FFF2-40B4-BE49-F238E27FC236}">
                <a16:creationId xmlns:a16="http://schemas.microsoft.com/office/drawing/2014/main" id="{21ED515D-C27A-442E-AC75-3436088FDA4F}"/>
              </a:ext>
            </a:extLst>
          </p:cNvPr>
          <p:cNvSpPr>
            <a:spLocks noGrp="1"/>
          </p:cNvSpPr>
          <p:nvPr>
            <p:ph idx="1"/>
          </p:nvPr>
        </p:nvSpPr>
        <p:spPr>
          <a:xfrm>
            <a:off x="131180" y="863444"/>
            <a:ext cx="6674733" cy="5590565"/>
          </a:xfrm>
        </p:spPr>
        <p:txBody>
          <a:bodyPr/>
          <a:lstStyle/>
          <a:p>
            <a:r>
              <a:rPr lang="en-US" dirty="0"/>
              <a:t>The pin out of Gyro sensor MPU6050 are as following.</a:t>
            </a:r>
          </a:p>
          <a:p>
            <a:pPr lvl="1"/>
            <a:r>
              <a:rPr lang="en-US" dirty="0" err="1"/>
              <a:t>Vcc</a:t>
            </a:r>
            <a:r>
              <a:rPr lang="en-US" dirty="0"/>
              <a:t> – connected to 5V</a:t>
            </a:r>
          </a:p>
          <a:p>
            <a:pPr lvl="1"/>
            <a:r>
              <a:rPr lang="en-US" dirty="0"/>
              <a:t>GND – connected to ground</a:t>
            </a:r>
          </a:p>
          <a:p>
            <a:pPr lvl="1"/>
            <a:r>
              <a:rPr lang="en-US" dirty="0"/>
              <a:t>SCL – Serial Clock Line</a:t>
            </a:r>
          </a:p>
          <a:p>
            <a:pPr lvl="1"/>
            <a:r>
              <a:rPr lang="en-US" dirty="0"/>
              <a:t>SDA – Serial Data Line</a:t>
            </a:r>
          </a:p>
          <a:p>
            <a:pPr lvl="1"/>
            <a:r>
              <a:rPr lang="en-US" dirty="0"/>
              <a:t>XDA – Auxiliary Serial Data</a:t>
            </a:r>
          </a:p>
          <a:p>
            <a:pPr lvl="1"/>
            <a:r>
              <a:rPr lang="en-US" dirty="0"/>
              <a:t>XCL – Auxiliary Serial Clock  </a:t>
            </a:r>
          </a:p>
          <a:p>
            <a:pPr lvl="1"/>
            <a:r>
              <a:rPr lang="en-US" dirty="0"/>
              <a:t>AD0 – This pin can be used to vary the address incase of multiple sensors used</a:t>
            </a:r>
          </a:p>
          <a:p>
            <a:pPr lvl="1"/>
            <a:r>
              <a:rPr lang="en-US" dirty="0"/>
              <a:t>INT – Interrupt pin available for certain application</a:t>
            </a:r>
          </a:p>
        </p:txBody>
      </p:sp>
      <p:pic>
        <p:nvPicPr>
          <p:cNvPr id="7" name="Picture 10" descr="Image result for mpu6050 sensor arduin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71493" y="2401426"/>
            <a:ext cx="2937891" cy="2514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96125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
                                            <p:txEl>
                                              <p:pRg st="5" end="5"/>
                                            </p:txEl>
                                          </p:spTgt>
                                        </p:tgtEl>
                                        <p:attrNameLst>
                                          <p:attrName>style.visibility</p:attrName>
                                        </p:attrNameLst>
                                      </p:cBhvr>
                                      <p:to>
                                        <p:strVal val="visible"/>
                                      </p:to>
                                    </p:set>
                                    <p:animEffect transition="in" filter="fade">
                                      <p:cBhvr>
                                        <p:cTn id="32" dur="500"/>
                                        <p:tgtEl>
                                          <p:spTgt spid="6">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6">
                                            <p:txEl>
                                              <p:pRg st="6" end="6"/>
                                            </p:txEl>
                                          </p:spTgt>
                                        </p:tgtEl>
                                        <p:attrNameLst>
                                          <p:attrName>style.visibility</p:attrName>
                                        </p:attrNameLst>
                                      </p:cBhvr>
                                      <p:to>
                                        <p:strVal val="visible"/>
                                      </p:to>
                                    </p:set>
                                    <p:animEffect transition="in" filter="fade">
                                      <p:cBhvr>
                                        <p:cTn id="37" dur="500"/>
                                        <p:tgtEl>
                                          <p:spTgt spid="6">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6">
                                            <p:txEl>
                                              <p:pRg st="7" end="7"/>
                                            </p:txEl>
                                          </p:spTgt>
                                        </p:tgtEl>
                                        <p:attrNameLst>
                                          <p:attrName>style.visibility</p:attrName>
                                        </p:attrNameLst>
                                      </p:cBhvr>
                                      <p:to>
                                        <p:strVal val="visible"/>
                                      </p:to>
                                    </p:set>
                                    <p:animEffect transition="in" filter="fade">
                                      <p:cBhvr>
                                        <p:cTn id="42" dur="500"/>
                                        <p:tgtEl>
                                          <p:spTgt spid="6">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6">
                                            <p:txEl>
                                              <p:pRg st="8" end="8"/>
                                            </p:txEl>
                                          </p:spTgt>
                                        </p:tgtEl>
                                        <p:attrNameLst>
                                          <p:attrName>style.visibility</p:attrName>
                                        </p:attrNameLst>
                                      </p:cBhvr>
                                      <p:to>
                                        <p:strVal val="visible"/>
                                      </p:to>
                                    </p:set>
                                    <p:animEffect transition="in" filter="fade">
                                      <p:cBhvr>
                                        <p:cTn id="47" dur="500"/>
                                        <p:tgtEl>
                                          <p:spTgt spid="6">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5EF1AA-B384-4B3C-AA64-26D31B983DC1}"/>
              </a:ext>
            </a:extLst>
          </p:cNvPr>
          <p:cNvSpPr>
            <a:spLocks noGrp="1"/>
          </p:cNvSpPr>
          <p:nvPr>
            <p:ph type="title"/>
          </p:nvPr>
        </p:nvSpPr>
        <p:spPr/>
        <p:txBody>
          <a:bodyPr/>
          <a:lstStyle/>
          <a:p>
            <a:r>
              <a:rPr lang="en-US" dirty="0"/>
              <a:t>MPU-6050 Gyro Sensor – working principle</a:t>
            </a:r>
          </a:p>
        </p:txBody>
      </p:sp>
      <p:sp>
        <p:nvSpPr>
          <p:cNvPr id="7" name="Content Placeholder 2"/>
          <p:cNvSpPr>
            <a:spLocks noGrp="1"/>
          </p:cNvSpPr>
          <p:nvPr>
            <p:ph idx="1"/>
          </p:nvPr>
        </p:nvSpPr>
        <p:spPr/>
        <p:txBody>
          <a:bodyPr/>
          <a:lstStyle/>
          <a:p>
            <a:r>
              <a:rPr lang="en-IN" dirty="0"/>
              <a:t>The MPU 6050 senses the gravitational force applied to it.</a:t>
            </a:r>
            <a:endParaRPr lang="en-IN" b="1" dirty="0">
              <a:solidFill>
                <a:schemeClr val="tx2"/>
              </a:solidFill>
            </a:endParaRPr>
          </a:p>
          <a:p>
            <a:r>
              <a:rPr lang="en-IN" dirty="0"/>
              <a:t>Place the sensor in device whose inclination is to be measured.</a:t>
            </a:r>
          </a:p>
          <a:p>
            <a:r>
              <a:rPr lang="en-IN" dirty="0"/>
              <a:t>Obtain the values of x, y and z coordinates.</a:t>
            </a:r>
          </a:p>
          <a:p>
            <a:r>
              <a:rPr lang="en-IN" dirty="0"/>
              <a:t>Determine the elevation angle by performing mathematical </a:t>
            </a:r>
            <a:r>
              <a:rPr lang="en-IN" dirty="0" err="1"/>
              <a:t>caluculations</a:t>
            </a:r>
            <a:endParaRPr lang="en-US" dirty="0"/>
          </a:p>
        </p:txBody>
      </p:sp>
      <p:sp>
        <p:nvSpPr>
          <p:cNvPr id="3" name="Right Arrow 2"/>
          <p:cNvSpPr/>
          <p:nvPr/>
        </p:nvSpPr>
        <p:spPr>
          <a:xfrm>
            <a:off x="4047401" y="3813458"/>
            <a:ext cx="927279" cy="119129"/>
          </a:xfrm>
          <a:prstGeom prst="rightArrow">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Arrow 9"/>
          <p:cNvSpPr/>
          <p:nvPr/>
        </p:nvSpPr>
        <p:spPr>
          <a:xfrm>
            <a:off x="7915111" y="3813458"/>
            <a:ext cx="927279" cy="119129"/>
          </a:xfrm>
          <a:prstGeom prst="rightArrow">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1464622" y="4828790"/>
            <a:ext cx="1840568" cy="646331"/>
          </a:xfrm>
          <a:prstGeom prst="rect">
            <a:avLst/>
          </a:prstGeom>
          <a:noFill/>
        </p:spPr>
        <p:txBody>
          <a:bodyPr wrap="none" rtlCol="0">
            <a:spAutoFit/>
          </a:bodyPr>
          <a:lstStyle/>
          <a:p>
            <a:r>
              <a:rPr lang="en-US" dirty="0"/>
              <a:t>Sensor placed for </a:t>
            </a:r>
          </a:p>
          <a:p>
            <a:r>
              <a:rPr lang="en-US" dirty="0"/>
              <a:t>finding Inclination</a:t>
            </a:r>
          </a:p>
        </p:txBody>
      </p:sp>
      <p:sp>
        <p:nvSpPr>
          <p:cNvPr id="12" name="TextBox 11"/>
          <p:cNvSpPr txBox="1"/>
          <p:nvPr/>
        </p:nvSpPr>
        <p:spPr>
          <a:xfrm>
            <a:off x="5344274" y="4828790"/>
            <a:ext cx="2201244" cy="369332"/>
          </a:xfrm>
          <a:prstGeom prst="rect">
            <a:avLst/>
          </a:prstGeom>
          <a:noFill/>
        </p:spPr>
        <p:txBody>
          <a:bodyPr wrap="none" rtlCol="0">
            <a:spAutoFit/>
          </a:bodyPr>
          <a:lstStyle/>
          <a:p>
            <a:r>
              <a:rPr lang="en-US" dirty="0"/>
              <a:t>x, y, and z coordinates</a:t>
            </a:r>
          </a:p>
        </p:txBody>
      </p:sp>
      <p:sp>
        <p:nvSpPr>
          <p:cNvPr id="13" name="TextBox 12"/>
          <p:cNvSpPr txBox="1"/>
          <p:nvPr/>
        </p:nvSpPr>
        <p:spPr>
          <a:xfrm>
            <a:off x="9122236" y="4828790"/>
            <a:ext cx="2282997" cy="369332"/>
          </a:xfrm>
          <a:prstGeom prst="rect">
            <a:avLst/>
          </a:prstGeom>
          <a:noFill/>
        </p:spPr>
        <p:txBody>
          <a:bodyPr wrap="none" rtlCol="0">
            <a:spAutoFit/>
          </a:bodyPr>
          <a:lstStyle/>
          <a:p>
            <a:r>
              <a:rPr lang="en-US" dirty="0"/>
              <a:t>Determination of Angle</a:t>
            </a: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16967" y="3187222"/>
            <a:ext cx="1535879" cy="1371600"/>
          </a:xfrm>
          <a:prstGeom prst="rect">
            <a:avLst/>
          </a:prstGeom>
        </p:spPr>
      </p:pic>
      <p:sp>
        <p:nvSpPr>
          <p:cNvPr id="9" name="TextBox 8"/>
          <p:cNvSpPr txBox="1"/>
          <p:nvPr/>
        </p:nvSpPr>
        <p:spPr>
          <a:xfrm>
            <a:off x="5486941" y="3272857"/>
            <a:ext cx="1915909" cy="1200329"/>
          </a:xfrm>
          <a:prstGeom prst="rect">
            <a:avLst/>
          </a:prstGeom>
          <a:noFill/>
        </p:spPr>
        <p:txBody>
          <a:bodyPr wrap="none" rtlCol="0">
            <a:spAutoFit/>
          </a:bodyPr>
          <a:lstStyle/>
          <a:p>
            <a:r>
              <a:rPr lang="en-US" dirty="0" err="1"/>
              <a:t>x,y,z</a:t>
            </a:r>
            <a:r>
              <a:rPr lang="en-US" dirty="0"/>
              <a:t> : 507 506 617</a:t>
            </a:r>
          </a:p>
          <a:p>
            <a:r>
              <a:rPr lang="en-US" dirty="0" err="1"/>
              <a:t>x,y,z</a:t>
            </a:r>
            <a:r>
              <a:rPr lang="en-US" dirty="0"/>
              <a:t> : 507 504 616</a:t>
            </a:r>
          </a:p>
          <a:p>
            <a:r>
              <a:rPr lang="en-US" dirty="0" err="1"/>
              <a:t>x,y,z</a:t>
            </a:r>
            <a:r>
              <a:rPr lang="en-US" dirty="0"/>
              <a:t> : 506 505 617</a:t>
            </a:r>
          </a:p>
          <a:p>
            <a:r>
              <a:rPr lang="en-US" dirty="0" err="1"/>
              <a:t>x,y,z</a:t>
            </a:r>
            <a:r>
              <a:rPr lang="en-US" dirty="0"/>
              <a:t> : 506 506 618</a:t>
            </a:r>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54651" y="3187221"/>
            <a:ext cx="1818168" cy="1371600"/>
          </a:xfrm>
          <a:prstGeom prst="rect">
            <a:avLst/>
          </a:prstGeom>
        </p:spPr>
      </p:pic>
    </p:spTree>
    <p:extLst>
      <p:ext uri="{BB962C8B-B14F-4D97-AF65-F5344CB8AC3E}">
        <p14:creationId xmlns:p14="http://schemas.microsoft.com/office/powerpoint/2010/main" val="35703350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fade">
                                      <p:cBhvr>
                                        <p:cTn id="12" dur="5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fade">
                                      <p:cBhvr>
                                        <p:cTn id="17" dur="500"/>
                                        <p:tgtEl>
                                          <p:spTgt spid="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xEl>
                                              <p:pRg st="3" end="3"/>
                                            </p:txEl>
                                          </p:spTgt>
                                        </p:tgtEl>
                                        <p:attrNameLst>
                                          <p:attrName>style.visibility</p:attrName>
                                        </p:attrNameLst>
                                      </p:cBhvr>
                                      <p:to>
                                        <p:strVal val="visible"/>
                                      </p:to>
                                    </p:set>
                                    <p:animEffect transition="in" filter="fade">
                                      <p:cBhvr>
                                        <p:cTn id="22" dur="500"/>
                                        <p:tgtEl>
                                          <p:spTgt spid="7">
                                            <p:txEl>
                                              <p:pRg st="3" end="3"/>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500"/>
                                        <p:tgtEl>
                                          <p:spTgt spid="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500"/>
                                        <p:tgtEl>
                                          <p:spTgt spid="6"/>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3"/>
                                        </p:tgtEl>
                                        <p:attrNameLst>
                                          <p:attrName>style.visibility</p:attrName>
                                        </p:attrNameLst>
                                      </p:cBhvr>
                                      <p:to>
                                        <p:strVal val="visible"/>
                                      </p:to>
                                    </p:set>
                                    <p:animEffect transition="in" filter="fade">
                                      <p:cBhvr>
                                        <p:cTn id="33" dur="500"/>
                                        <p:tgtEl>
                                          <p:spTgt spid="3"/>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9"/>
                                        </p:tgtEl>
                                        <p:attrNameLst>
                                          <p:attrName>style.visibility</p:attrName>
                                        </p:attrNameLst>
                                      </p:cBhvr>
                                      <p:to>
                                        <p:strVal val="visible"/>
                                      </p:to>
                                    </p:set>
                                    <p:animEffect transition="in" filter="fade">
                                      <p:cBhvr>
                                        <p:cTn id="36" dur="500"/>
                                        <p:tgtEl>
                                          <p:spTgt spid="9"/>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fade">
                                      <p:cBhvr>
                                        <p:cTn id="39" dur="500"/>
                                        <p:tgtEl>
                                          <p:spTgt spid="12"/>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10"/>
                                        </p:tgtEl>
                                        <p:attrNameLst>
                                          <p:attrName>style.visibility</p:attrName>
                                        </p:attrNameLst>
                                      </p:cBhvr>
                                      <p:to>
                                        <p:strVal val="visible"/>
                                      </p:to>
                                    </p:set>
                                    <p:animEffect transition="in" filter="fade">
                                      <p:cBhvr>
                                        <p:cTn id="44" dur="500"/>
                                        <p:tgtEl>
                                          <p:spTgt spid="10"/>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fade">
                                      <p:cBhvr>
                                        <p:cTn id="47" dur="500"/>
                                        <p:tgtEl>
                                          <p:spTgt spid="13"/>
                                        </p:tgtEl>
                                      </p:cBhvr>
                                    </p:animEffect>
                                  </p:childTnLst>
                                </p:cTn>
                              </p:par>
                              <p:par>
                                <p:cTn id="48" presetID="10" presetClass="entr" presetSubtype="0" fill="hold" nodeType="withEffect">
                                  <p:stCondLst>
                                    <p:cond delay="0"/>
                                  </p:stCondLst>
                                  <p:childTnLst>
                                    <p:set>
                                      <p:cBhvr>
                                        <p:cTn id="49" dur="1" fill="hold">
                                          <p:stCondLst>
                                            <p:cond delay="0"/>
                                          </p:stCondLst>
                                        </p:cTn>
                                        <p:tgtEl>
                                          <p:spTgt spid="11"/>
                                        </p:tgtEl>
                                        <p:attrNameLst>
                                          <p:attrName>style.visibility</p:attrName>
                                        </p:attrNameLst>
                                      </p:cBhvr>
                                      <p:to>
                                        <p:strVal val="visible"/>
                                      </p:to>
                                    </p:set>
                                    <p:animEffect transition="in" filter="fade">
                                      <p:cBhvr>
                                        <p:cTn id="5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0" grpId="0" animBg="1"/>
      <p:bldP spid="6" grpId="0"/>
      <p:bldP spid="12" grpId="0"/>
      <p:bldP spid="13" grpId="0"/>
      <p:bldP spid="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D792E8-8838-4744-A7DD-92B0ED18307B}"/>
              </a:ext>
            </a:extLst>
          </p:cNvPr>
          <p:cNvSpPr>
            <a:spLocks noGrp="1"/>
          </p:cNvSpPr>
          <p:nvPr>
            <p:ph type="title"/>
          </p:nvPr>
        </p:nvSpPr>
        <p:spPr/>
        <p:txBody>
          <a:bodyPr/>
          <a:lstStyle/>
          <a:p>
            <a:r>
              <a:rPr lang="en-US" dirty="0"/>
              <a:t>Sensors and Their Interfacing</a:t>
            </a:r>
          </a:p>
        </p:txBody>
      </p:sp>
      <p:sp>
        <p:nvSpPr>
          <p:cNvPr id="3" name="Text Placeholder 2">
            <a:extLst>
              <a:ext uri="{FF2B5EF4-FFF2-40B4-BE49-F238E27FC236}">
                <a16:creationId xmlns:a16="http://schemas.microsoft.com/office/drawing/2014/main" id="{6C915463-E8EE-4502-8261-E337007EFAAF}"/>
              </a:ext>
            </a:extLst>
          </p:cNvPr>
          <p:cNvSpPr>
            <a:spLocks noGrp="1"/>
          </p:cNvSpPr>
          <p:nvPr>
            <p:ph type="body" idx="1"/>
          </p:nvPr>
        </p:nvSpPr>
        <p:spPr/>
        <p:txBody>
          <a:bodyPr/>
          <a:lstStyle/>
          <a:p>
            <a:r>
              <a:rPr lang="en-US" dirty="0"/>
              <a:t>Section - 2</a:t>
            </a:r>
          </a:p>
        </p:txBody>
      </p:sp>
    </p:spTree>
    <p:extLst>
      <p:ext uri="{BB962C8B-B14F-4D97-AF65-F5344CB8AC3E}">
        <p14:creationId xmlns:p14="http://schemas.microsoft.com/office/powerpoint/2010/main" val="300114456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5EF1AA-B384-4B3C-AA64-26D31B983DC1}"/>
              </a:ext>
            </a:extLst>
          </p:cNvPr>
          <p:cNvSpPr>
            <a:spLocks noGrp="1"/>
          </p:cNvSpPr>
          <p:nvPr>
            <p:ph type="title"/>
          </p:nvPr>
        </p:nvSpPr>
        <p:spPr/>
        <p:txBody>
          <a:bodyPr/>
          <a:lstStyle/>
          <a:p>
            <a:r>
              <a:rPr lang="en-US" dirty="0"/>
              <a:t>MPU-6050 Gyro Sensor – Interfacing with Arduino</a:t>
            </a:r>
          </a:p>
        </p:txBody>
      </p:sp>
      <p:sp>
        <p:nvSpPr>
          <p:cNvPr id="3" name="Content Placeholder 2">
            <a:extLst>
              <a:ext uri="{FF2B5EF4-FFF2-40B4-BE49-F238E27FC236}">
                <a16:creationId xmlns:a16="http://schemas.microsoft.com/office/drawing/2014/main" id="{21ED515D-C27A-442E-AC75-3436088FDA4F}"/>
              </a:ext>
            </a:extLst>
          </p:cNvPr>
          <p:cNvSpPr>
            <a:spLocks noGrp="1"/>
          </p:cNvSpPr>
          <p:nvPr>
            <p:ph idx="1"/>
          </p:nvPr>
        </p:nvSpPr>
        <p:spPr>
          <a:xfrm>
            <a:off x="131180" y="863444"/>
            <a:ext cx="5269495" cy="4412439"/>
          </a:xfrm>
        </p:spPr>
        <p:txBody>
          <a:bodyPr/>
          <a:lstStyle/>
          <a:p>
            <a:r>
              <a:rPr lang="en-US" dirty="0"/>
              <a:t>The interfacing of MPU-6050 with Arduino Uno is as shown in figure.</a:t>
            </a:r>
          </a:p>
          <a:p>
            <a:r>
              <a:rPr lang="en-US" dirty="0"/>
              <a:t>Here, </a:t>
            </a:r>
            <a:r>
              <a:rPr lang="en-US" dirty="0" err="1"/>
              <a:t>Vcc</a:t>
            </a:r>
            <a:r>
              <a:rPr lang="en-US" dirty="0"/>
              <a:t> and </a:t>
            </a:r>
            <a:r>
              <a:rPr lang="en-US" dirty="0" err="1"/>
              <a:t>Gnd</a:t>
            </a:r>
            <a:r>
              <a:rPr lang="en-US" dirty="0"/>
              <a:t> pins of MPU6050 is connected to 5V and </a:t>
            </a:r>
            <a:r>
              <a:rPr lang="en-US" dirty="0" err="1"/>
              <a:t>Gnd</a:t>
            </a:r>
            <a:r>
              <a:rPr lang="en-US" dirty="0"/>
              <a:t> of Arduino board.</a:t>
            </a:r>
          </a:p>
          <a:p>
            <a:r>
              <a:rPr lang="en-US" dirty="0"/>
              <a:t>The SCL and SDA pins are used for I2C communication. These pins are available in Arduino with A5 and A4 pins as second functionality.</a:t>
            </a:r>
          </a:p>
          <a:p>
            <a:r>
              <a:rPr lang="en-US" dirty="0"/>
              <a:t>Hence, SCL and SDA are connected to A5 and A4 pins of Arduino.</a:t>
            </a:r>
          </a:p>
        </p:txBody>
      </p:sp>
      <p:pic>
        <p:nvPicPr>
          <p:cNvPr id="6" name="Picture 5"/>
          <p:cNvPicPr/>
          <p:nvPr/>
        </p:nvPicPr>
        <p:blipFill>
          <a:blip r:embed="rId2">
            <a:clrChange>
              <a:clrFrom>
                <a:srgbClr val="F4F5F6"/>
              </a:clrFrom>
              <a:clrTo>
                <a:srgbClr val="F4F5F6">
                  <a:alpha val="0"/>
                </a:srgbClr>
              </a:clrTo>
            </a:clrChange>
          </a:blip>
          <a:stretch/>
        </p:blipFill>
        <p:spPr>
          <a:xfrm>
            <a:off x="5795888" y="1635126"/>
            <a:ext cx="4323266" cy="3011701"/>
          </a:xfrm>
          <a:prstGeom prst="rect">
            <a:avLst/>
          </a:prstGeom>
          <a:ln>
            <a:noFill/>
          </a:ln>
        </p:spPr>
      </p:pic>
      <p:pic>
        <p:nvPicPr>
          <p:cNvPr id="1026" name="Picture 2" descr="Image result for mpu6050"/>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6158" r="9760"/>
          <a:stretch/>
        </p:blipFill>
        <p:spPr bwMode="auto">
          <a:xfrm>
            <a:off x="10971602" y="1635126"/>
            <a:ext cx="1152409" cy="1233829"/>
          </a:xfrm>
          <a:prstGeom prst="rect">
            <a:avLst/>
          </a:prstGeom>
          <a:noFill/>
          <a:extLst>
            <a:ext uri="{909E8E84-426E-40DD-AFC4-6F175D3DCCD1}">
              <a14:hiddenFill xmlns:a14="http://schemas.microsoft.com/office/drawing/2010/main">
                <a:solidFill>
                  <a:srgbClr val="FFFFFF"/>
                </a:solidFill>
              </a14:hiddenFill>
            </a:ext>
          </a:extLst>
        </p:spPr>
      </p:pic>
      <p:grpSp>
        <p:nvGrpSpPr>
          <p:cNvPr id="57" name="Group 56"/>
          <p:cNvGrpSpPr/>
          <p:nvPr/>
        </p:nvGrpSpPr>
        <p:grpSpPr>
          <a:xfrm>
            <a:off x="9564949" y="2185327"/>
            <a:ext cx="1607916" cy="2614519"/>
            <a:chOff x="9563052" y="2470715"/>
            <a:chExt cx="1609108" cy="2906460"/>
          </a:xfrm>
        </p:grpSpPr>
        <p:grpSp>
          <p:nvGrpSpPr>
            <p:cNvPr id="30" name="Group 29"/>
            <p:cNvGrpSpPr/>
            <p:nvPr/>
          </p:nvGrpSpPr>
          <p:grpSpPr>
            <a:xfrm>
              <a:off x="9563052" y="4938263"/>
              <a:ext cx="1204430" cy="438912"/>
              <a:chOff x="8061960" y="3787140"/>
              <a:chExt cx="1564552" cy="167640"/>
            </a:xfrm>
          </p:grpSpPr>
          <p:cxnSp>
            <p:nvCxnSpPr>
              <p:cNvPr id="31" name="Straight Connector 30"/>
              <p:cNvCxnSpPr/>
              <p:nvPr/>
            </p:nvCxnSpPr>
            <p:spPr>
              <a:xfrm>
                <a:off x="8061960" y="3787140"/>
                <a:ext cx="7620" cy="167640"/>
              </a:xfrm>
              <a:prstGeom prst="line">
                <a:avLst/>
              </a:prstGeom>
              <a:ln w="2222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8069580" y="3954780"/>
                <a:ext cx="1556932" cy="0"/>
              </a:xfrm>
              <a:prstGeom prst="line">
                <a:avLst/>
              </a:prstGeom>
              <a:ln w="22225">
                <a:solidFill>
                  <a:srgbClr val="00B050"/>
                </a:solidFill>
              </a:ln>
            </p:spPr>
            <p:style>
              <a:lnRef idx="1">
                <a:schemeClr val="accent1"/>
              </a:lnRef>
              <a:fillRef idx="0">
                <a:schemeClr val="accent1"/>
              </a:fillRef>
              <a:effectRef idx="0">
                <a:schemeClr val="accent1"/>
              </a:effectRef>
              <a:fontRef idx="minor">
                <a:schemeClr val="tx1"/>
              </a:fontRef>
            </p:style>
          </p:cxnSp>
        </p:grpSp>
        <p:cxnSp>
          <p:nvCxnSpPr>
            <p:cNvPr id="36" name="Straight Connector 35"/>
            <p:cNvCxnSpPr/>
            <p:nvPr/>
          </p:nvCxnSpPr>
          <p:spPr>
            <a:xfrm flipH="1">
              <a:off x="10769824" y="2470715"/>
              <a:ext cx="402336" cy="0"/>
            </a:xfrm>
            <a:prstGeom prst="line">
              <a:avLst/>
            </a:prstGeom>
            <a:ln w="2222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10767482" y="2470715"/>
              <a:ext cx="0" cy="2906460"/>
            </a:xfrm>
            <a:prstGeom prst="line">
              <a:avLst/>
            </a:prstGeom>
            <a:ln w="22225">
              <a:solidFill>
                <a:srgbClr val="00B050"/>
              </a:solidFill>
            </a:ln>
          </p:spPr>
          <p:style>
            <a:lnRef idx="1">
              <a:schemeClr val="accent1"/>
            </a:lnRef>
            <a:fillRef idx="0">
              <a:schemeClr val="accent1"/>
            </a:fillRef>
            <a:effectRef idx="0">
              <a:schemeClr val="accent1"/>
            </a:effectRef>
            <a:fontRef idx="minor">
              <a:schemeClr val="tx1"/>
            </a:fontRef>
          </p:style>
        </p:cxnSp>
      </p:grpSp>
      <p:grpSp>
        <p:nvGrpSpPr>
          <p:cNvPr id="65" name="Group 64"/>
          <p:cNvGrpSpPr/>
          <p:nvPr/>
        </p:nvGrpSpPr>
        <p:grpSpPr>
          <a:xfrm>
            <a:off x="9703446" y="2048235"/>
            <a:ext cx="1477384" cy="2850318"/>
            <a:chOff x="9701652" y="2318315"/>
            <a:chExt cx="1478480" cy="3168588"/>
          </a:xfrm>
        </p:grpSpPr>
        <p:cxnSp>
          <p:nvCxnSpPr>
            <p:cNvPr id="66" name="Straight Connector 65"/>
            <p:cNvCxnSpPr/>
            <p:nvPr/>
          </p:nvCxnSpPr>
          <p:spPr>
            <a:xfrm flipH="1">
              <a:off x="10631492" y="2318315"/>
              <a:ext cx="548640" cy="0"/>
            </a:xfrm>
            <a:prstGeom prst="line">
              <a:avLst/>
            </a:prstGeom>
            <a:ln w="22225">
              <a:solidFill>
                <a:srgbClr val="FFC000"/>
              </a:solidFill>
            </a:ln>
          </p:spPr>
          <p:style>
            <a:lnRef idx="1">
              <a:schemeClr val="accent1"/>
            </a:lnRef>
            <a:fillRef idx="0">
              <a:schemeClr val="accent1"/>
            </a:fillRef>
            <a:effectRef idx="0">
              <a:schemeClr val="accent1"/>
            </a:effectRef>
            <a:fontRef idx="minor">
              <a:schemeClr val="tx1"/>
            </a:fontRef>
          </p:style>
        </p:cxnSp>
        <p:grpSp>
          <p:nvGrpSpPr>
            <p:cNvPr id="67" name="Group 66"/>
            <p:cNvGrpSpPr/>
            <p:nvPr/>
          </p:nvGrpSpPr>
          <p:grpSpPr>
            <a:xfrm>
              <a:off x="9701652" y="4938263"/>
              <a:ext cx="929840" cy="548640"/>
              <a:chOff x="8061960" y="3787140"/>
              <a:chExt cx="1564552" cy="167640"/>
            </a:xfrm>
          </p:grpSpPr>
          <p:cxnSp>
            <p:nvCxnSpPr>
              <p:cNvPr id="69" name="Straight Connector 68"/>
              <p:cNvCxnSpPr/>
              <p:nvPr/>
            </p:nvCxnSpPr>
            <p:spPr>
              <a:xfrm>
                <a:off x="8061960" y="3787140"/>
                <a:ext cx="7620" cy="167640"/>
              </a:xfrm>
              <a:prstGeom prst="line">
                <a:avLst/>
              </a:prstGeom>
              <a:ln w="2222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a:off x="8069580" y="3954780"/>
                <a:ext cx="1556932" cy="0"/>
              </a:xfrm>
              <a:prstGeom prst="line">
                <a:avLst/>
              </a:prstGeom>
              <a:ln w="22225">
                <a:solidFill>
                  <a:srgbClr val="FFC000"/>
                </a:solidFill>
              </a:ln>
            </p:spPr>
            <p:style>
              <a:lnRef idx="1">
                <a:schemeClr val="accent1"/>
              </a:lnRef>
              <a:fillRef idx="0">
                <a:schemeClr val="accent1"/>
              </a:fillRef>
              <a:effectRef idx="0">
                <a:schemeClr val="accent1"/>
              </a:effectRef>
              <a:fontRef idx="minor">
                <a:schemeClr val="tx1"/>
              </a:fontRef>
            </p:style>
          </p:cxnSp>
        </p:grpSp>
        <p:cxnSp>
          <p:nvCxnSpPr>
            <p:cNvPr id="68" name="Straight Connector 67"/>
            <p:cNvCxnSpPr/>
            <p:nvPr/>
          </p:nvCxnSpPr>
          <p:spPr>
            <a:xfrm>
              <a:off x="10631492" y="2318315"/>
              <a:ext cx="0" cy="3168588"/>
            </a:xfrm>
            <a:prstGeom prst="line">
              <a:avLst/>
            </a:prstGeom>
            <a:ln w="22225">
              <a:solidFill>
                <a:srgbClr val="FFC000"/>
              </a:solidFill>
            </a:ln>
          </p:spPr>
          <p:style>
            <a:lnRef idx="1">
              <a:schemeClr val="accent1"/>
            </a:lnRef>
            <a:fillRef idx="0">
              <a:schemeClr val="accent1"/>
            </a:fillRef>
            <a:effectRef idx="0">
              <a:schemeClr val="accent1"/>
            </a:effectRef>
            <a:fontRef idx="minor">
              <a:schemeClr val="tx1"/>
            </a:fontRef>
          </p:style>
        </p:cxnSp>
      </p:grpSp>
      <p:grpSp>
        <p:nvGrpSpPr>
          <p:cNvPr id="76" name="Group 75"/>
          <p:cNvGrpSpPr/>
          <p:nvPr/>
        </p:nvGrpSpPr>
        <p:grpSpPr>
          <a:xfrm>
            <a:off x="9441410" y="1519307"/>
            <a:ext cx="1731928" cy="1195405"/>
            <a:chOff x="9439422" y="1730326"/>
            <a:chExt cx="1733212" cy="1328886"/>
          </a:xfrm>
        </p:grpSpPr>
        <p:cxnSp>
          <p:nvCxnSpPr>
            <p:cNvPr id="37" name="Straight Connector 36"/>
            <p:cNvCxnSpPr/>
            <p:nvPr/>
          </p:nvCxnSpPr>
          <p:spPr>
            <a:xfrm flipH="1">
              <a:off x="10880026" y="3059212"/>
              <a:ext cx="292608" cy="0"/>
            </a:xfrm>
            <a:prstGeom prst="line">
              <a:avLst/>
            </a:prstGeom>
            <a:ln w="22225">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flipV="1">
              <a:off x="9439422" y="1730326"/>
              <a:ext cx="0" cy="435589"/>
            </a:xfrm>
            <a:prstGeom prst="line">
              <a:avLst/>
            </a:prstGeom>
            <a:ln w="22225">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a:off x="9439422" y="1730326"/>
              <a:ext cx="1440604" cy="0"/>
            </a:xfrm>
            <a:prstGeom prst="line">
              <a:avLst/>
            </a:prstGeom>
            <a:ln w="22225">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a:off x="10880026" y="1730326"/>
              <a:ext cx="0" cy="1328886"/>
            </a:xfrm>
            <a:prstGeom prst="line">
              <a:avLst/>
            </a:prstGeom>
            <a:ln w="22225">
              <a:solidFill>
                <a:srgbClr val="002060"/>
              </a:solidFill>
            </a:ln>
          </p:spPr>
          <p:style>
            <a:lnRef idx="1">
              <a:schemeClr val="accent1"/>
            </a:lnRef>
            <a:fillRef idx="0">
              <a:schemeClr val="accent1"/>
            </a:fillRef>
            <a:effectRef idx="0">
              <a:schemeClr val="accent1"/>
            </a:effectRef>
            <a:fontRef idx="minor">
              <a:schemeClr val="tx1"/>
            </a:fontRef>
          </p:style>
        </p:cxnSp>
      </p:grpSp>
      <p:sp>
        <p:nvSpPr>
          <p:cNvPr id="78" name="Content Placeholder 2">
            <a:extLst>
              <a:ext uri="{FF2B5EF4-FFF2-40B4-BE49-F238E27FC236}">
                <a16:creationId xmlns:a16="http://schemas.microsoft.com/office/drawing/2014/main" id="{21ED515D-C27A-442E-AC75-3436088FDA4F}"/>
              </a:ext>
            </a:extLst>
          </p:cNvPr>
          <p:cNvSpPr txBox="1">
            <a:spLocks/>
          </p:cNvSpPr>
          <p:nvPr/>
        </p:nvSpPr>
        <p:spPr>
          <a:xfrm>
            <a:off x="131179" y="5050795"/>
            <a:ext cx="11992833" cy="1134270"/>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chemeClr val="accent6"/>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chemeClr val="accent6"/>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chemeClr val="accent6"/>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The INT pin of MPU6050 gives interrupt when angular velocity increases than defined threshold value. So interrupt pin of MPU6050 is connected to external interrupt by Arduino supported at  digital pin 2.</a:t>
            </a:r>
          </a:p>
          <a:p>
            <a:endParaRPr lang="en-US" dirty="0"/>
          </a:p>
          <a:p>
            <a:endParaRPr lang="en-US" dirty="0"/>
          </a:p>
        </p:txBody>
      </p:sp>
      <p:grpSp>
        <p:nvGrpSpPr>
          <p:cNvPr id="80" name="Group 79"/>
          <p:cNvGrpSpPr/>
          <p:nvPr/>
        </p:nvGrpSpPr>
        <p:grpSpPr>
          <a:xfrm>
            <a:off x="8443418" y="1911143"/>
            <a:ext cx="2722184" cy="2789998"/>
            <a:chOff x="8440689" y="2165915"/>
            <a:chExt cx="2724203" cy="3101533"/>
          </a:xfrm>
        </p:grpSpPr>
        <p:grpSp>
          <p:nvGrpSpPr>
            <p:cNvPr id="81" name="Group 80"/>
            <p:cNvGrpSpPr/>
            <p:nvPr/>
          </p:nvGrpSpPr>
          <p:grpSpPr>
            <a:xfrm>
              <a:off x="8440689" y="4938262"/>
              <a:ext cx="2038403" cy="329186"/>
              <a:chOff x="8061960" y="3787140"/>
              <a:chExt cx="1564552" cy="167640"/>
            </a:xfrm>
          </p:grpSpPr>
          <p:cxnSp>
            <p:nvCxnSpPr>
              <p:cNvPr id="84" name="Straight Connector 83"/>
              <p:cNvCxnSpPr/>
              <p:nvPr/>
            </p:nvCxnSpPr>
            <p:spPr>
              <a:xfrm>
                <a:off x="8061960" y="3787140"/>
                <a:ext cx="7620" cy="16764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a:off x="8069580" y="3954780"/>
                <a:ext cx="1556932"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82" name="Straight Connector 81"/>
            <p:cNvCxnSpPr/>
            <p:nvPr/>
          </p:nvCxnSpPr>
          <p:spPr>
            <a:xfrm flipH="1">
              <a:off x="10479092" y="2165915"/>
              <a:ext cx="685800"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a:off x="10479092" y="2165915"/>
              <a:ext cx="0" cy="3101533"/>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86" name="Group 85"/>
          <p:cNvGrpSpPr/>
          <p:nvPr/>
        </p:nvGrpSpPr>
        <p:grpSpPr>
          <a:xfrm>
            <a:off x="8327325" y="1786706"/>
            <a:ext cx="2837427" cy="2815728"/>
            <a:chOff x="8324510" y="2027583"/>
            <a:chExt cx="2839531" cy="3130136"/>
          </a:xfrm>
        </p:grpSpPr>
        <p:grpSp>
          <p:nvGrpSpPr>
            <p:cNvPr id="87" name="Group 86"/>
            <p:cNvGrpSpPr/>
            <p:nvPr/>
          </p:nvGrpSpPr>
          <p:grpSpPr>
            <a:xfrm>
              <a:off x="8324510" y="4943777"/>
              <a:ext cx="2057400" cy="213942"/>
              <a:chOff x="8061960" y="3787140"/>
              <a:chExt cx="1546860" cy="167640"/>
            </a:xfrm>
          </p:grpSpPr>
          <p:cxnSp>
            <p:nvCxnSpPr>
              <p:cNvPr id="90" name="Straight Connector 89"/>
              <p:cNvCxnSpPr/>
              <p:nvPr/>
            </p:nvCxnSpPr>
            <p:spPr>
              <a:xfrm>
                <a:off x="8061960" y="3787140"/>
                <a:ext cx="7620" cy="167640"/>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a:off x="8069580" y="3954780"/>
                <a:ext cx="1539240" cy="0"/>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grpSp>
        <p:cxnSp>
          <p:nvCxnSpPr>
            <p:cNvPr id="88" name="Straight Connector 87"/>
            <p:cNvCxnSpPr/>
            <p:nvPr/>
          </p:nvCxnSpPr>
          <p:spPr>
            <a:xfrm flipH="1">
              <a:off x="10326693" y="2027583"/>
              <a:ext cx="837348" cy="0"/>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a:off x="10326693" y="2027583"/>
              <a:ext cx="47887" cy="3130136"/>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5759933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10" presetClass="entr" presetSubtype="0" fill="hold" nodeType="withEffect">
                                  <p:stCondLst>
                                    <p:cond delay="0"/>
                                  </p:stCondLst>
                                  <p:childTnLst>
                                    <p:set>
                                      <p:cBhvr>
                                        <p:cTn id="14" dur="1" fill="hold">
                                          <p:stCondLst>
                                            <p:cond delay="0"/>
                                          </p:stCondLst>
                                        </p:cTn>
                                        <p:tgtEl>
                                          <p:spTgt spid="1026"/>
                                        </p:tgtEl>
                                        <p:attrNameLst>
                                          <p:attrName>style.visibility</p:attrName>
                                        </p:attrNameLst>
                                      </p:cBhvr>
                                      <p:to>
                                        <p:strVal val="visible"/>
                                      </p:to>
                                    </p:set>
                                    <p:animEffect transition="in" filter="fade">
                                      <p:cBhvr>
                                        <p:cTn id="15" dur="500"/>
                                        <p:tgtEl>
                                          <p:spTgt spid="102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1" end="1"/>
                                            </p:txEl>
                                          </p:spTgt>
                                        </p:tgtEl>
                                        <p:attrNameLst>
                                          <p:attrName>style.visibility</p:attrName>
                                        </p:attrNameLst>
                                      </p:cBhvr>
                                      <p:to>
                                        <p:strVal val="visible"/>
                                      </p:to>
                                    </p:set>
                                    <p:animEffect transition="in" filter="fade">
                                      <p:cBhvr>
                                        <p:cTn id="20" dur="500"/>
                                        <p:tgtEl>
                                          <p:spTgt spid="3">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80"/>
                                        </p:tgtEl>
                                        <p:attrNameLst>
                                          <p:attrName>style.visibility</p:attrName>
                                        </p:attrNameLst>
                                      </p:cBhvr>
                                      <p:to>
                                        <p:strVal val="visible"/>
                                      </p:to>
                                    </p:set>
                                    <p:animEffect transition="in" filter="fade">
                                      <p:cBhvr>
                                        <p:cTn id="25" dur="500"/>
                                        <p:tgtEl>
                                          <p:spTgt spid="80"/>
                                        </p:tgtEl>
                                      </p:cBhvr>
                                    </p:animEffect>
                                  </p:childTnLst>
                                </p:cTn>
                              </p:par>
                              <p:par>
                                <p:cTn id="26" presetID="10" presetClass="entr" presetSubtype="0" fill="hold" nodeType="withEffect">
                                  <p:stCondLst>
                                    <p:cond delay="0"/>
                                  </p:stCondLst>
                                  <p:childTnLst>
                                    <p:set>
                                      <p:cBhvr>
                                        <p:cTn id="27" dur="1" fill="hold">
                                          <p:stCondLst>
                                            <p:cond delay="0"/>
                                          </p:stCondLst>
                                        </p:cTn>
                                        <p:tgtEl>
                                          <p:spTgt spid="86"/>
                                        </p:tgtEl>
                                        <p:attrNameLst>
                                          <p:attrName>style.visibility</p:attrName>
                                        </p:attrNameLst>
                                      </p:cBhvr>
                                      <p:to>
                                        <p:strVal val="visible"/>
                                      </p:to>
                                    </p:set>
                                    <p:animEffect transition="in" filter="fade">
                                      <p:cBhvr>
                                        <p:cTn id="28" dur="500"/>
                                        <p:tgtEl>
                                          <p:spTgt spid="86"/>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3">
                                            <p:txEl>
                                              <p:pRg st="2" end="2"/>
                                            </p:txEl>
                                          </p:spTgt>
                                        </p:tgtEl>
                                        <p:attrNameLst>
                                          <p:attrName>style.visibility</p:attrName>
                                        </p:attrNameLst>
                                      </p:cBhvr>
                                      <p:to>
                                        <p:strVal val="visible"/>
                                      </p:to>
                                    </p:set>
                                    <p:animEffect transition="in" filter="fade">
                                      <p:cBhvr>
                                        <p:cTn id="33" dur="500"/>
                                        <p:tgtEl>
                                          <p:spTgt spid="3">
                                            <p:txEl>
                                              <p:pRg st="2" end="2"/>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3">
                                            <p:txEl>
                                              <p:pRg st="3" end="3"/>
                                            </p:txEl>
                                          </p:spTgt>
                                        </p:tgtEl>
                                        <p:attrNameLst>
                                          <p:attrName>style.visibility</p:attrName>
                                        </p:attrNameLst>
                                      </p:cBhvr>
                                      <p:to>
                                        <p:strVal val="visible"/>
                                      </p:to>
                                    </p:set>
                                    <p:animEffect transition="in" filter="fade">
                                      <p:cBhvr>
                                        <p:cTn id="38" dur="500"/>
                                        <p:tgtEl>
                                          <p:spTgt spid="3">
                                            <p:txEl>
                                              <p:pRg st="3" end="3"/>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57"/>
                                        </p:tgtEl>
                                        <p:attrNameLst>
                                          <p:attrName>style.visibility</p:attrName>
                                        </p:attrNameLst>
                                      </p:cBhvr>
                                      <p:to>
                                        <p:strVal val="visible"/>
                                      </p:to>
                                    </p:set>
                                    <p:animEffect transition="in" filter="fade">
                                      <p:cBhvr>
                                        <p:cTn id="43" dur="500"/>
                                        <p:tgtEl>
                                          <p:spTgt spid="57"/>
                                        </p:tgtEl>
                                      </p:cBhvr>
                                    </p:animEffect>
                                  </p:childTnLst>
                                </p:cTn>
                              </p:par>
                              <p:par>
                                <p:cTn id="44" presetID="10" presetClass="entr" presetSubtype="0" fill="hold" nodeType="withEffect">
                                  <p:stCondLst>
                                    <p:cond delay="0"/>
                                  </p:stCondLst>
                                  <p:childTnLst>
                                    <p:set>
                                      <p:cBhvr>
                                        <p:cTn id="45" dur="1" fill="hold">
                                          <p:stCondLst>
                                            <p:cond delay="0"/>
                                          </p:stCondLst>
                                        </p:cTn>
                                        <p:tgtEl>
                                          <p:spTgt spid="65"/>
                                        </p:tgtEl>
                                        <p:attrNameLst>
                                          <p:attrName>style.visibility</p:attrName>
                                        </p:attrNameLst>
                                      </p:cBhvr>
                                      <p:to>
                                        <p:strVal val="visible"/>
                                      </p:to>
                                    </p:set>
                                    <p:animEffect transition="in" filter="fade">
                                      <p:cBhvr>
                                        <p:cTn id="46" dur="500"/>
                                        <p:tgtEl>
                                          <p:spTgt spid="65"/>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78">
                                            <p:txEl>
                                              <p:pRg st="0" end="0"/>
                                            </p:txEl>
                                          </p:spTgt>
                                        </p:tgtEl>
                                        <p:attrNameLst>
                                          <p:attrName>style.visibility</p:attrName>
                                        </p:attrNameLst>
                                      </p:cBhvr>
                                      <p:to>
                                        <p:strVal val="visible"/>
                                      </p:to>
                                    </p:set>
                                    <p:animEffect transition="in" filter="fade">
                                      <p:cBhvr>
                                        <p:cTn id="51" dur="500"/>
                                        <p:tgtEl>
                                          <p:spTgt spid="78">
                                            <p:txEl>
                                              <p:pRg st="0" end="0"/>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76"/>
                                        </p:tgtEl>
                                        <p:attrNameLst>
                                          <p:attrName>style.visibility</p:attrName>
                                        </p:attrNameLst>
                                      </p:cBhvr>
                                      <p:to>
                                        <p:strVal val="visible"/>
                                      </p:to>
                                    </p:set>
                                    <p:animEffect transition="in" filter="fade">
                                      <p:cBhvr>
                                        <p:cTn id="56" dur="500"/>
                                        <p:tgtEl>
                                          <p:spTgt spid="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78" grpId="0" build="p"/>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5EF1AA-B384-4B3C-AA64-26D31B983DC1}"/>
              </a:ext>
            </a:extLst>
          </p:cNvPr>
          <p:cNvSpPr>
            <a:spLocks noGrp="1"/>
          </p:cNvSpPr>
          <p:nvPr>
            <p:ph type="title"/>
          </p:nvPr>
        </p:nvSpPr>
        <p:spPr/>
        <p:txBody>
          <a:bodyPr/>
          <a:lstStyle/>
          <a:p>
            <a:r>
              <a:rPr lang="en-US" dirty="0"/>
              <a:t>PH Sensor</a:t>
            </a:r>
          </a:p>
        </p:txBody>
      </p:sp>
      <p:sp>
        <p:nvSpPr>
          <p:cNvPr id="3" name="Content Placeholder 2">
            <a:extLst>
              <a:ext uri="{FF2B5EF4-FFF2-40B4-BE49-F238E27FC236}">
                <a16:creationId xmlns:a16="http://schemas.microsoft.com/office/drawing/2014/main" id="{21ED515D-C27A-442E-AC75-3436088FDA4F}"/>
              </a:ext>
            </a:extLst>
          </p:cNvPr>
          <p:cNvSpPr>
            <a:spLocks noGrp="1"/>
          </p:cNvSpPr>
          <p:nvPr>
            <p:ph idx="1"/>
          </p:nvPr>
        </p:nvSpPr>
        <p:spPr/>
        <p:txBody>
          <a:bodyPr/>
          <a:lstStyle/>
          <a:p>
            <a:r>
              <a:rPr lang="en-US" dirty="0"/>
              <a:t>The pH sensor is used to detect hydrogen ions concentration of a liquid. </a:t>
            </a:r>
          </a:p>
          <a:p>
            <a:r>
              <a:rPr lang="en-US" dirty="0"/>
              <a:t>pH sensor are mostly used in laboratories to test the acidity of solution.</a:t>
            </a:r>
          </a:p>
          <a:p>
            <a:r>
              <a:rPr lang="en-US" dirty="0"/>
              <a:t>By the use of pH sensor we can identify the pH of a solution and whether it is acid or base.</a:t>
            </a:r>
          </a:p>
          <a:p>
            <a:endParaRPr lang="en-US" dirty="0"/>
          </a:p>
          <a:p>
            <a:pPr marL="0" indent="0">
              <a:buNone/>
            </a:pPr>
            <a:r>
              <a:rPr lang="en-US" dirty="0"/>
              <a:t> </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38500" y="2659951"/>
            <a:ext cx="5715000" cy="3362325"/>
          </a:xfrm>
          <a:prstGeom prst="rect">
            <a:avLst/>
          </a:prstGeom>
        </p:spPr>
      </p:pic>
    </p:spTree>
    <p:extLst>
      <p:ext uri="{BB962C8B-B14F-4D97-AF65-F5344CB8AC3E}">
        <p14:creationId xmlns:p14="http://schemas.microsoft.com/office/powerpoint/2010/main" val="406119306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5EF1AA-B384-4B3C-AA64-26D31B983DC1}"/>
              </a:ext>
            </a:extLst>
          </p:cNvPr>
          <p:cNvSpPr>
            <a:spLocks noGrp="1"/>
          </p:cNvSpPr>
          <p:nvPr>
            <p:ph type="title"/>
          </p:nvPr>
        </p:nvSpPr>
        <p:spPr/>
        <p:txBody>
          <a:bodyPr/>
          <a:lstStyle/>
          <a:p>
            <a:r>
              <a:rPr lang="en-US" dirty="0"/>
              <a:t>pH Sensor – Working principle</a:t>
            </a:r>
          </a:p>
        </p:txBody>
      </p:sp>
      <p:sp>
        <p:nvSpPr>
          <p:cNvPr id="7" name="Content Placeholder 2"/>
          <p:cNvSpPr>
            <a:spLocks noGrp="1"/>
          </p:cNvSpPr>
          <p:nvPr>
            <p:ph idx="1"/>
          </p:nvPr>
        </p:nvSpPr>
        <p:spPr/>
        <p:txBody>
          <a:bodyPr/>
          <a:lstStyle/>
          <a:p>
            <a:r>
              <a:rPr lang="en-US" dirty="0"/>
              <a:t>When this sensor is placed in a solution, the smaller ions penetrate the boundary area of glass and the lager ions remain in the solution. This creates potential difference.</a:t>
            </a:r>
          </a:p>
          <a:p>
            <a:r>
              <a:rPr lang="en-US" dirty="0"/>
              <a:t>The pH meter measures the difference in electrical potential between the pH electrodes.</a:t>
            </a:r>
          </a:p>
          <a:p>
            <a:r>
              <a:rPr lang="en-US" dirty="0"/>
              <a:t>The potential difference generates different analog values for different liquids.</a:t>
            </a:r>
          </a:p>
          <a:p>
            <a:r>
              <a:rPr lang="en-US" dirty="0"/>
              <a:t>By knowing the analog value of standard water, the pH value of other liquid can be determined.</a:t>
            </a:r>
          </a:p>
        </p:txBody>
      </p:sp>
      <p:sp>
        <p:nvSpPr>
          <p:cNvPr id="3" name="Right Arrow 2"/>
          <p:cNvSpPr/>
          <p:nvPr/>
        </p:nvSpPr>
        <p:spPr>
          <a:xfrm>
            <a:off x="4047401" y="3813458"/>
            <a:ext cx="927279" cy="119129"/>
          </a:xfrm>
          <a:prstGeom prst="rightArrow">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Arrow 9"/>
          <p:cNvSpPr/>
          <p:nvPr/>
        </p:nvSpPr>
        <p:spPr>
          <a:xfrm>
            <a:off x="7915111" y="3813458"/>
            <a:ext cx="927279" cy="119129"/>
          </a:xfrm>
          <a:prstGeom prst="rightArrow">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1603282" y="4828790"/>
            <a:ext cx="1563248" cy="646331"/>
          </a:xfrm>
          <a:prstGeom prst="rect">
            <a:avLst/>
          </a:prstGeom>
          <a:noFill/>
        </p:spPr>
        <p:txBody>
          <a:bodyPr wrap="none" rtlCol="0">
            <a:spAutoFit/>
          </a:bodyPr>
          <a:lstStyle/>
          <a:p>
            <a:pPr algn="ctr"/>
            <a:r>
              <a:rPr lang="en-US" dirty="0"/>
              <a:t>pH Sensor with</a:t>
            </a:r>
          </a:p>
          <a:p>
            <a:pPr algn="ctr"/>
            <a:r>
              <a:rPr lang="en-US" dirty="0"/>
              <a:t>Electrodes</a:t>
            </a:r>
          </a:p>
        </p:txBody>
      </p:sp>
      <p:sp>
        <p:nvSpPr>
          <p:cNvPr id="12" name="TextBox 11"/>
          <p:cNvSpPr txBox="1"/>
          <p:nvPr/>
        </p:nvSpPr>
        <p:spPr>
          <a:xfrm>
            <a:off x="5669683" y="4828790"/>
            <a:ext cx="1550424" cy="369332"/>
          </a:xfrm>
          <a:prstGeom prst="rect">
            <a:avLst/>
          </a:prstGeom>
          <a:noFill/>
        </p:spPr>
        <p:txBody>
          <a:bodyPr wrap="none" rtlCol="0">
            <a:spAutoFit/>
          </a:bodyPr>
          <a:lstStyle/>
          <a:p>
            <a:r>
              <a:rPr lang="en-US" dirty="0"/>
              <a:t>Output Voltage</a:t>
            </a:r>
          </a:p>
        </p:txBody>
      </p:sp>
      <p:sp>
        <p:nvSpPr>
          <p:cNvPr id="13" name="TextBox 12"/>
          <p:cNvSpPr txBox="1"/>
          <p:nvPr/>
        </p:nvSpPr>
        <p:spPr>
          <a:xfrm>
            <a:off x="9136180" y="4828790"/>
            <a:ext cx="2630849" cy="646331"/>
          </a:xfrm>
          <a:prstGeom prst="rect">
            <a:avLst/>
          </a:prstGeom>
          <a:noFill/>
        </p:spPr>
        <p:txBody>
          <a:bodyPr wrap="none" rtlCol="0">
            <a:spAutoFit/>
          </a:bodyPr>
          <a:lstStyle/>
          <a:p>
            <a:pPr algn="ctr"/>
            <a:r>
              <a:rPr lang="en-US" dirty="0"/>
              <a:t>Determination of alkalinity </a:t>
            </a:r>
          </a:p>
          <a:p>
            <a:pPr algn="ctr"/>
            <a:r>
              <a:rPr lang="en-US" dirty="0"/>
              <a:t>of the liquid</a:t>
            </a:r>
          </a:p>
        </p:txBody>
      </p:sp>
      <p:pic>
        <p:nvPicPr>
          <p:cNvPr id="15" name="Picture 14"/>
          <p:cNvPicPr>
            <a:picLocks noChangeAspect="1"/>
          </p:cNvPicPr>
          <p:nvPr/>
        </p:nvPicPr>
        <p:blipFill rotWithShape="1">
          <a:blip r:embed="rId2" cstate="print">
            <a:extLst>
              <a:ext uri="{28A0092B-C50C-407E-A947-70E740481C1C}">
                <a14:useLocalDpi xmlns:a14="http://schemas.microsoft.com/office/drawing/2010/main" val="0"/>
              </a:ext>
            </a:extLst>
          </a:blip>
          <a:srcRect t="47281" r="62107" b="10074"/>
          <a:stretch/>
        </p:blipFill>
        <p:spPr>
          <a:xfrm>
            <a:off x="1559100" y="3013212"/>
            <a:ext cx="1651612" cy="1719618"/>
          </a:xfrm>
          <a:prstGeom prst="rect">
            <a:avLst/>
          </a:prstGeom>
        </p:spPr>
      </p:pic>
      <p:pic>
        <p:nvPicPr>
          <p:cNvPr id="17" name="Picture 6" descr="Electric Electricity Symbol High Potential Voltage - Symbol High Voltage  Electrical, HD Png Download - kindpng"/>
          <p:cNvPicPr>
            <a:picLocks noChangeAspect="1" noChangeArrowheads="1"/>
          </p:cNvPicPr>
          <p:nvPr/>
        </p:nvPicPr>
        <p:blipFill>
          <a:blip r:embed="rId3" cstate="print">
            <a:clrChange>
              <a:clrFrom>
                <a:srgbClr val="F7F7F7"/>
              </a:clrFrom>
              <a:clrTo>
                <a:srgbClr val="F7F7F7">
                  <a:alpha val="0"/>
                </a:srgbClr>
              </a:clrTo>
            </a:clrChange>
            <a:extLst>
              <a:ext uri="{28A0092B-C50C-407E-A947-70E740481C1C}">
                <a14:useLocalDpi xmlns:a14="http://schemas.microsoft.com/office/drawing/2010/main" val="0"/>
              </a:ext>
            </a:extLst>
          </a:blip>
          <a:srcRect/>
          <a:stretch>
            <a:fillRect/>
          </a:stretch>
        </p:blipFill>
        <p:spPr bwMode="auto">
          <a:xfrm>
            <a:off x="6003107" y="3187221"/>
            <a:ext cx="883577" cy="137160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80005" y="3296949"/>
            <a:ext cx="2743200" cy="1152144"/>
          </a:xfrm>
          <a:prstGeom prst="rect">
            <a:avLst/>
          </a:prstGeom>
        </p:spPr>
      </p:pic>
    </p:spTree>
    <p:extLst>
      <p:ext uri="{BB962C8B-B14F-4D97-AF65-F5344CB8AC3E}">
        <p14:creationId xmlns:p14="http://schemas.microsoft.com/office/powerpoint/2010/main" val="396319005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fade">
                                      <p:cBhvr>
                                        <p:cTn id="12" dur="500"/>
                                        <p:tgtEl>
                                          <p:spTgt spid="7">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7">
                                            <p:txEl>
                                              <p:pRg st="2" end="2"/>
                                            </p:txEl>
                                          </p:spTgt>
                                        </p:tgtEl>
                                        <p:attrNameLst>
                                          <p:attrName>style.visibility</p:attrName>
                                        </p:attrNameLst>
                                      </p:cBhvr>
                                      <p:to>
                                        <p:strVal val="visible"/>
                                      </p:to>
                                    </p:set>
                                    <p:animEffect transition="in" filter="fade">
                                      <p:cBhvr>
                                        <p:cTn id="23" dur="500"/>
                                        <p:tgtEl>
                                          <p:spTgt spid="7">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
                                        </p:tgtEl>
                                        <p:attrNameLst>
                                          <p:attrName>style.visibility</p:attrName>
                                        </p:attrNameLst>
                                      </p:cBhvr>
                                      <p:to>
                                        <p:strVal val="visible"/>
                                      </p:to>
                                    </p:set>
                                    <p:animEffect transition="in" filter="fade">
                                      <p:cBhvr>
                                        <p:cTn id="28" dur="500"/>
                                        <p:tgtEl>
                                          <p:spTgt spid="3"/>
                                        </p:tgtEl>
                                      </p:cBhvr>
                                    </p:animEffect>
                                  </p:childTnLst>
                                </p:cTn>
                              </p:par>
                              <p:par>
                                <p:cTn id="29" presetID="10" presetClass="entr" presetSubtype="0" fill="hold" nodeType="with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500"/>
                                        <p:tgtEl>
                                          <p:spTgt spid="1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fade">
                                      <p:cBhvr>
                                        <p:cTn id="34" dur="500"/>
                                        <p:tgtEl>
                                          <p:spTgt spid="12"/>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7">
                                            <p:txEl>
                                              <p:pRg st="3" end="3"/>
                                            </p:txEl>
                                          </p:spTgt>
                                        </p:tgtEl>
                                        <p:attrNameLst>
                                          <p:attrName>style.visibility</p:attrName>
                                        </p:attrNameLst>
                                      </p:cBhvr>
                                      <p:to>
                                        <p:strVal val="visible"/>
                                      </p:to>
                                    </p:set>
                                    <p:animEffect transition="in" filter="fade">
                                      <p:cBhvr>
                                        <p:cTn id="39" dur="500"/>
                                        <p:tgtEl>
                                          <p:spTgt spid="7">
                                            <p:txEl>
                                              <p:pRg st="3" end="3"/>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10"/>
                                        </p:tgtEl>
                                        <p:attrNameLst>
                                          <p:attrName>style.visibility</p:attrName>
                                        </p:attrNameLst>
                                      </p:cBhvr>
                                      <p:to>
                                        <p:strVal val="visible"/>
                                      </p:to>
                                    </p:set>
                                    <p:animEffect transition="in" filter="fade">
                                      <p:cBhvr>
                                        <p:cTn id="44" dur="500"/>
                                        <p:tgtEl>
                                          <p:spTgt spid="10"/>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fade">
                                      <p:cBhvr>
                                        <p:cTn id="47" dur="500"/>
                                        <p:tgtEl>
                                          <p:spTgt spid="13"/>
                                        </p:tgtEl>
                                      </p:cBhvr>
                                    </p:animEffect>
                                  </p:childTnLst>
                                </p:cTn>
                              </p:par>
                              <p:par>
                                <p:cTn id="48" presetID="10" presetClass="entr" presetSubtype="0" fill="hold" nodeType="withEffect">
                                  <p:stCondLst>
                                    <p:cond delay="0"/>
                                  </p:stCondLst>
                                  <p:childTnLst>
                                    <p:set>
                                      <p:cBhvr>
                                        <p:cTn id="49" dur="1" fill="hold">
                                          <p:stCondLst>
                                            <p:cond delay="0"/>
                                          </p:stCondLst>
                                        </p:cTn>
                                        <p:tgtEl>
                                          <p:spTgt spid="18"/>
                                        </p:tgtEl>
                                        <p:attrNameLst>
                                          <p:attrName>style.visibility</p:attrName>
                                        </p:attrNameLst>
                                      </p:cBhvr>
                                      <p:to>
                                        <p:strVal val="visible"/>
                                      </p:to>
                                    </p:set>
                                    <p:animEffect transition="in" filter="fade">
                                      <p:cBhvr>
                                        <p:cTn id="50"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0" grpId="0" animBg="1"/>
      <p:bldP spid="6" grpId="0"/>
      <p:bldP spid="12" grpId="0"/>
      <p:bldP spid="13"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5EF1AA-B384-4B3C-AA64-26D31B983DC1}"/>
              </a:ext>
            </a:extLst>
          </p:cNvPr>
          <p:cNvSpPr>
            <a:spLocks noGrp="1"/>
          </p:cNvSpPr>
          <p:nvPr>
            <p:ph type="title"/>
          </p:nvPr>
        </p:nvSpPr>
        <p:spPr/>
        <p:txBody>
          <a:bodyPr/>
          <a:lstStyle/>
          <a:p>
            <a:r>
              <a:rPr lang="en-US" dirty="0"/>
              <a:t>pH Sensor – Interfacing with Arduino</a:t>
            </a:r>
          </a:p>
        </p:txBody>
      </p:sp>
      <p:sp>
        <p:nvSpPr>
          <p:cNvPr id="3" name="Content Placeholder 2">
            <a:extLst>
              <a:ext uri="{FF2B5EF4-FFF2-40B4-BE49-F238E27FC236}">
                <a16:creationId xmlns:a16="http://schemas.microsoft.com/office/drawing/2014/main" id="{21ED515D-C27A-442E-AC75-3436088FDA4F}"/>
              </a:ext>
            </a:extLst>
          </p:cNvPr>
          <p:cNvSpPr>
            <a:spLocks noGrp="1"/>
          </p:cNvSpPr>
          <p:nvPr>
            <p:ph idx="1"/>
          </p:nvPr>
        </p:nvSpPr>
        <p:spPr>
          <a:xfrm>
            <a:off x="131181" y="863445"/>
            <a:ext cx="5696686" cy="4854968"/>
          </a:xfrm>
        </p:spPr>
        <p:txBody>
          <a:bodyPr/>
          <a:lstStyle/>
          <a:p>
            <a:r>
              <a:rPr lang="en-US" dirty="0"/>
              <a:t>The interfacing of pH sensor with Arduino is as shown in figure.</a:t>
            </a:r>
          </a:p>
          <a:p>
            <a:r>
              <a:rPr lang="en-US" dirty="0"/>
              <a:t>Here, </a:t>
            </a:r>
            <a:r>
              <a:rPr lang="en-US" dirty="0" err="1"/>
              <a:t>Vcc</a:t>
            </a:r>
            <a:r>
              <a:rPr lang="en-US" dirty="0"/>
              <a:t> and </a:t>
            </a:r>
            <a:r>
              <a:rPr lang="en-US" dirty="0" err="1"/>
              <a:t>Gnd</a:t>
            </a:r>
            <a:r>
              <a:rPr lang="en-US" dirty="0"/>
              <a:t> pins of pH Sensor are connected to 5V and </a:t>
            </a:r>
            <a:r>
              <a:rPr lang="en-US" dirty="0" err="1"/>
              <a:t>Gnd</a:t>
            </a:r>
            <a:r>
              <a:rPr lang="en-US" dirty="0"/>
              <a:t> of Arduino board.</a:t>
            </a:r>
          </a:p>
          <a:p>
            <a:r>
              <a:rPr lang="en-US" dirty="0"/>
              <a:t>The output pin of pH sensor is connected to analog pin of Arduino.</a:t>
            </a:r>
          </a:p>
          <a:p>
            <a:r>
              <a:rPr lang="en-US" dirty="0"/>
              <a:t>The connection of pH sensor is done with voltage converter via BNC pin.</a:t>
            </a:r>
          </a:p>
        </p:txBody>
      </p:sp>
      <p:pic>
        <p:nvPicPr>
          <p:cNvPr id="4" name="Picture 3"/>
          <p:cNvPicPr>
            <a:picLocks noChangeAspect="1"/>
          </p:cNvPicPr>
          <p:nvPr/>
        </p:nvPicPr>
        <p:blipFill>
          <a:blip r:embed="rId2"/>
          <a:stretch>
            <a:fillRect/>
          </a:stretch>
        </p:blipFill>
        <p:spPr>
          <a:xfrm>
            <a:off x="6788125" y="1500741"/>
            <a:ext cx="4812472" cy="4217672"/>
          </a:xfrm>
          <a:prstGeom prst="rect">
            <a:avLst/>
          </a:prstGeom>
        </p:spPr>
      </p:pic>
    </p:spTree>
    <p:extLst>
      <p:ext uri="{BB962C8B-B14F-4D97-AF65-F5344CB8AC3E}">
        <p14:creationId xmlns:p14="http://schemas.microsoft.com/office/powerpoint/2010/main" val="18277788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fade">
                                      <p:cBhvr>
                                        <p:cTn id="2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pH Sensor – Code explanation</a:t>
            </a:r>
          </a:p>
        </p:txBody>
      </p:sp>
      <p:sp>
        <p:nvSpPr>
          <p:cNvPr id="3" name="Content Placeholder 2"/>
          <p:cNvSpPr>
            <a:spLocks noGrp="1"/>
          </p:cNvSpPr>
          <p:nvPr>
            <p:ph idx="1"/>
          </p:nvPr>
        </p:nvSpPr>
        <p:spPr/>
        <p:txBody>
          <a:bodyPr/>
          <a:lstStyle/>
          <a:p>
            <a:r>
              <a:rPr lang="en-US" dirty="0"/>
              <a:t>The code in Arduino for pH sensor can be written as following:</a:t>
            </a:r>
          </a:p>
          <a:p>
            <a:endParaRPr lang="en-US" dirty="0"/>
          </a:p>
        </p:txBody>
      </p:sp>
      <p:sp>
        <p:nvSpPr>
          <p:cNvPr id="5" name="Rectangle 4">
            <a:extLst>
              <a:ext uri="{FF2B5EF4-FFF2-40B4-BE49-F238E27FC236}">
                <a16:creationId xmlns:a16="http://schemas.microsoft.com/office/drawing/2014/main" id="{D456EBDA-49A4-A843-A786-6989C63A54AA}"/>
              </a:ext>
            </a:extLst>
          </p:cNvPr>
          <p:cNvSpPr/>
          <p:nvPr/>
        </p:nvSpPr>
        <p:spPr>
          <a:xfrm>
            <a:off x="633009" y="1650725"/>
            <a:ext cx="6397425" cy="3477875"/>
          </a:xfrm>
          <a:prstGeom prst="rect">
            <a:avLst/>
          </a:prstGeom>
          <a:solidFill>
            <a:schemeClr val="bg1">
              <a:lumMod val="95000"/>
            </a:schemeClr>
          </a:solidFill>
          <a:ln>
            <a:no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solidFill>
                  <a:srgbClr val="859900"/>
                </a:solidFill>
                <a:latin typeface="Consolas" panose="020B0609020204030204" pitchFamily="49" charset="0"/>
              </a:rPr>
              <a:t>#define</a:t>
            </a:r>
            <a:r>
              <a:rPr lang="en-US" sz="2000" dirty="0">
                <a:solidFill>
                  <a:srgbClr val="B58900"/>
                </a:solidFill>
                <a:latin typeface="Consolas" panose="020B0609020204030204" pitchFamily="49" charset="0"/>
              </a:rPr>
              <a:t> </a:t>
            </a:r>
            <a:r>
              <a:rPr lang="en-US" sz="2000" dirty="0" err="1">
                <a:solidFill>
                  <a:srgbClr val="268BD2"/>
                </a:solidFill>
                <a:latin typeface="Consolas" panose="020B0609020204030204" pitchFamily="49" charset="0"/>
              </a:rPr>
              <a:t>SensorPin</a:t>
            </a:r>
            <a:r>
              <a:rPr lang="en-US" sz="2000" dirty="0">
                <a:solidFill>
                  <a:srgbClr val="B58900"/>
                </a:solidFill>
                <a:latin typeface="Consolas" panose="020B0609020204030204" pitchFamily="49" charset="0"/>
              </a:rPr>
              <a:t> A0</a:t>
            </a:r>
            <a:endParaRPr lang="en-US" sz="2000" dirty="0">
              <a:solidFill>
                <a:srgbClr val="333333"/>
              </a:solidFill>
              <a:latin typeface="Consolas" panose="020B0609020204030204" pitchFamily="49" charset="0"/>
            </a:endParaRPr>
          </a:p>
          <a:p>
            <a:r>
              <a:rPr lang="en-US" sz="2000" dirty="0">
                <a:solidFill>
                  <a:srgbClr val="859900"/>
                </a:solidFill>
                <a:latin typeface="Consolas" panose="020B0609020204030204" pitchFamily="49" charset="0"/>
              </a:rPr>
              <a:t>#define</a:t>
            </a:r>
            <a:r>
              <a:rPr lang="en-US" sz="2000" dirty="0">
                <a:solidFill>
                  <a:srgbClr val="B58900"/>
                </a:solidFill>
                <a:latin typeface="Consolas" panose="020B0609020204030204" pitchFamily="49" charset="0"/>
              </a:rPr>
              <a:t> </a:t>
            </a:r>
            <a:r>
              <a:rPr lang="en-US" sz="2000" dirty="0">
                <a:solidFill>
                  <a:srgbClr val="268BD2"/>
                </a:solidFill>
                <a:latin typeface="Consolas" panose="020B0609020204030204" pitchFamily="49" charset="0"/>
              </a:rPr>
              <a:t>Offset</a:t>
            </a:r>
            <a:r>
              <a:rPr lang="en-US" sz="2000" dirty="0">
                <a:solidFill>
                  <a:srgbClr val="B58900"/>
                </a:solidFill>
                <a:latin typeface="Consolas" panose="020B0609020204030204" pitchFamily="49" charset="0"/>
              </a:rPr>
              <a:t> </a:t>
            </a:r>
            <a:r>
              <a:rPr lang="en-US" sz="2000" dirty="0">
                <a:solidFill>
                  <a:srgbClr val="D33682"/>
                </a:solidFill>
                <a:latin typeface="Consolas" panose="020B0609020204030204" pitchFamily="49" charset="0"/>
              </a:rPr>
              <a:t>0</a:t>
            </a:r>
            <a:r>
              <a:rPr lang="en-US" sz="2000" dirty="0">
                <a:solidFill>
                  <a:srgbClr val="B58900"/>
                </a:solidFill>
                <a:latin typeface="Consolas" panose="020B0609020204030204" pitchFamily="49" charset="0"/>
              </a:rPr>
              <a:t>         </a:t>
            </a:r>
            <a:endParaRPr lang="en-US" sz="2000" dirty="0">
              <a:solidFill>
                <a:srgbClr val="333333"/>
              </a:solidFill>
              <a:latin typeface="Consolas" panose="020B0609020204030204" pitchFamily="49" charset="0"/>
            </a:endParaRPr>
          </a:p>
          <a:p>
            <a:r>
              <a:rPr lang="en-US" sz="2000" b="1" dirty="0">
                <a:solidFill>
                  <a:srgbClr val="073642"/>
                </a:solidFill>
                <a:latin typeface="Consolas" panose="020B0609020204030204" pitchFamily="49" charset="0"/>
              </a:rPr>
              <a:t>unsigned</a:t>
            </a:r>
            <a:r>
              <a:rPr lang="en-US" sz="2000" dirty="0">
                <a:solidFill>
                  <a:srgbClr val="333333"/>
                </a:solidFill>
                <a:latin typeface="Consolas" panose="020B0609020204030204" pitchFamily="49" charset="0"/>
              </a:rPr>
              <a:t> </a:t>
            </a:r>
            <a:r>
              <a:rPr lang="en-US" sz="2000" b="1" dirty="0">
                <a:solidFill>
                  <a:srgbClr val="073642"/>
                </a:solidFill>
                <a:latin typeface="Consolas" panose="020B0609020204030204" pitchFamily="49" charset="0"/>
              </a:rPr>
              <a:t>long</a:t>
            </a:r>
            <a:r>
              <a:rPr lang="en-US" sz="2000" dirty="0">
                <a:solidFill>
                  <a:srgbClr val="333333"/>
                </a:solidFill>
                <a:latin typeface="Consolas" panose="020B0609020204030204" pitchFamily="49" charset="0"/>
              </a:rPr>
              <a:t> </a:t>
            </a:r>
            <a:r>
              <a:rPr lang="en-US" sz="2000" b="1" dirty="0" err="1">
                <a:solidFill>
                  <a:srgbClr val="073642"/>
                </a:solidFill>
                <a:latin typeface="Consolas" panose="020B0609020204030204" pitchFamily="49" charset="0"/>
              </a:rPr>
              <a:t>int</a:t>
            </a:r>
            <a:r>
              <a:rPr lang="en-US" sz="2000" dirty="0">
                <a:solidFill>
                  <a:srgbClr val="333333"/>
                </a:solidFill>
                <a:latin typeface="Consolas" panose="020B0609020204030204" pitchFamily="49" charset="0"/>
              </a:rPr>
              <a:t> </a:t>
            </a:r>
            <a:r>
              <a:rPr lang="en-US" sz="2000" dirty="0" err="1">
                <a:solidFill>
                  <a:srgbClr val="268BD2"/>
                </a:solidFill>
                <a:latin typeface="Consolas" panose="020B0609020204030204" pitchFamily="49" charset="0"/>
              </a:rPr>
              <a:t>avgValue</a:t>
            </a:r>
            <a:r>
              <a:rPr lang="en-US" sz="2000" dirty="0">
                <a:solidFill>
                  <a:srgbClr val="333333"/>
                </a:solidFill>
                <a:latin typeface="Consolas" panose="020B0609020204030204" pitchFamily="49" charset="0"/>
              </a:rPr>
              <a:t>;</a:t>
            </a:r>
          </a:p>
          <a:p>
            <a:r>
              <a:rPr lang="en-US" sz="2000" b="1" dirty="0">
                <a:solidFill>
                  <a:srgbClr val="073642"/>
                </a:solidFill>
                <a:latin typeface="Consolas" panose="020B0609020204030204" pitchFamily="49" charset="0"/>
              </a:rPr>
              <a:t>float</a:t>
            </a:r>
            <a:r>
              <a:rPr lang="en-US" sz="2000" dirty="0">
                <a:solidFill>
                  <a:srgbClr val="333333"/>
                </a:solidFill>
                <a:latin typeface="Consolas" panose="020B0609020204030204" pitchFamily="49" charset="0"/>
              </a:rPr>
              <a:t> </a:t>
            </a:r>
            <a:r>
              <a:rPr lang="en-US" sz="2000" dirty="0">
                <a:solidFill>
                  <a:srgbClr val="268BD2"/>
                </a:solidFill>
                <a:latin typeface="Consolas" panose="020B0609020204030204" pitchFamily="49" charset="0"/>
              </a:rPr>
              <a:t>b</a:t>
            </a:r>
            <a:r>
              <a:rPr lang="en-US" sz="2000" dirty="0">
                <a:solidFill>
                  <a:srgbClr val="333333"/>
                </a:solidFill>
                <a:latin typeface="Consolas" panose="020B0609020204030204" pitchFamily="49" charset="0"/>
              </a:rPr>
              <a:t>;</a:t>
            </a:r>
          </a:p>
          <a:p>
            <a:r>
              <a:rPr lang="en-US" sz="2000" b="1" dirty="0" err="1">
                <a:solidFill>
                  <a:srgbClr val="073642"/>
                </a:solidFill>
                <a:latin typeface="Consolas" panose="020B0609020204030204" pitchFamily="49" charset="0"/>
              </a:rPr>
              <a:t>int</a:t>
            </a:r>
            <a:r>
              <a:rPr lang="en-US" sz="2000" dirty="0">
                <a:solidFill>
                  <a:srgbClr val="333333"/>
                </a:solidFill>
                <a:latin typeface="Consolas" panose="020B0609020204030204" pitchFamily="49" charset="0"/>
              </a:rPr>
              <a:t> </a:t>
            </a:r>
            <a:r>
              <a:rPr lang="en-US" sz="2000" dirty="0" err="1">
                <a:solidFill>
                  <a:srgbClr val="268BD2"/>
                </a:solidFill>
                <a:latin typeface="Consolas" panose="020B0609020204030204" pitchFamily="49" charset="0"/>
              </a:rPr>
              <a:t>buf</a:t>
            </a:r>
            <a:r>
              <a:rPr lang="en-US" sz="2000" dirty="0">
                <a:solidFill>
                  <a:srgbClr val="333333"/>
                </a:solidFill>
                <a:latin typeface="Consolas" panose="020B0609020204030204" pitchFamily="49" charset="0"/>
              </a:rPr>
              <a:t>[</a:t>
            </a:r>
            <a:r>
              <a:rPr lang="en-US" sz="2000" dirty="0">
                <a:solidFill>
                  <a:srgbClr val="D33682"/>
                </a:solidFill>
                <a:latin typeface="Consolas" panose="020B0609020204030204" pitchFamily="49" charset="0"/>
              </a:rPr>
              <a:t>10</a:t>
            </a:r>
            <a:r>
              <a:rPr lang="en-US" sz="2000" dirty="0">
                <a:solidFill>
                  <a:srgbClr val="333333"/>
                </a:solidFill>
                <a:latin typeface="Consolas" panose="020B0609020204030204" pitchFamily="49" charset="0"/>
              </a:rPr>
              <a:t>],</a:t>
            </a:r>
            <a:r>
              <a:rPr lang="en-US" sz="2000" dirty="0">
                <a:solidFill>
                  <a:srgbClr val="268BD2"/>
                </a:solidFill>
                <a:latin typeface="Consolas" panose="020B0609020204030204" pitchFamily="49" charset="0"/>
              </a:rPr>
              <a:t>temp</a:t>
            </a:r>
            <a:r>
              <a:rPr lang="en-US" sz="2000" dirty="0">
                <a:solidFill>
                  <a:srgbClr val="333333"/>
                </a:solidFill>
                <a:latin typeface="Consolas" panose="020B0609020204030204" pitchFamily="49" charset="0"/>
              </a:rPr>
              <a:t>;</a:t>
            </a:r>
          </a:p>
          <a:p>
            <a:r>
              <a:rPr lang="en-US" sz="2000" dirty="0">
                <a:solidFill>
                  <a:srgbClr val="333333"/>
                </a:solidFill>
                <a:latin typeface="Consolas" panose="020B0609020204030204" pitchFamily="49" charset="0"/>
              </a:rPr>
              <a:t> </a:t>
            </a:r>
          </a:p>
          <a:p>
            <a:r>
              <a:rPr lang="en-US" sz="2000" b="1" dirty="0">
                <a:solidFill>
                  <a:srgbClr val="073642"/>
                </a:solidFill>
                <a:latin typeface="Consolas" panose="020B0609020204030204" pitchFamily="49" charset="0"/>
              </a:rPr>
              <a:t>void</a:t>
            </a:r>
            <a:r>
              <a:rPr lang="en-US" sz="2000" dirty="0">
                <a:solidFill>
                  <a:srgbClr val="333333"/>
                </a:solidFill>
                <a:latin typeface="Consolas" panose="020B0609020204030204" pitchFamily="49" charset="0"/>
              </a:rPr>
              <a:t> </a:t>
            </a:r>
            <a:r>
              <a:rPr lang="en-US" sz="2000" dirty="0">
                <a:solidFill>
                  <a:srgbClr val="268BD2"/>
                </a:solidFill>
                <a:latin typeface="Consolas" panose="020B0609020204030204" pitchFamily="49" charset="0"/>
              </a:rPr>
              <a:t>setup</a:t>
            </a:r>
            <a:r>
              <a:rPr lang="en-US" sz="2000" dirty="0">
                <a:solidFill>
                  <a:srgbClr val="333333"/>
                </a:solidFill>
                <a:latin typeface="Consolas" panose="020B0609020204030204" pitchFamily="49" charset="0"/>
              </a:rPr>
              <a:t>()</a:t>
            </a:r>
          </a:p>
          <a:p>
            <a:r>
              <a:rPr lang="en-US" sz="2000" dirty="0">
                <a:solidFill>
                  <a:srgbClr val="333333"/>
                </a:solidFill>
                <a:latin typeface="Consolas" panose="020B0609020204030204" pitchFamily="49" charset="0"/>
              </a:rPr>
              <a:t>{</a:t>
            </a:r>
          </a:p>
          <a:p>
            <a:r>
              <a:rPr lang="en-US" sz="2000" dirty="0">
                <a:solidFill>
                  <a:srgbClr val="333333"/>
                </a:solidFill>
                <a:latin typeface="Consolas" panose="020B0609020204030204" pitchFamily="49" charset="0"/>
              </a:rPr>
              <a:t>  </a:t>
            </a:r>
            <a:r>
              <a:rPr lang="en-US" sz="2000" dirty="0" err="1">
                <a:solidFill>
                  <a:srgbClr val="268BD2"/>
                </a:solidFill>
                <a:latin typeface="Consolas" panose="020B0609020204030204" pitchFamily="49" charset="0"/>
              </a:rPr>
              <a:t>pinMode</a:t>
            </a:r>
            <a:r>
              <a:rPr lang="en-US" sz="2000" dirty="0">
                <a:solidFill>
                  <a:srgbClr val="333333"/>
                </a:solidFill>
                <a:latin typeface="Consolas" panose="020B0609020204030204" pitchFamily="49" charset="0"/>
              </a:rPr>
              <a:t>(</a:t>
            </a:r>
            <a:r>
              <a:rPr lang="en-US" sz="2000" dirty="0" err="1">
                <a:solidFill>
                  <a:srgbClr val="268BD2"/>
                </a:solidFill>
                <a:latin typeface="Consolas" panose="020B0609020204030204" pitchFamily="49" charset="0"/>
              </a:rPr>
              <a:t>SensorPin</a:t>
            </a:r>
            <a:r>
              <a:rPr lang="en-US" sz="2000" dirty="0" err="1">
                <a:solidFill>
                  <a:srgbClr val="333333"/>
                </a:solidFill>
                <a:latin typeface="Consolas" panose="020B0609020204030204" pitchFamily="49" charset="0"/>
              </a:rPr>
              <a:t>,INPUT</a:t>
            </a:r>
            <a:r>
              <a:rPr lang="en-US" sz="2000" dirty="0">
                <a:solidFill>
                  <a:srgbClr val="333333"/>
                </a:solidFill>
                <a:latin typeface="Consolas" panose="020B0609020204030204" pitchFamily="49" charset="0"/>
              </a:rPr>
              <a:t>);  </a:t>
            </a:r>
          </a:p>
          <a:p>
            <a:r>
              <a:rPr lang="en-US" sz="2000" dirty="0">
                <a:solidFill>
                  <a:srgbClr val="333333"/>
                </a:solidFill>
                <a:latin typeface="Consolas" panose="020B0609020204030204" pitchFamily="49" charset="0"/>
              </a:rPr>
              <a:t>  </a:t>
            </a:r>
            <a:r>
              <a:rPr lang="en-US" sz="2000" dirty="0" err="1">
                <a:solidFill>
                  <a:srgbClr val="268BD2"/>
                </a:solidFill>
                <a:latin typeface="Consolas" panose="020B0609020204030204" pitchFamily="49" charset="0"/>
              </a:rPr>
              <a:t>Serial</a:t>
            </a:r>
            <a:r>
              <a:rPr lang="en-US" sz="2000" dirty="0" err="1">
                <a:solidFill>
                  <a:srgbClr val="333333"/>
                </a:solidFill>
                <a:latin typeface="Consolas" panose="020B0609020204030204" pitchFamily="49" charset="0"/>
              </a:rPr>
              <a:t>.</a:t>
            </a:r>
            <a:r>
              <a:rPr lang="en-US" sz="2000" dirty="0" err="1">
                <a:solidFill>
                  <a:srgbClr val="268BD2"/>
                </a:solidFill>
                <a:latin typeface="Consolas" panose="020B0609020204030204" pitchFamily="49" charset="0"/>
              </a:rPr>
              <a:t>begin</a:t>
            </a:r>
            <a:r>
              <a:rPr lang="en-US" sz="2000" dirty="0">
                <a:solidFill>
                  <a:srgbClr val="333333"/>
                </a:solidFill>
                <a:latin typeface="Consolas" panose="020B0609020204030204" pitchFamily="49" charset="0"/>
              </a:rPr>
              <a:t>(</a:t>
            </a:r>
            <a:r>
              <a:rPr lang="en-US" sz="2000" dirty="0">
                <a:solidFill>
                  <a:srgbClr val="D33682"/>
                </a:solidFill>
                <a:latin typeface="Consolas" panose="020B0609020204030204" pitchFamily="49" charset="0"/>
              </a:rPr>
              <a:t>9600</a:t>
            </a:r>
            <a:r>
              <a:rPr lang="en-US" sz="2000" dirty="0">
                <a:solidFill>
                  <a:srgbClr val="333333"/>
                </a:solidFill>
                <a:latin typeface="Consolas" panose="020B0609020204030204" pitchFamily="49" charset="0"/>
              </a:rPr>
              <a:t>);  </a:t>
            </a:r>
          </a:p>
          <a:p>
            <a:r>
              <a:rPr lang="en-US" sz="2000" dirty="0">
                <a:solidFill>
                  <a:srgbClr val="333333"/>
                </a:solidFill>
                <a:latin typeface="Consolas" panose="020B0609020204030204" pitchFamily="49" charset="0"/>
              </a:rPr>
              <a:t>}</a:t>
            </a:r>
          </a:p>
        </p:txBody>
      </p:sp>
      <p:sp>
        <p:nvSpPr>
          <p:cNvPr id="6" name="Rectangle 5">
            <a:extLst>
              <a:ext uri="{FF2B5EF4-FFF2-40B4-BE49-F238E27FC236}">
                <a16:creationId xmlns:a16="http://schemas.microsoft.com/office/drawing/2014/main" id="{35F9F4A0-4592-C04D-B2D0-0BF66A3BFA20}"/>
              </a:ext>
            </a:extLst>
          </p:cNvPr>
          <p:cNvSpPr/>
          <p:nvPr/>
        </p:nvSpPr>
        <p:spPr>
          <a:xfrm>
            <a:off x="131180" y="1650725"/>
            <a:ext cx="501829" cy="3477875"/>
          </a:xfrm>
          <a:prstGeom prst="rect">
            <a:avLst/>
          </a:prstGeom>
          <a:solidFill>
            <a:schemeClr val="bg1">
              <a:lumMod val="85000"/>
            </a:schemeClr>
          </a:solidFill>
          <a:ln>
            <a:no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2000" b="1" dirty="0">
                <a:solidFill>
                  <a:schemeClr val="tx1">
                    <a:lumMod val="75000"/>
                    <a:lumOff val="25000"/>
                  </a:schemeClr>
                </a:solidFill>
                <a:latin typeface="Consolas" panose="020B0609020204030204" pitchFamily="49" charset="0"/>
              </a:rPr>
              <a:t>1</a:t>
            </a:r>
          </a:p>
          <a:p>
            <a:pPr algn="r"/>
            <a:r>
              <a:rPr lang="en-IN" sz="2000" b="1" dirty="0">
                <a:solidFill>
                  <a:schemeClr val="tx1">
                    <a:lumMod val="75000"/>
                    <a:lumOff val="25000"/>
                  </a:schemeClr>
                </a:solidFill>
                <a:latin typeface="Consolas" panose="020B0609020204030204" pitchFamily="49" charset="0"/>
              </a:rPr>
              <a:t>2</a:t>
            </a:r>
          </a:p>
          <a:p>
            <a:pPr algn="r"/>
            <a:r>
              <a:rPr lang="en-IN" sz="2000" b="1" dirty="0">
                <a:solidFill>
                  <a:schemeClr val="tx1">
                    <a:lumMod val="75000"/>
                    <a:lumOff val="25000"/>
                  </a:schemeClr>
                </a:solidFill>
                <a:latin typeface="Consolas" panose="020B0609020204030204" pitchFamily="49" charset="0"/>
              </a:rPr>
              <a:t>3</a:t>
            </a:r>
          </a:p>
          <a:p>
            <a:pPr algn="r"/>
            <a:r>
              <a:rPr lang="en-IN" sz="2000" b="1" dirty="0">
                <a:solidFill>
                  <a:schemeClr val="tx1">
                    <a:lumMod val="75000"/>
                    <a:lumOff val="25000"/>
                  </a:schemeClr>
                </a:solidFill>
                <a:latin typeface="Consolas" panose="020B0609020204030204" pitchFamily="49" charset="0"/>
              </a:rPr>
              <a:t>4</a:t>
            </a:r>
          </a:p>
          <a:p>
            <a:pPr algn="r"/>
            <a:r>
              <a:rPr lang="en-IN" sz="2000" b="1" dirty="0">
                <a:solidFill>
                  <a:schemeClr val="tx1">
                    <a:lumMod val="75000"/>
                    <a:lumOff val="25000"/>
                  </a:schemeClr>
                </a:solidFill>
                <a:latin typeface="Consolas" panose="020B0609020204030204" pitchFamily="49" charset="0"/>
              </a:rPr>
              <a:t>5</a:t>
            </a:r>
          </a:p>
          <a:p>
            <a:pPr algn="r"/>
            <a:r>
              <a:rPr lang="en-IN" sz="2000" b="1" dirty="0">
                <a:solidFill>
                  <a:schemeClr val="tx1">
                    <a:lumMod val="75000"/>
                    <a:lumOff val="25000"/>
                  </a:schemeClr>
                </a:solidFill>
                <a:latin typeface="Consolas" panose="020B0609020204030204" pitchFamily="49" charset="0"/>
              </a:rPr>
              <a:t>6</a:t>
            </a:r>
          </a:p>
          <a:p>
            <a:pPr algn="r"/>
            <a:r>
              <a:rPr lang="en-IN" sz="2000" b="1" dirty="0">
                <a:solidFill>
                  <a:schemeClr val="tx1">
                    <a:lumMod val="75000"/>
                    <a:lumOff val="25000"/>
                  </a:schemeClr>
                </a:solidFill>
                <a:latin typeface="Consolas" panose="020B0609020204030204" pitchFamily="49" charset="0"/>
              </a:rPr>
              <a:t>7</a:t>
            </a:r>
          </a:p>
          <a:p>
            <a:pPr algn="r"/>
            <a:r>
              <a:rPr lang="en-IN" sz="2000" b="1" dirty="0">
                <a:solidFill>
                  <a:schemeClr val="tx1">
                    <a:lumMod val="75000"/>
                    <a:lumOff val="25000"/>
                  </a:schemeClr>
                </a:solidFill>
                <a:latin typeface="Consolas" panose="020B0609020204030204" pitchFamily="49" charset="0"/>
              </a:rPr>
              <a:t>8</a:t>
            </a:r>
          </a:p>
          <a:p>
            <a:pPr algn="r"/>
            <a:r>
              <a:rPr lang="en-IN" sz="2000" b="1" dirty="0">
                <a:solidFill>
                  <a:schemeClr val="tx1">
                    <a:lumMod val="75000"/>
                    <a:lumOff val="25000"/>
                  </a:schemeClr>
                </a:solidFill>
                <a:latin typeface="Consolas" panose="020B0609020204030204" pitchFamily="49" charset="0"/>
              </a:rPr>
              <a:t>9</a:t>
            </a:r>
          </a:p>
          <a:p>
            <a:pPr algn="r"/>
            <a:r>
              <a:rPr lang="en-IN" sz="2000" b="1" dirty="0">
                <a:solidFill>
                  <a:schemeClr val="tx1">
                    <a:lumMod val="75000"/>
                    <a:lumOff val="25000"/>
                  </a:schemeClr>
                </a:solidFill>
                <a:latin typeface="Consolas" panose="020B0609020204030204" pitchFamily="49" charset="0"/>
              </a:rPr>
              <a:t>10</a:t>
            </a:r>
          </a:p>
          <a:p>
            <a:pPr algn="r"/>
            <a:r>
              <a:rPr lang="en-IN" sz="2000" b="1" dirty="0">
                <a:solidFill>
                  <a:schemeClr val="tx1">
                    <a:lumMod val="75000"/>
                    <a:lumOff val="25000"/>
                  </a:schemeClr>
                </a:solidFill>
                <a:latin typeface="Consolas" panose="020B0609020204030204" pitchFamily="49" charset="0"/>
              </a:rPr>
              <a:t>11</a:t>
            </a:r>
          </a:p>
        </p:txBody>
      </p:sp>
      <p:sp>
        <p:nvSpPr>
          <p:cNvPr id="7" name="Rectangle: Top Corners Rounded 6">
            <a:extLst>
              <a:ext uri="{FF2B5EF4-FFF2-40B4-BE49-F238E27FC236}">
                <a16:creationId xmlns:a16="http://schemas.microsoft.com/office/drawing/2014/main" id="{0336C271-A2A3-9445-9946-5006F0A250F4}"/>
              </a:ext>
            </a:extLst>
          </p:cNvPr>
          <p:cNvSpPr/>
          <p:nvPr/>
        </p:nvSpPr>
        <p:spPr>
          <a:xfrm>
            <a:off x="131180" y="1321541"/>
            <a:ext cx="1977020" cy="329184"/>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600" dirty="0" err="1">
                <a:solidFill>
                  <a:schemeClr val="bg1"/>
                </a:solidFill>
              </a:rPr>
              <a:t>PH</a:t>
            </a:r>
            <a:r>
              <a:rPr lang="en-US" sz="1600" dirty="0" err="1">
                <a:solidFill>
                  <a:schemeClr val="bg1"/>
                </a:solidFill>
                <a:latin typeface="Consolas" panose="020B0609020204030204" pitchFamily="49" charset="0"/>
              </a:rPr>
              <a:t>_</a:t>
            </a:r>
            <a:r>
              <a:rPr lang="en-US" sz="1600" dirty="0" err="1">
                <a:solidFill>
                  <a:schemeClr val="bg1"/>
                </a:solidFill>
              </a:rPr>
              <a:t>sensor.ino</a:t>
            </a:r>
            <a:endParaRPr lang="en-US" sz="1600" dirty="0">
              <a:solidFill>
                <a:schemeClr val="bg1"/>
              </a:solidFill>
            </a:endParaRPr>
          </a:p>
        </p:txBody>
      </p:sp>
      <p:sp>
        <p:nvSpPr>
          <p:cNvPr id="8" name="Rectangle 7"/>
          <p:cNvSpPr/>
          <p:nvPr/>
        </p:nvSpPr>
        <p:spPr>
          <a:xfrm>
            <a:off x="631470" y="2019573"/>
            <a:ext cx="5486400" cy="274320"/>
          </a:xfrm>
          <a:prstGeom prst="rect">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p:cNvGrpSpPr/>
          <p:nvPr/>
        </p:nvGrpSpPr>
        <p:grpSpPr>
          <a:xfrm>
            <a:off x="6117870" y="1667005"/>
            <a:ext cx="5974405" cy="1200329"/>
            <a:chOff x="5974348" y="2287400"/>
            <a:chExt cx="6094279" cy="1200329"/>
          </a:xfrm>
        </p:grpSpPr>
        <p:sp>
          <p:nvSpPr>
            <p:cNvPr id="10" name="TextBox 9"/>
            <p:cNvSpPr txBox="1"/>
            <p:nvPr/>
          </p:nvSpPr>
          <p:spPr>
            <a:xfrm>
              <a:off x="6905223" y="2287400"/>
              <a:ext cx="5163404" cy="1200329"/>
            </a:xfrm>
            <a:prstGeom prst="rect">
              <a:avLst/>
            </a:prstGeom>
            <a:noFill/>
            <a:ln>
              <a:solidFill>
                <a:schemeClr val="accent6"/>
              </a:solidFill>
            </a:ln>
          </p:spPr>
          <p:txBody>
            <a:bodyPr wrap="square" rtlCol="0">
              <a:spAutoFit/>
            </a:bodyPr>
            <a:lstStyle/>
            <a:p>
              <a:pPr algn="just"/>
              <a:r>
                <a:rPr lang="en-IN" sz="2400" dirty="0"/>
                <a:t>Defining </a:t>
              </a:r>
              <a:r>
                <a:rPr lang="en-IN" sz="2400" i="1" dirty="0">
                  <a:solidFill>
                    <a:schemeClr val="accent6"/>
                  </a:solidFill>
                </a:rPr>
                <a:t>offset</a:t>
              </a:r>
              <a:r>
                <a:rPr lang="en-IN" sz="2400" dirty="0"/>
                <a:t> for correction of pH value. The offset value can be obtained by measuring the pH of standard water.</a:t>
              </a:r>
            </a:p>
          </p:txBody>
        </p:sp>
        <p:cxnSp>
          <p:nvCxnSpPr>
            <p:cNvPr id="11" name="Straight Arrow Connector 10"/>
            <p:cNvCxnSpPr>
              <a:stCxn id="8" idx="3"/>
              <a:endCxn id="10" idx="1"/>
            </p:cNvCxnSpPr>
            <p:nvPr/>
          </p:nvCxnSpPr>
          <p:spPr>
            <a:xfrm>
              <a:off x="5974348" y="2777128"/>
              <a:ext cx="930875" cy="110437"/>
            </a:xfrm>
            <a:prstGeom prst="straightConnector1">
              <a:avLst/>
            </a:prstGeom>
            <a:ln w="190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grpSp>
      <p:sp>
        <p:nvSpPr>
          <p:cNvPr id="14" name="Rectangle 13"/>
          <p:cNvSpPr/>
          <p:nvPr/>
        </p:nvSpPr>
        <p:spPr>
          <a:xfrm>
            <a:off x="633742" y="2949903"/>
            <a:ext cx="5486400" cy="274320"/>
          </a:xfrm>
          <a:prstGeom prst="rect">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p:cNvGrpSpPr/>
          <p:nvPr/>
        </p:nvGrpSpPr>
        <p:grpSpPr>
          <a:xfrm>
            <a:off x="6120142" y="3019436"/>
            <a:ext cx="5972132" cy="461665"/>
            <a:chOff x="5973976" y="2791399"/>
            <a:chExt cx="6091960" cy="461665"/>
          </a:xfrm>
        </p:grpSpPr>
        <p:sp>
          <p:nvSpPr>
            <p:cNvPr id="16" name="TextBox 15"/>
            <p:cNvSpPr txBox="1"/>
            <p:nvPr/>
          </p:nvSpPr>
          <p:spPr>
            <a:xfrm>
              <a:off x="6902532" y="2791399"/>
              <a:ext cx="5163404" cy="461665"/>
            </a:xfrm>
            <a:prstGeom prst="rect">
              <a:avLst/>
            </a:prstGeom>
            <a:noFill/>
            <a:ln>
              <a:solidFill>
                <a:schemeClr val="accent6"/>
              </a:solidFill>
            </a:ln>
          </p:spPr>
          <p:txBody>
            <a:bodyPr wrap="square" rtlCol="0">
              <a:spAutoFit/>
            </a:bodyPr>
            <a:lstStyle/>
            <a:p>
              <a:pPr algn="just"/>
              <a:r>
                <a:rPr lang="en-IN" sz="2400" dirty="0"/>
                <a:t>Defining </a:t>
              </a:r>
              <a:r>
                <a:rPr lang="en-IN" sz="2400" i="1" dirty="0" err="1">
                  <a:solidFill>
                    <a:schemeClr val="accent6"/>
                  </a:solidFill>
                </a:rPr>
                <a:t>buf</a:t>
              </a:r>
              <a:r>
                <a:rPr lang="en-IN" sz="2400" i="1" dirty="0"/>
                <a:t> </a:t>
              </a:r>
              <a:r>
                <a:rPr lang="en-IN" sz="2400" dirty="0"/>
                <a:t>as an integer array.</a:t>
              </a:r>
              <a:endParaRPr lang="en-IN" sz="2400" i="1" dirty="0"/>
            </a:p>
          </p:txBody>
        </p:sp>
        <p:cxnSp>
          <p:nvCxnSpPr>
            <p:cNvPr id="17" name="Straight Arrow Connector 16"/>
            <p:cNvCxnSpPr>
              <a:stCxn id="14" idx="3"/>
              <a:endCxn id="16" idx="1"/>
            </p:cNvCxnSpPr>
            <p:nvPr/>
          </p:nvCxnSpPr>
          <p:spPr>
            <a:xfrm>
              <a:off x="5973976" y="2859026"/>
              <a:ext cx="928556" cy="163206"/>
            </a:xfrm>
            <a:prstGeom prst="straightConnector1">
              <a:avLst/>
            </a:prstGeom>
            <a:ln w="190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11403114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500"/>
                                        <p:tgtEl>
                                          <p:spTgt spid="9"/>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fade">
                                      <p:cBhvr>
                                        <p:cTn id="33" dur="500"/>
                                        <p:tgtEl>
                                          <p:spTgt spid="14"/>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fade">
                                      <p:cBhvr>
                                        <p:cTn id="38"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animBg="1"/>
      <p:bldP spid="6" grpId="0" animBg="1"/>
      <p:bldP spid="7" grpId="0" animBg="1"/>
      <p:bldP spid="8" grpId="0" animBg="1"/>
      <p:bldP spid="14"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pH Sensor – Code explanation (Cont.)</a:t>
            </a:r>
          </a:p>
        </p:txBody>
      </p:sp>
      <p:sp>
        <p:nvSpPr>
          <p:cNvPr id="5" name="Rectangle 4">
            <a:extLst>
              <a:ext uri="{FF2B5EF4-FFF2-40B4-BE49-F238E27FC236}">
                <a16:creationId xmlns:a16="http://schemas.microsoft.com/office/drawing/2014/main" id="{D456EBDA-49A4-A843-A786-6989C63A54AA}"/>
              </a:ext>
            </a:extLst>
          </p:cNvPr>
          <p:cNvSpPr/>
          <p:nvPr/>
        </p:nvSpPr>
        <p:spPr>
          <a:xfrm>
            <a:off x="631173" y="1083444"/>
            <a:ext cx="6400800" cy="5016758"/>
          </a:xfrm>
          <a:prstGeom prst="rect">
            <a:avLst/>
          </a:prstGeom>
          <a:solidFill>
            <a:schemeClr val="bg1">
              <a:lumMod val="95000"/>
            </a:schemeClr>
          </a:solidFill>
          <a:ln>
            <a:no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dirty="0">
                <a:solidFill>
                  <a:srgbClr val="073642"/>
                </a:solidFill>
                <a:latin typeface="Consolas" panose="020B0609020204030204" pitchFamily="49" charset="0"/>
              </a:rPr>
              <a:t>void</a:t>
            </a:r>
            <a:r>
              <a:rPr lang="en-US" sz="2000" dirty="0">
                <a:solidFill>
                  <a:srgbClr val="333333"/>
                </a:solidFill>
                <a:latin typeface="Consolas" panose="020B0609020204030204" pitchFamily="49" charset="0"/>
              </a:rPr>
              <a:t> </a:t>
            </a:r>
            <a:r>
              <a:rPr lang="en-US" sz="2000" dirty="0">
                <a:solidFill>
                  <a:srgbClr val="268BD2"/>
                </a:solidFill>
                <a:latin typeface="Consolas" panose="020B0609020204030204" pitchFamily="49" charset="0"/>
              </a:rPr>
              <a:t>loop</a:t>
            </a:r>
            <a:r>
              <a:rPr lang="en-US" sz="2000" dirty="0">
                <a:solidFill>
                  <a:srgbClr val="333333"/>
                </a:solidFill>
                <a:latin typeface="Consolas" panose="020B0609020204030204" pitchFamily="49" charset="0"/>
              </a:rPr>
              <a:t>()</a:t>
            </a:r>
          </a:p>
          <a:p>
            <a:r>
              <a:rPr lang="en-US" sz="2000" dirty="0">
                <a:solidFill>
                  <a:srgbClr val="333333"/>
                </a:solidFill>
                <a:latin typeface="Consolas" panose="020B0609020204030204" pitchFamily="49" charset="0"/>
              </a:rPr>
              <a:t>{</a:t>
            </a:r>
          </a:p>
          <a:p>
            <a:r>
              <a:rPr lang="en-US" sz="2000" dirty="0">
                <a:solidFill>
                  <a:srgbClr val="333333"/>
                </a:solidFill>
                <a:latin typeface="Consolas" panose="020B0609020204030204" pitchFamily="49" charset="0"/>
              </a:rPr>
              <a:t>  </a:t>
            </a:r>
            <a:r>
              <a:rPr lang="en-US" sz="2000" dirty="0">
                <a:solidFill>
                  <a:srgbClr val="859900"/>
                </a:solidFill>
                <a:latin typeface="Consolas" panose="020B0609020204030204" pitchFamily="49" charset="0"/>
              </a:rPr>
              <a:t>for</a:t>
            </a:r>
            <a:r>
              <a:rPr lang="en-US" sz="2000" dirty="0">
                <a:solidFill>
                  <a:srgbClr val="333333"/>
                </a:solidFill>
                <a:latin typeface="Consolas" panose="020B0609020204030204" pitchFamily="49" charset="0"/>
              </a:rPr>
              <a:t>(</a:t>
            </a:r>
            <a:r>
              <a:rPr lang="en-US" sz="2000" b="1" dirty="0" err="1">
                <a:solidFill>
                  <a:srgbClr val="073642"/>
                </a:solidFill>
                <a:latin typeface="Consolas" panose="020B0609020204030204" pitchFamily="49" charset="0"/>
              </a:rPr>
              <a:t>int</a:t>
            </a:r>
            <a:r>
              <a:rPr lang="en-US" sz="2000" dirty="0">
                <a:solidFill>
                  <a:srgbClr val="333333"/>
                </a:solidFill>
                <a:latin typeface="Consolas" panose="020B0609020204030204" pitchFamily="49" charset="0"/>
              </a:rPr>
              <a:t> </a:t>
            </a:r>
            <a:r>
              <a:rPr lang="en-US" sz="2000" dirty="0" err="1">
                <a:solidFill>
                  <a:srgbClr val="268BD2"/>
                </a:solidFill>
                <a:latin typeface="Consolas" panose="020B0609020204030204" pitchFamily="49" charset="0"/>
              </a:rPr>
              <a:t>i</a:t>
            </a:r>
            <a:r>
              <a:rPr lang="en-US" sz="2000" dirty="0">
                <a:solidFill>
                  <a:srgbClr val="859900"/>
                </a:solidFill>
                <a:latin typeface="Consolas" panose="020B0609020204030204" pitchFamily="49" charset="0"/>
              </a:rPr>
              <a:t>=</a:t>
            </a:r>
            <a:r>
              <a:rPr lang="en-US" sz="2000" dirty="0">
                <a:solidFill>
                  <a:srgbClr val="D33682"/>
                </a:solidFill>
                <a:latin typeface="Consolas" panose="020B0609020204030204" pitchFamily="49" charset="0"/>
              </a:rPr>
              <a:t>0</a:t>
            </a:r>
            <a:r>
              <a:rPr lang="en-US" sz="2000" dirty="0">
                <a:solidFill>
                  <a:srgbClr val="333333"/>
                </a:solidFill>
                <a:latin typeface="Consolas" panose="020B0609020204030204" pitchFamily="49" charset="0"/>
              </a:rPr>
              <a:t>;</a:t>
            </a:r>
            <a:r>
              <a:rPr lang="en-US" sz="2000" dirty="0">
                <a:solidFill>
                  <a:srgbClr val="268BD2"/>
                </a:solidFill>
                <a:latin typeface="Consolas" panose="020B0609020204030204" pitchFamily="49" charset="0"/>
              </a:rPr>
              <a:t>i</a:t>
            </a:r>
            <a:r>
              <a:rPr lang="en-US" sz="2000" dirty="0">
                <a:solidFill>
                  <a:srgbClr val="859900"/>
                </a:solidFill>
                <a:latin typeface="Consolas" panose="020B0609020204030204" pitchFamily="49" charset="0"/>
              </a:rPr>
              <a:t>&lt;</a:t>
            </a:r>
            <a:r>
              <a:rPr lang="en-US" sz="2000" dirty="0">
                <a:solidFill>
                  <a:srgbClr val="D33682"/>
                </a:solidFill>
                <a:latin typeface="Consolas" panose="020B0609020204030204" pitchFamily="49" charset="0"/>
              </a:rPr>
              <a:t>10</a:t>
            </a:r>
            <a:r>
              <a:rPr lang="en-US" sz="2000" dirty="0">
                <a:solidFill>
                  <a:srgbClr val="333333"/>
                </a:solidFill>
                <a:latin typeface="Consolas" panose="020B0609020204030204" pitchFamily="49" charset="0"/>
              </a:rPr>
              <a:t>;</a:t>
            </a:r>
            <a:r>
              <a:rPr lang="en-US" sz="2000" dirty="0">
                <a:solidFill>
                  <a:srgbClr val="268BD2"/>
                </a:solidFill>
                <a:latin typeface="Consolas" panose="020B0609020204030204" pitchFamily="49" charset="0"/>
              </a:rPr>
              <a:t>i</a:t>
            </a:r>
            <a:r>
              <a:rPr lang="en-US" sz="2000" dirty="0">
                <a:solidFill>
                  <a:srgbClr val="859900"/>
                </a:solidFill>
                <a:latin typeface="Consolas" panose="020B0609020204030204" pitchFamily="49" charset="0"/>
              </a:rPr>
              <a:t>++</a:t>
            </a:r>
            <a:r>
              <a:rPr lang="en-US" sz="2000" dirty="0">
                <a:solidFill>
                  <a:srgbClr val="333333"/>
                </a:solidFill>
                <a:latin typeface="Consolas" panose="020B0609020204030204" pitchFamily="49" charset="0"/>
              </a:rPr>
              <a:t>) { </a:t>
            </a:r>
          </a:p>
          <a:p>
            <a:r>
              <a:rPr lang="en-US" sz="2000" dirty="0">
                <a:solidFill>
                  <a:srgbClr val="333333"/>
                </a:solidFill>
                <a:latin typeface="Consolas" panose="020B0609020204030204" pitchFamily="49" charset="0"/>
              </a:rPr>
              <a:t>    </a:t>
            </a:r>
            <a:r>
              <a:rPr lang="en-US" sz="2000" dirty="0" err="1">
                <a:solidFill>
                  <a:srgbClr val="268BD2"/>
                </a:solidFill>
                <a:latin typeface="Consolas" panose="020B0609020204030204" pitchFamily="49" charset="0"/>
              </a:rPr>
              <a:t>buf</a:t>
            </a:r>
            <a:r>
              <a:rPr lang="en-US" sz="2000" dirty="0">
                <a:solidFill>
                  <a:srgbClr val="333333"/>
                </a:solidFill>
                <a:latin typeface="Consolas" panose="020B0609020204030204" pitchFamily="49" charset="0"/>
              </a:rPr>
              <a:t>[</a:t>
            </a:r>
            <a:r>
              <a:rPr lang="en-US" sz="2000" dirty="0" err="1">
                <a:solidFill>
                  <a:srgbClr val="268BD2"/>
                </a:solidFill>
                <a:latin typeface="Consolas" panose="020B0609020204030204" pitchFamily="49" charset="0"/>
              </a:rPr>
              <a:t>i</a:t>
            </a:r>
            <a:r>
              <a:rPr lang="en-US" sz="2000" dirty="0">
                <a:solidFill>
                  <a:srgbClr val="333333"/>
                </a:solidFill>
                <a:latin typeface="Consolas" panose="020B0609020204030204" pitchFamily="49" charset="0"/>
              </a:rPr>
              <a:t>]</a:t>
            </a:r>
            <a:r>
              <a:rPr lang="en-US" sz="2000" dirty="0">
                <a:solidFill>
                  <a:srgbClr val="859900"/>
                </a:solidFill>
                <a:latin typeface="Consolas" panose="020B0609020204030204" pitchFamily="49" charset="0"/>
              </a:rPr>
              <a:t>=</a:t>
            </a:r>
            <a:r>
              <a:rPr lang="en-US" sz="2000" dirty="0" err="1">
                <a:solidFill>
                  <a:srgbClr val="268BD2"/>
                </a:solidFill>
                <a:latin typeface="Consolas" panose="020B0609020204030204" pitchFamily="49" charset="0"/>
              </a:rPr>
              <a:t>analogRead</a:t>
            </a:r>
            <a:r>
              <a:rPr lang="en-US" sz="2000" dirty="0">
                <a:solidFill>
                  <a:srgbClr val="333333"/>
                </a:solidFill>
                <a:latin typeface="Consolas" panose="020B0609020204030204" pitchFamily="49" charset="0"/>
              </a:rPr>
              <a:t>(</a:t>
            </a:r>
            <a:r>
              <a:rPr lang="en-US" sz="2000" dirty="0" err="1">
                <a:solidFill>
                  <a:srgbClr val="268BD2"/>
                </a:solidFill>
                <a:latin typeface="Consolas" panose="020B0609020204030204" pitchFamily="49" charset="0"/>
              </a:rPr>
              <a:t>SensorPin</a:t>
            </a:r>
            <a:r>
              <a:rPr lang="en-US" sz="2000" dirty="0">
                <a:solidFill>
                  <a:srgbClr val="333333"/>
                </a:solidFill>
                <a:latin typeface="Consolas" panose="020B0609020204030204" pitchFamily="49" charset="0"/>
              </a:rPr>
              <a:t>);</a:t>
            </a:r>
          </a:p>
          <a:p>
            <a:r>
              <a:rPr lang="en-US" sz="2000" dirty="0">
                <a:solidFill>
                  <a:srgbClr val="333333"/>
                </a:solidFill>
                <a:latin typeface="Consolas" panose="020B0609020204030204" pitchFamily="49" charset="0"/>
              </a:rPr>
              <a:t>    </a:t>
            </a:r>
            <a:r>
              <a:rPr lang="en-US" sz="2000" dirty="0">
                <a:solidFill>
                  <a:srgbClr val="268BD2"/>
                </a:solidFill>
                <a:latin typeface="Consolas" panose="020B0609020204030204" pitchFamily="49" charset="0"/>
              </a:rPr>
              <a:t>delay</a:t>
            </a:r>
            <a:r>
              <a:rPr lang="en-US" sz="2000" dirty="0">
                <a:solidFill>
                  <a:srgbClr val="333333"/>
                </a:solidFill>
                <a:latin typeface="Consolas" panose="020B0609020204030204" pitchFamily="49" charset="0"/>
              </a:rPr>
              <a:t>(</a:t>
            </a:r>
            <a:r>
              <a:rPr lang="en-US" sz="2000" dirty="0">
                <a:solidFill>
                  <a:srgbClr val="D33682"/>
                </a:solidFill>
                <a:latin typeface="Consolas" panose="020B0609020204030204" pitchFamily="49" charset="0"/>
              </a:rPr>
              <a:t>10</a:t>
            </a:r>
            <a:r>
              <a:rPr lang="en-US" sz="2000" dirty="0">
                <a:solidFill>
                  <a:srgbClr val="333333"/>
                </a:solidFill>
                <a:latin typeface="Consolas" panose="020B0609020204030204" pitchFamily="49" charset="0"/>
              </a:rPr>
              <a:t>);</a:t>
            </a:r>
          </a:p>
          <a:p>
            <a:r>
              <a:rPr lang="en-US" sz="2000" dirty="0">
                <a:solidFill>
                  <a:srgbClr val="333333"/>
                </a:solidFill>
                <a:latin typeface="Consolas" panose="020B0609020204030204" pitchFamily="49" charset="0"/>
              </a:rPr>
              <a:t>  }</a:t>
            </a:r>
          </a:p>
          <a:p>
            <a:r>
              <a:rPr lang="en-US" sz="2000" dirty="0">
                <a:solidFill>
                  <a:srgbClr val="333333"/>
                </a:solidFill>
                <a:latin typeface="Consolas" panose="020B0609020204030204" pitchFamily="49" charset="0"/>
              </a:rPr>
              <a:t>  </a:t>
            </a:r>
            <a:r>
              <a:rPr lang="en-US" sz="2000" dirty="0">
                <a:solidFill>
                  <a:srgbClr val="859900"/>
                </a:solidFill>
                <a:latin typeface="Consolas" panose="020B0609020204030204" pitchFamily="49" charset="0"/>
              </a:rPr>
              <a:t>for</a:t>
            </a:r>
            <a:r>
              <a:rPr lang="en-US" sz="2000" dirty="0">
                <a:solidFill>
                  <a:srgbClr val="333333"/>
                </a:solidFill>
                <a:latin typeface="Consolas" panose="020B0609020204030204" pitchFamily="49" charset="0"/>
              </a:rPr>
              <a:t>(</a:t>
            </a:r>
            <a:r>
              <a:rPr lang="en-US" sz="2000" b="1" dirty="0" err="1">
                <a:solidFill>
                  <a:srgbClr val="073642"/>
                </a:solidFill>
                <a:latin typeface="Consolas" panose="020B0609020204030204" pitchFamily="49" charset="0"/>
              </a:rPr>
              <a:t>int</a:t>
            </a:r>
            <a:r>
              <a:rPr lang="en-US" sz="2000" dirty="0">
                <a:solidFill>
                  <a:srgbClr val="333333"/>
                </a:solidFill>
                <a:latin typeface="Consolas" panose="020B0609020204030204" pitchFamily="49" charset="0"/>
              </a:rPr>
              <a:t> </a:t>
            </a:r>
            <a:r>
              <a:rPr lang="en-US" sz="2000" dirty="0" err="1">
                <a:solidFill>
                  <a:srgbClr val="268BD2"/>
                </a:solidFill>
                <a:latin typeface="Consolas" panose="020B0609020204030204" pitchFamily="49" charset="0"/>
              </a:rPr>
              <a:t>i</a:t>
            </a:r>
            <a:r>
              <a:rPr lang="en-US" sz="2000" dirty="0">
                <a:solidFill>
                  <a:srgbClr val="859900"/>
                </a:solidFill>
                <a:latin typeface="Consolas" panose="020B0609020204030204" pitchFamily="49" charset="0"/>
              </a:rPr>
              <a:t>=</a:t>
            </a:r>
            <a:r>
              <a:rPr lang="en-US" sz="2000" dirty="0">
                <a:solidFill>
                  <a:srgbClr val="D33682"/>
                </a:solidFill>
                <a:latin typeface="Consolas" panose="020B0609020204030204" pitchFamily="49" charset="0"/>
              </a:rPr>
              <a:t>0</a:t>
            </a:r>
            <a:r>
              <a:rPr lang="en-US" sz="2000" dirty="0">
                <a:solidFill>
                  <a:srgbClr val="333333"/>
                </a:solidFill>
                <a:latin typeface="Consolas" panose="020B0609020204030204" pitchFamily="49" charset="0"/>
              </a:rPr>
              <a:t>;</a:t>
            </a:r>
            <a:r>
              <a:rPr lang="en-US" sz="2000" dirty="0">
                <a:solidFill>
                  <a:srgbClr val="268BD2"/>
                </a:solidFill>
                <a:latin typeface="Consolas" panose="020B0609020204030204" pitchFamily="49" charset="0"/>
              </a:rPr>
              <a:t>i</a:t>
            </a:r>
            <a:r>
              <a:rPr lang="en-US" sz="2000" dirty="0">
                <a:solidFill>
                  <a:srgbClr val="859900"/>
                </a:solidFill>
                <a:latin typeface="Consolas" panose="020B0609020204030204" pitchFamily="49" charset="0"/>
              </a:rPr>
              <a:t>&lt;</a:t>
            </a:r>
            <a:r>
              <a:rPr lang="en-US" sz="2000" dirty="0">
                <a:solidFill>
                  <a:srgbClr val="D33682"/>
                </a:solidFill>
                <a:latin typeface="Consolas" panose="020B0609020204030204" pitchFamily="49" charset="0"/>
              </a:rPr>
              <a:t>9</a:t>
            </a:r>
            <a:r>
              <a:rPr lang="en-US" sz="2000" dirty="0">
                <a:solidFill>
                  <a:srgbClr val="333333"/>
                </a:solidFill>
                <a:latin typeface="Consolas" panose="020B0609020204030204" pitchFamily="49" charset="0"/>
              </a:rPr>
              <a:t>;</a:t>
            </a:r>
            <a:r>
              <a:rPr lang="en-US" sz="2000" dirty="0">
                <a:solidFill>
                  <a:srgbClr val="268BD2"/>
                </a:solidFill>
                <a:latin typeface="Consolas" panose="020B0609020204030204" pitchFamily="49" charset="0"/>
              </a:rPr>
              <a:t>i</a:t>
            </a:r>
            <a:r>
              <a:rPr lang="en-US" sz="2000" dirty="0">
                <a:solidFill>
                  <a:srgbClr val="859900"/>
                </a:solidFill>
                <a:latin typeface="Consolas" panose="020B0609020204030204" pitchFamily="49" charset="0"/>
              </a:rPr>
              <a:t>++</a:t>
            </a:r>
            <a:r>
              <a:rPr lang="en-US" sz="2000" dirty="0">
                <a:solidFill>
                  <a:srgbClr val="333333"/>
                </a:solidFill>
                <a:latin typeface="Consolas" panose="020B0609020204030204" pitchFamily="49" charset="0"/>
              </a:rPr>
              <a:t>) {</a:t>
            </a:r>
          </a:p>
          <a:p>
            <a:r>
              <a:rPr lang="en-US" sz="2000" dirty="0">
                <a:solidFill>
                  <a:srgbClr val="333333"/>
                </a:solidFill>
                <a:latin typeface="Consolas" panose="020B0609020204030204" pitchFamily="49" charset="0"/>
              </a:rPr>
              <a:t>    </a:t>
            </a:r>
            <a:r>
              <a:rPr lang="en-US" sz="2000" dirty="0">
                <a:solidFill>
                  <a:srgbClr val="859900"/>
                </a:solidFill>
                <a:latin typeface="Consolas" panose="020B0609020204030204" pitchFamily="49" charset="0"/>
              </a:rPr>
              <a:t>for</a:t>
            </a:r>
            <a:r>
              <a:rPr lang="en-US" sz="2000" dirty="0">
                <a:solidFill>
                  <a:srgbClr val="333333"/>
                </a:solidFill>
                <a:latin typeface="Consolas" panose="020B0609020204030204" pitchFamily="49" charset="0"/>
              </a:rPr>
              <a:t>(</a:t>
            </a:r>
            <a:r>
              <a:rPr lang="en-US" sz="2000" b="1" dirty="0" err="1">
                <a:solidFill>
                  <a:srgbClr val="073642"/>
                </a:solidFill>
                <a:latin typeface="Consolas" panose="020B0609020204030204" pitchFamily="49" charset="0"/>
              </a:rPr>
              <a:t>int</a:t>
            </a:r>
            <a:r>
              <a:rPr lang="en-US" sz="2000" dirty="0">
                <a:solidFill>
                  <a:srgbClr val="333333"/>
                </a:solidFill>
                <a:latin typeface="Consolas" panose="020B0609020204030204" pitchFamily="49" charset="0"/>
              </a:rPr>
              <a:t> </a:t>
            </a:r>
            <a:r>
              <a:rPr lang="en-US" sz="2000" dirty="0">
                <a:solidFill>
                  <a:srgbClr val="268BD2"/>
                </a:solidFill>
                <a:latin typeface="Consolas" panose="020B0609020204030204" pitchFamily="49" charset="0"/>
              </a:rPr>
              <a:t>j</a:t>
            </a:r>
            <a:r>
              <a:rPr lang="en-US" sz="2000" dirty="0">
                <a:solidFill>
                  <a:srgbClr val="859900"/>
                </a:solidFill>
                <a:latin typeface="Consolas" panose="020B0609020204030204" pitchFamily="49" charset="0"/>
              </a:rPr>
              <a:t>=</a:t>
            </a:r>
            <a:r>
              <a:rPr lang="en-US" sz="2000" dirty="0">
                <a:solidFill>
                  <a:srgbClr val="268BD2"/>
                </a:solidFill>
                <a:latin typeface="Consolas" panose="020B0609020204030204" pitchFamily="49" charset="0"/>
              </a:rPr>
              <a:t>i</a:t>
            </a:r>
            <a:r>
              <a:rPr lang="en-US" sz="2000" dirty="0">
                <a:solidFill>
                  <a:srgbClr val="859900"/>
                </a:solidFill>
                <a:latin typeface="Consolas" panose="020B0609020204030204" pitchFamily="49" charset="0"/>
              </a:rPr>
              <a:t>+</a:t>
            </a:r>
            <a:r>
              <a:rPr lang="en-US" sz="2000" dirty="0">
                <a:solidFill>
                  <a:srgbClr val="D33682"/>
                </a:solidFill>
                <a:latin typeface="Consolas" panose="020B0609020204030204" pitchFamily="49" charset="0"/>
              </a:rPr>
              <a:t>1</a:t>
            </a:r>
            <a:r>
              <a:rPr lang="en-US" sz="2000" dirty="0">
                <a:solidFill>
                  <a:srgbClr val="333333"/>
                </a:solidFill>
                <a:latin typeface="Consolas" panose="020B0609020204030204" pitchFamily="49" charset="0"/>
              </a:rPr>
              <a:t>;</a:t>
            </a:r>
            <a:r>
              <a:rPr lang="en-US" sz="2000" dirty="0">
                <a:solidFill>
                  <a:srgbClr val="268BD2"/>
                </a:solidFill>
                <a:latin typeface="Consolas" panose="020B0609020204030204" pitchFamily="49" charset="0"/>
              </a:rPr>
              <a:t>j</a:t>
            </a:r>
            <a:r>
              <a:rPr lang="en-US" sz="2000" dirty="0">
                <a:solidFill>
                  <a:srgbClr val="859900"/>
                </a:solidFill>
                <a:latin typeface="Consolas" panose="020B0609020204030204" pitchFamily="49" charset="0"/>
              </a:rPr>
              <a:t>&lt;</a:t>
            </a:r>
            <a:r>
              <a:rPr lang="en-US" sz="2000" dirty="0">
                <a:solidFill>
                  <a:srgbClr val="D33682"/>
                </a:solidFill>
                <a:latin typeface="Consolas" panose="020B0609020204030204" pitchFamily="49" charset="0"/>
              </a:rPr>
              <a:t>10</a:t>
            </a:r>
            <a:r>
              <a:rPr lang="en-US" sz="2000" dirty="0">
                <a:solidFill>
                  <a:srgbClr val="333333"/>
                </a:solidFill>
                <a:latin typeface="Consolas" panose="020B0609020204030204" pitchFamily="49" charset="0"/>
              </a:rPr>
              <a:t>;</a:t>
            </a:r>
            <a:r>
              <a:rPr lang="en-US" sz="2000" dirty="0">
                <a:solidFill>
                  <a:srgbClr val="268BD2"/>
                </a:solidFill>
                <a:latin typeface="Consolas" panose="020B0609020204030204" pitchFamily="49" charset="0"/>
              </a:rPr>
              <a:t>j</a:t>
            </a:r>
            <a:r>
              <a:rPr lang="en-US" sz="2000" dirty="0">
                <a:solidFill>
                  <a:srgbClr val="859900"/>
                </a:solidFill>
                <a:latin typeface="Consolas" panose="020B0609020204030204" pitchFamily="49" charset="0"/>
              </a:rPr>
              <a:t>++</a:t>
            </a:r>
            <a:r>
              <a:rPr lang="en-US" sz="2000" dirty="0">
                <a:solidFill>
                  <a:srgbClr val="333333"/>
                </a:solidFill>
                <a:latin typeface="Consolas" panose="020B0609020204030204" pitchFamily="49" charset="0"/>
              </a:rPr>
              <a:t>) {</a:t>
            </a:r>
          </a:p>
          <a:p>
            <a:r>
              <a:rPr lang="en-US" sz="2000" dirty="0">
                <a:solidFill>
                  <a:srgbClr val="333333"/>
                </a:solidFill>
                <a:latin typeface="Consolas" panose="020B0609020204030204" pitchFamily="49" charset="0"/>
              </a:rPr>
              <a:t>      </a:t>
            </a:r>
            <a:r>
              <a:rPr lang="en-US" sz="2000" dirty="0">
                <a:solidFill>
                  <a:srgbClr val="859900"/>
                </a:solidFill>
                <a:latin typeface="Consolas" panose="020B0609020204030204" pitchFamily="49" charset="0"/>
              </a:rPr>
              <a:t>if</a:t>
            </a:r>
            <a:r>
              <a:rPr lang="en-US" sz="2000" dirty="0">
                <a:solidFill>
                  <a:srgbClr val="333333"/>
                </a:solidFill>
                <a:latin typeface="Consolas" panose="020B0609020204030204" pitchFamily="49" charset="0"/>
              </a:rPr>
              <a:t>(</a:t>
            </a:r>
            <a:r>
              <a:rPr lang="en-US" sz="2000" dirty="0" err="1">
                <a:solidFill>
                  <a:srgbClr val="268BD2"/>
                </a:solidFill>
                <a:latin typeface="Consolas" panose="020B0609020204030204" pitchFamily="49" charset="0"/>
              </a:rPr>
              <a:t>buf</a:t>
            </a:r>
            <a:r>
              <a:rPr lang="en-US" sz="2000" dirty="0">
                <a:solidFill>
                  <a:srgbClr val="333333"/>
                </a:solidFill>
                <a:latin typeface="Consolas" panose="020B0609020204030204" pitchFamily="49" charset="0"/>
              </a:rPr>
              <a:t>[</a:t>
            </a:r>
            <a:r>
              <a:rPr lang="en-US" sz="2000" dirty="0" err="1">
                <a:solidFill>
                  <a:srgbClr val="268BD2"/>
                </a:solidFill>
                <a:latin typeface="Consolas" panose="020B0609020204030204" pitchFamily="49" charset="0"/>
              </a:rPr>
              <a:t>i</a:t>
            </a:r>
            <a:r>
              <a:rPr lang="en-US" sz="2000" dirty="0">
                <a:solidFill>
                  <a:srgbClr val="333333"/>
                </a:solidFill>
                <a:latin typeface="Consolas" panose="020B0609020204030204" pitchFamily="49" charset="0"/>
              </a:rPr>
              <a:t>]</a:t>
            </a:r>
            <a:r>
              <a:rPr lang="en-US" sz="2000" dirty="0">
                <a:solidFill>
                  <a:srgbClr val="859900"/>
                </a:solidFill>
                <a:latin typeface="Consolas" panose="020B0609020204030204" pitchFamily="49" charset="0"/>
              </a:rPr>
              <a:t>&gt;</a:t>
            </a:r>
            <a:r>
              <a:rPr lang="en-US" sz="2000" dirty="0" err="1">
                <a:solidFill>
                  <a:srgbClr val="268BD2"/>
                </a:solidFill>
                <a:latin typeface="Consolas" panose="020B0609020204030204" pitchFamily="49" charset="0"/>
              </a:rPr>
              <a:t>buf</a:t>
            </a:r>
            <a:r>
              <a:rPr lang="en-US" sz="2000" dirty="0">
                <a:solidFill>
                  <a:srgbClr val="333333"/>
                </a:solidFill>
                <a:latin typeface="Consolas" panose="020B0609020204030204" pitchFamily="49" charset="0"/>
              </a:rPr>
              <a:t>[</a:t>
            </a:r>
            <a:r>
              <a:rPr lang="en-US" sz="2000" dirty="0">
                <a:solidFill>
                  <a:srgbClr val="268BD2"/>
                </a:solidFill>
                <a:latin typeface="Consolas" panose="020B0609020204030204" pitchFamily="49" charset="0"/>
              </a:rPr>
              <a:t>j</a:t>
            </a:r>
            <a:r>
              <a:rPr lang="en-US" sz="2000" dirty="0">
                <a:solidFill>
                  <a:srgbClr val="333333"/>
                </a:solidFill>
                <a:latin typeface="Consolas" panose="020B0609020204030204" pitchFamily="49" charset="0"/>
              </a:rPr>
              <a:t>])</a:t>
            </a:r>
          </a:p>
          <a:p>
            <a:r>
              <a:rPr lang="en-US" sz="2000" dirty="0">
                <a:solidFill>
                  <a:srgbClr val="333333"/>
                </a:solidFill>
                <a:latin typeface="Consolas" panose="020B0609020204030204" pitchFamily="49" charset="0"/>
              </a:rPr>
              <a:t>      {</a:t>
            </a:r>
          </a:p>
          <a:p>
            <a:r>
              <a:rPr lang="en-US" sz="2000" dirty="0">
                <a:solidFill>
                  <a:srgbClr val="333333"/>
                </a:solidFill>
                <a:latin typeface="Consolas" panose="020B0609020204030204" pitchFamily="49" charset="0"/>
              </a:rPr>
              <a:t>        </a:t>
            </a:r>
            <a:r>
              <a:rPr lang="en-US" sz="2000" dirty="0">
                <a:solidFill>
                  <a:srgbClr val="268BD2"/>
                </a:solidFill>
                <a:latin typeface="Consolas" panose="020B0609020204030204" pitchFamily="49" charset="0"/>
              </a:rPr>
              <a:t>temp</a:t>
            </a:r>
            <a:r>
              <a:rPr lang="en-US" sz="2000" dirty="0">
                <a:solidFill>
                  <a:srgbClr val="859900"/>
                </a:solidFill>
                <a:latin typeface="Consolas" panose="020B0609020204030204" pitchFamily="49" charset="0"/>
              </a:rPr>
              <a:t>=</a:t>
            </a:r>
            <a:r>
              <a:rPr lang="en-US" sz="2000" dirty="0" err="1">
                <a:solidFill>
                  <a:srgbClr val="268BD2"/>
                </a:solidFill>
                <a:latin typeface="Consolas" panose="020B0609020204030204" pitchFamily="49" charset="0"/>
              </a:rPr>
              <a:t>buf</a:t>
            </a:r>
            <a:r>
              <a:rPr lang="en-US" sz="2000" dirty="0">
                <a:solidFill>
                  <a:srgbClr val="333333"/>
                </a:solidFill>
                <a:latin typeface="Consolas" panose="020B0609020204030204" pitchFamily="49" charset="0"/>
              </a:rPr>
              <a:t>[</a:t>
            </a:r>
            <a:r>
              <a:rPr lang="en-US" sz="2000" dirty="0" err="1">
                <a:solidFill>
                  <a:srgbClr val="268BD2"/>
                </a:solidFill>
                <a:latin typeface="Consolas" panose="020B0609020204030204" pitchFamily="49" charset="0"/>
              </a:rPr>
              <a:t>i</a:t>
            </a:r>
            <a:r>
              <a:rPr lang="en-US" sz="2000" dirty="0">
                <a:solidFill>
                  <a:srgbClr val="333333"/>
                </a:solidFill>
                <a:latin typeface="Consolas" panose="020B0609020204030204" pitchFamily="49" charset="0"/>
              </a:rPr>
              <a:t>];</a:t>
            </a:r>
          </a:p>
          <a:p>
            <a:r>
              <a:rPr lang="en-US" sz="2000" dirty="0">
                <a:solidFill>
                  <a:srgbClr val="333333"/>
                </a:solidFill>
                <a:latin typeface="Consolas" panose="020B0609020204030204" pitchFamily="49" charset="0"/>
              </a:rPr>
              <a:t>        </a:t>
            </a:r>
            <a:r>
              <a:rPr lang="en-US" sz="2000" dirty="0" err="1">
                <a:solidFill>
                  <a:srgbClr val="268BD2"/>
                </a:solidFill>
                <a:latin typeface="Consolas" panose="020B0609020204030204" pitchFamily="49" charset="0"/>
              </a:rPr>
              <a:t>buf</a:t>
            </a:r>
            <a:r>
              <a:rPr lang="en-US" sz="2000" dirty="0">
                <a:solidFill>
                  <a:srgbClr val="333333"/>
                </a:solidFill>
                <a:latin typeface="Consolas" panose="020B0609020204030204" pitchFamily="49" charset="0"/>
              </a:rPr>
              <a:t>[</a:t>
            </a:r>
            <a:r>
              <a:rPr lang="en-US" sz="2000" dirty="0" err="1">
                <a:solidFill>
                  <a:srgbClr val="268BD2"/>
                </a:solidFill>
                <a:latin typeface="Consolas" panose="020B0609020204030204" pitchFamily="49" charset="0"/>
              </a:rPr>
              <a:t>i</a:t>
            </a:r>
            <a:r>
              <a:rPr lang="en-US" sz="2000" dirty="0">
                <a:solidFill>
                  <a:srgbClr val="333333"/>
                </a:solidFill>
                <a:latin typeface="Consolas" panose="020B0609020204030204" pitchFamily="49" charset="0"/>
              </a:rPr>
              <a:t>]</a:t>
            </a:r>
            <a:r>
              <a:rPr lang="en-US" sz="2000" dirty="0">
                <a:solidFill>
                  <a:srgbClr val="859900"/>
                </a:solidFill>
                <a:latin typeface="Consolas" panose="020B0609020204030204" pitchFamily="49" charset="0"/>
              </a:rPr>
              <a:t>=</a:t>
            </a:r>
            <a:r>
              <a:rPr lang="en-US" sz="2000" dirty="0" err="1">
                <a:solidFill>
                  <a:srgbClr val="268BD2"/>
                </a:solidFill>
                <a:latin typeface="Consolas" panose="020B0609020204030204" pitchFamily="49" charset="0"/>
              </a:rPr>
              <a:t>buf</a:t>
            </a:r>
            <a:r>
              <a:rPr lang="en-US" sz="2000" dirty="0">
                <a:solidFill>
                  <a:srgbClr val="333333"/>
                </a:solidFill>
                <a:latin typeface="Consolas" panose="020B0609020204030204" pitchFamily="49" charset="0"/>
              </a:rPr>
              <a:t>[</a:t>
            </a:r>
            <a:r>
              <a:rPr lang="en-US" sz="2000" dirty="0">
                <a:solidFill>
                  <a:srgbClr val="268BD2"/>
                </a:solidFill>
                <a:latin typeface="Consolas" panose="020B0609020204030204" pitchFamily="49" charset="0"/>
              </a:rPr>
              <a:t>j</a:t>
            </a:r>
            <a:r>
              <a:rPr lang="en-US" sz="2000" dirty="0">
                <a:solidFill>
                  <a:srgbClr val="333333"/>
                </a:solidFill>
                <a:latin typeface="Consolas" panose="020B0609020204030204" pitchFamily="49" charset="0"/>
              </a:rPr>
              <a:t>];</a:t>
            </a:r>
          </a:p>
          <a:p>
            <a:r>
              <a:rPr lang="en-US" sz="2000" dirty="0">
                <a:solidFill>
                  <a:srgbClr val="333333"/>
                </a:solidFill>
                <a:latin typeface="Consolas" panose="020B0609020204030204" pitchFamily="49" charset="0"/>
              </a:rPr>
              <a:t>        </a:t>
            </a:r>
            <a:r>
              <a:rPr lang="en-US" sz="2000" dirty="0" err="1">
                <a:solidFill>
                  <a:srgbClr val="268BD2"/>
                </a:solidFill>
                <a:latin typeface="Consolas" panose="020B0609020204030204" pitchFamily="49" charset="0"/>
              </a:rPr>
              <a:t>buf</a:t>
            </a:r>
            <a:r>
              <a:rPr lang="en-US" sz="2000" dirty="0">
                <a:solidFill>
                  <a:srgbClr val="333333"/>
                </a:solidFill>
                <a:latin typeface="Consolas" panose="020B0609020204030204" pitchFamily="49" charset="0"/>
              </a:rPr>
              <a:t>[</a:t>
            </a:r>
            <a:r>
              <a:rPr lang="en-US" sz="2000" dirty="0">
                <a:solidFill>
                  <a:srgbClr val="268BD2"/>
                </a:solidFill>
                <a:latin typeface="Consolas" panose="020B0609020204030204" pitchFamily="49" charset="0"/>
              </a:rPr>
              <a:t>j</a:t>
            </a:r>
            <a:r>
              <a:rPr lang="en-US" sz="2000" dirty="0">
                <a:solidFill>
                  <a:srgbClr val="333333"/>
                </a:solidFill>
                <a:latin typeface="Consolas" panose="020B0609020204030204" pitchFamily="49" charset="0"/>
              </a:rPr>
              <a:t>]</a:t>
            </a:r>
            <a:r>
              <a:rPr lang="en-US" sz="2000" dirty="0">
                <a:solidFill>
                  <a:srgbClr val="859900"/>
                </a:solidFill>
                <a:latin typeface="Consolas" panose="020B0609020204030204" pitchFamily="49" charset="0"/>
              </a:rPr>
              <a:t>=</a:t>
            </a:r>
            <a:r>
              <a:rPr lang="en-US" sz="2000" dirty="0">
                <a:solidFill>
                  <a:srgbClr val="268BD2"/>
                </a:solidFill>
                <a:latin typeface="Consolas" panose="020B0609020204030204" pitchFamily="49" charset="0"/>
              </a:rPr>
              <a:t>temp</a:t>
            </a:r>
            <a:r>
              <a:rPr lang="en-US" sz="2000" dirty="0">
                <a:solidFill>
                  <a:srgbClr val="333333"/>
                </a:solidFill>
                <a:latin typeface="Consolas" panose="020B0609020204030204" pitchFamily="49" charset="0"/>
              </a:rPr>
              <a:t>;</a:t>
            </a:r>
          </a:p>
          <a:p>
            <a:r>
              <a:rPr lang="en-US" sz="2000" dirty="0">
                <a:solidFill>
                  <a:srgbClr val="333333"/>
                </a:solidFill>
                <a:latin typeface="Consolas" panose="020B0609020204030204" pitchFamily="49" charset="0"/>
              </a:rPr>
              <a:t>      }</a:t>
            </a:r>
          </a:p>
          <a:p>
            <a:r>
              <a:rPr lang="en-US" sz="2000" dirty="0">
                <a:solidFill>
                  <a:srgbClr val="333333"/>
                </a:solidFill>
                <a:latin typeface="Consolas" panose="020B0609020204030204" pitchFamily="49" charset="0"/>
              </a:rPr>
              <a:t>    }</a:t>
            </a:r>
          </a:p>
          <a:p>
            <a:r>
              <a:rPr lang="en-US" sz="2000" dirty="0">
                <a:solidFill>
                  <a:srgbClr val="333333"/>
                </a:solidFill>
                <a:latin typeface="Consolas" panose="020B0609020204030204" pitchFamily="49" charset="0"/>
              </a:rPr>
              <a:t>  }</a:t>
            </a:r>
          </a:p>
        </p:txBody>
      </p:sp>
      <p:sp>
        <p:nvSpPr>
          <p:cNvPr id="6" name="Rectangle 5">
            <a:extLst>
              <a:ext uri="{FF2B5EF4-FFF2-40B4-BE49-F238E27FC236}">
                <a16:creationId xmlns:a16="http://schemas.microsoft.com/office/drawing/2014/main" id="{35F9F4A0-4592-C04D-B2D0-0BF66A3BFA20}"/>
              </a:ext>
            </a:extLst>
          </p:cNvPr>
          <p:cNvSpPr/>
          <p:nvPr/>
        </p:nvSpPr>
        <p:spPr>
          <a:xfrm>
            <a:off x="131180" y="1083444"/>
            <a:ext cx="501829" cy="5016758"/>
          </a:xfrm>
          <a:prstGeom prst="rect">
            <a:avLst/>
          </a:prstGeom>
          <a:solidFill>
            <a:schemeClr val="bg1">
              <a:lumMod val="85000"/>
            </a:schemeClr>
          </a:solidFill>
          <a:ln>
            <a:no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2000" b="1" dirty="0">
                <a:solidFill>
                  <a:schemeClr val="tx1">
                    <a:lumMod val="75000"/>
                    <a:lumOff val="25000"/>
                  </a:schemeClr>
                </a:solidFill>
                <a:latin typeface="Consolas" panose="020B0609020204030204" pitchFamily="49" charset="0"/>
              </a:rPr>
              <a:t>12</a:t>
            </a:r>
          </a:p>
          <a:p>
            <a:pPr algn="r"/>
            <a:r>
              <a:rPr lang="en-IN" sz="2000" b="1" dirty="0">
                <a:solidFill>
                  <a:schemeClr val="tx1">
                    <a:lumMod val="75000"/>
                    <a:lumOff val="25000"/>
                  </a:schemeClr>
                </a:solidFill>
                <a:latin typeface="Consolas" panose="020B0609020204030204" pitchFamily="49" charset="0"/>
              </a:rPr>
              <a:t>13</a:t>
            </a:r>
          </a:p>
          <a:p>
            <a:pPr algn="r"/>
            <a:r>
              <a:rPr lang="en-IN" sz="2000" b="1" dirty="0">
                <a:solidFill>
                  <a:schemeClr val="tx1">
                    <a:lumMod val="75000"/>
                    <a:lumOff val="25000"/>
                  </a:schemeClr>
                </a:solidFill>
                <a:latin typeface="Consolas" panose="020B0609020204030204" pitchFamily="49" charset="0"/>
              </a:rPr>
              <a:t>14</a:t>
            </a:r>
          </a:p>
          <a:p>
            <a:pPr algn="r"/>
            <a:r>
              <a:rPr lang="en-IN" sz="2000" b="1" dirty="0">
                <a:solidFill>
                  <a:schemeClr val="tx1">
                    <a:lumMod val="75000"/>
                    <a:lumOff val="25000"/>
                  </a:schemeClr>
                </a:solidFill>
                <a:latin typeface="Consolas" panose="020B0609020204030204" pitchFamily="49" charset="0"/>
              </a:rPr>
              <a:t>15</a:t>
            </a:r>
          </a:p>
          <a:p>
            <a:pPr algn="r"/>
            <a:r>
              <a:rPr lang="en-IN" sz="2000" b="1" dirty="0">
                <a:solidFill>
                  <a:schemeClr val="tx1">
                    <a:lumMod val="75000"/>
                    <a:lumOff val="25000"/>
                  </a:schemeClr>
                </a:solidFill>
                <a:latin typeface="Consolas" panose="020B0609020204030204" pitchFamily="49" charset="0"/>
              </a:rPr>
              <a:t>16</a:t>
            </a:r>
          </a:p>
          <a:p>
            <a:pPr algn="r"/>
            <a:r>
              <a:rPr lang="en-IN" sz="2000" b="1" dirty="0">
                <a:solidFill>
                  <a:schemeClr val="tx1">
                    <a:lumMod val="75000"/>
                    <a:lumOff val="25000"/>
                  </a:schemeClr>
                </a:solidFill>
                <a:latin typeface="Consolas" panose="020B0609020204030204" pitchFamily="49" charset="0"/>
              </a:rPr>
              <a:t>17</a:t>
            </a:r>
          </a:p>
          <a:p>
            <a:pPr algn="r"/>
            <a:r>
              <a:rPr lang="en-IN" sz="2000" b="1" dirty="0">
                <a:solidFill>
                  <a:schemeClr val="tx1">
                    <a:lumMod val="75000"/>
                    <a:lumOff val="25000"/>
                  </a:schemeClr>
                </a:solidFill>
                <a:latin typeface="Consolas" panose="020B0609020204030204" pitchFamily="49" charset="0"/>
              </a:rPr>
              <a:t>18</a:t>
            </a:r>
          </a:p>
          <a:p>
            <a:pPr algn="r"/>
            <a:r>
              <a:rPr lang="en-IN" sz="2000" b="1" dirty="0">
                <a:solidFill>
                  <a:schemeClr val="tx1">
                    <a:lumMod val="75000"/>
                    <a:lumOff val="25000"/>
                  </a:schemeClr>
                </a:solidFill>
                <a:latin typeface="Consolas" panose="020B0609020204030204" pitchFamily="49" charset="0"/>
              </a:rPr>
              <a:t>19</a:t>
            </a:r>
          </a:p>
          <a:p>
            <a:pPr algn="r"/>
            <a:r>
              <a:rPr lang="en-IN" sz="2000" b="1" dirty="0">
                <a:solidFill>
                  <a:schemeClr val="tx1">
                    <a:lumMod val="75000"/>
                    <a:lumOff val="25000"/>
                  </a:schemeClr>
                </a:solidFill>
                <a:latin typeface="Consolas" panose="020B0609020204030204" pitchFamily="49" charset="0"/>
              </a:rPr>
              <a:t>20</a:t>
            </a:r>
          </a:p>
          <a:p>
            <a:pPr algn="r"/>
            <a:r>
              <a:rPr lang="en-IN" sz="2000" b="1" dirty="0">
                <a:solidFill>
                  <a:schemeClr val="tx1">
                    <a:lumMod val="75000"/>
                    <a:lumOff val="25000"/>
                  </a:schemeClr>
                </a:solidFill>
                <a:latin typeface="Consolas" panose="020B0609020204030204" pitchFamily="49" charset="0"/>
              </a:rPr>
              <a:t>21</a:t>
            </a:r>
          </a:p>
          <a:p>
            <a:pPr algn="r"/>
            <a:r>
              <a:rPr lang="en-IN" sz="2000" b="1" dirty="0">
                <a:solidFill>
                  <a:schemeClr val="tx1">
                    <a:lumMod val="75000"/>
                    <a:lumOff val="25000"/>
                  </a:schemeClr>
                </a:solidFill>
                <a:latin typeface="Consolas" panose="020B0609020204030204" pitchFamily="49" charset="0"/>
              </a:rPr>
              <a:t>22</a:t>
            </a:r>
          </a:p>
          <a:p>
            <a:pPr algn="r"/>
            <a:r>
              <a:rPr lang="en-IN" sz="2000" b="1" dirty="0">
                <a:solidFill>
                  <a:schemeClr val="tx1">
                    <a:lumMod val="75000"/>
                    <a:lumOff val="25000"/>
                  </a:schemeClr>
                </a:solidFill>
                <a:latin typeface="Consolas" panose="020B0609020204030204" pitchFamily="49" charset="0"/>
              </a:rPr>
              <a:t>23</a:t>
            </a:r>
          </a:p>
          <a:p>
            <a:pPr algn="r"/>
            <a:r>
              <a:rPr lang="en-IN" sz="2000" b="1" dirty="0">
                <a:solidFill>
                  <a:schemeClr val="tx1">
                    <a:lumMod val="75000"/>
                    <a:lumOff val="25000"/>
                  </a:schemeClr>
                </a:solidFill>
                <a:latin typeface="Consolas" panose="020B0609020204030204" pitchFamily="49" charset="0"/>
              </a:rPr>
              <a:t>24</a:t>
            </a:r>
          </a:p>
          <a:p>
            <a:pPr algn="r"/>
            <a:r>
              <a:rPr lang="en-IN" sz="2000" b="1" dirty="0">
                <a:solidFill>
                  <a:schemeClr val="tx1">
                    <a:lumMod val="75000"/>
                    <a:lumOff val="25000"/>
                  </a:schemeClr>
                </a:solidFill>
                <a:latin typeface="Consolas" panose="020B0609020204030204" pitchFamily="49" charset="0"/>
              </a:rPr>
              <a:t>25</a:t>
            </a:r>
          </a:p>
          <a:p>
            <a:pPr algn="r"/>
            <a:r>
              <a:rPr lang="en-IN" sz="2000" b="1" dirty="0">
                <a:solidFill>
                  <a:schemeClr val="tx1">
                    <a:lumMod val="75000"/>
                    <a:lumOff val="25000"/>
                  </a:schemeClr>
                </a:solidFill>
                <a:latin typeface="Consolas" panose="020B0609020204030204" pitchFamily="49" charset="0"/>
              </a:rPr>
              <a:t>26</a:t>
            </a:r>
          </a:p>
          <a:p>
            <a:pPr algn="r"/>
            <a:r>
              <a:rPr lang="en-IN" sz="2000" b="1" dirty="0">
                <a:solidFill>
                  <a:schemeClr val="tx1">
                    <a:lumMod val="75000"/>
                    <a:lumOff val="25000"/>
                  </a:schemeClr>
                </a:solidFill>
                <a:latin typeface="Consolas" panose="020B0609020204030204" pitchFamily="49" charset="0"/>
              </a:rPr>
              <a:t>27</a:t>
            </a:r>
          </a:p>
        </p:txBody>
      </p:sp>
      <p:sp>
        <p:nvSpPr>
          <p:cNvPr id="7" name="Rectangle: Top Corners Rounded 6">
            <a:extLst>
              <a:ext uri="{FF2B5EF4-FFF2-40B4-BE49-F238E27FC236}">
                <a16:creationId xmlns:a16="http://schemas.microsoft.com/office/drawing/2014/main" id="{0336C271-A2A3-9445-9946-5006F0A250F4}"/>
              </a:ext>
            </a:extLst>
          </p:cNvPr>
          <p:cNvSpPr/>
          <p:nvPr/>
        </p:nvSpPr>
        <p:spPr>
          <a:xfrm>
            <a:off x="131180" y="754260"/>
            <a:ext cx="1975104" cy="329184"/>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600" dirty="0" err="1">
                <a:solidFill>
                  <a:schemeClr val="bg1"/>
                </a:solidFill>
              </a:rPr>
              <a:t>PH</a:t>
            </a:r>
            <a:r>
              <a:rPr lang="en-US" sz="1600" dirty="0" err="1">
                <a:solidFill>
                  <a:schemeClr val="bg1"/>
                </a:solidFill>
                <a:latin typeface="Consolas" panose="020B0609020204030204" pitchFamily="49" charset="0"/>
              </a:rPr>
              <a:t>_</a:t>
            </a:r>
            <a:r>
              <a:rPr lang="en-US" sz="1600" dirty="0" err="1">
                <a:solidFill>
                  <a:schemeClr val="bg1"/>
                </a:solidFill>
              </a:rPr>
              <a:t>sensor.ino</a:t>
            </a:r>
            <a:endParaRPr lang="en-US" sz="1600" dirty="0">
              <a:solidFill>
                <a:schemeClr val="bg1"/>
              </a:solidFill>
            </a:endParaRPr>
          </a:p>
        </p:txBody>
      </p:sp>
      <p:sp>
        <p:nvSpPr>
          <p:cNvPr id="18" name="Rectangle 17"/>
          <p:cNvSpPr/>
          <p:nvPr/>
        </p:nvSpPr>
        <p:spPr>
          <a:xfrm>
            <a:off x="959567" y="1759837"/>
            <a:ext cx="5029200" cy="1188720"/>
          </a:xfrm>
          <a:prstGeom prst="rect">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p:cNvGrpSpPr/>
          <p:nvPr/>
        </p:nvGrpSpPr>
        <p:grpSpPr>
          <a:xfrm>
            <a:off x="5988767" y="1720347"/>
            <a:ext cx="6105048" cy="1200329"/>
            <a:chOff x="5842655" y="2340742"/>
            <a:chExt cx="6227541" cy="1200329"/>
          </a:xfrm>
        </p:grpSpPr>
        <p:sp>
          <p:nvSpPr>
            <p:cNvPr id="20" name="TextBox 19"/>
            <p:cNvSpPr txBox="1"/>
            <p:nvPr/>
          </p:nvSpPr>
          <p:spPr>
            <a:xfrm>
              <a:off x="6906792" y="2340742"/>
              <a:ext cx="5163404" cy="1200329"/>
            </a:xfrm>
            <a:prstGeom prst="rect">
              <a:avLst/>
            </a:prstGeom>
            <a:noFill/>
            <a:ln>
              <a:solidFill>
                <a:schemeClr val="accent6"/>
              </a:solidFill>
            </a:ln>
          </p:spPr>
          <p:txBody>
            <a:bodyPr wrap="square" rtlCol="0">
              <a:spAutoFit/>
            </a:bodyPr>
            <a:lstStyle/>
            <a:p>
              <a:pPr algn="just"/>
              <a:r>
                <a:rPr lang="en-IN" sz="2400" dirty="0"/>
                <a:t>Taking 10 different values of </a:t>
              </a:r>
              <a:r>
                <a:rPr lang="en-IN" sz="2400" dirty="0" err="1"/>
                <a:t>analog</a:t>
              </a:r>
              <a:r>
                <a:rPr lang="en-IN" sz="2400" dirty="0"/>
                <a:t> voltage from the pin where sensor is connected</a:t>
              </a:r>
            </a:p>
          </p:txBody>
        </p:sp>
        <p:cxnSp>
          <p:nvCxnSpPr>
            <p:cNvPr id="21" name="Straight Arrow Connector 20"/>
            <p:cNvCxnSpPr>
              <a:stCxn id="18" idx="3"/>
              <a:endCxn id="20" idx="1"/>
            </p:cNvCxnSpPr>
            <p:nvPr/>
          </p:nvCxnSpPr>
          <p:spPr>
            <a:xfrm flipV="1">
              <a:off x="5842655" y="2940907"/>
              <a:ext cx="1064137" cy="33685"/>
            </a:xfrm>
            <a:prstGeom prst="straightConnector1">
              <a:avLst/>
            </a:prstGeom>
            <a:ln w="190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grpSp>
      <p:sp>
        <p:nvSpPr>
          <p:cNvPr id="10" name="Rectangle 9"/>
          <p:cNvSpPr/>
          <p:nvPr/>
        </p:nvSpPr>
        <p:spPr>
          <a:xfrm>
            <a:off x="959567" y="2997679"/>
            <a:ext cx="5029200" cy="3017520"/>
          </a:xfrm>
          <a:prstGeom prst="rect">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p:cNvGrpSpPr/>
          <p:nvPr/>
        </p:nvGrpSpPr>
        <p:grpSpPr>
          <a:xfrm>
            <a:off x="5988767" y="4090940"/>
            <a:ext cx="6105048" cy="830997"/>
            <a:chOff x="5687199" y="4558935"/>
            <a:chExt cx="6227541" cy="830997"/>
          </a:xfrm>
        </p:grpSpPr>
        <p:sp>
          <p:nvSpPr>
            <p:cNvPr id="12" name="TextBox 11"/>
            <p:cNvSpPr txBox="1"/>
            <p:nvPr/>
          </p:nvSpPr>
          <p:spPr>
            <a:xfrm>
              <a:off x="6751336" y="4558935"/>
              <a:ext cx="5163404" cy="830997"/>
            </a:xfrm>
            <a:prstGeom prst="rect">
              <a:avLst/>
            </a:prstGeom>
            <a:noFill/>
            <a:ln>
              <a:solidFill>
                <a:schemeClr val="accent6"/>
              </a:solidFill>
            </a:ln>
          </p:spPr>
          <p:txBody>
            <a:bodyPr wrap="square" rtlCol="0">
              <a:spAutoFit/>
            </a:bodyPr>
            <a:lstStyle/>
            <a:p>
              <a:pPr algn="just"/>
              <a:r>
                <a:rPr lang="en-IN" sz="2400" dirty="0"/>
                <a:t>Sorting the elements of array </a:t>
              </a:r>
              <a:r>
                <a:rPr lang="en-IN" sz="2400" i="1" dirty="0" err="1">
                  <a:solidFill>
                    <a:schemeClr val="accent6"/>
                  </a:solidFill>
                </a:rPr>
                <a:t>buf</a:t>
              </a:r>
              <a:r>
                <a:rPr lang="en-IN" sz="2400" dirty="0"/>
                <a:t> in ascending order. </a:t>
              </a:r>
            </a:p>
          </p:txBody>
        </p:sp>
        <p:cxnSp>
          <p:nvCxnSpPr>
            <p:cNvPr id="13" name="Straight Arrow Connector 12"/>
            <p:cNvCxnSpPr>
              <a:stCxn id="10" idx="3"/>
              <a:endCxn id="12" idx="1"/>
            </p:cNvCxnSpPr>
            <p:nvPr/>
          </p:nvCxnSpPr>
          <p:spPr>
            <a:xfrm>
              <a:off x="5687199" y="4974434"/>
              <a:ext cx="1064137" cy="0"/>
            </a:xfrm>
            <a:prstGeom prst="straightConnector1">
              <a:avLst/>
            </a:prstGeom>
            <a:ln w="190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9945529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fade">
                                      <p:cBhvr>
                                        <p:cTn id="18" dur="500"/>
                                        <p:tgtEl>
                                          <p:spTgt spid="1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fade">
                                      <p:cBhvr>
                                        <p:cTn id="23" dur="500"/>
                                        <p:tgtEl>
                                          <p:spTgt spid="19"/>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500"/>
                                        <p:tgtEl>
                                          <p:spTgt spid="10"/>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fade">
                                      <p:cBhvr>
                                        <p:cTn id="3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18" grpId="0" animBg="1"/>
      <p:bldP spid="10"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pH Sensor – Code explanation (Cont.)</a:t>
            </a:r>
          </a:p>
        </p:txBody>
      </p:sp>
      <p:sp>
        <p:nvSpPr>
          <p:cNvPr id="5" name="Rectangle 4">
            <a:extLst>
              <a:ext uri="{FF2B5EF4-FFF2-40B4-BE49-F238E27FC236}">
                <a16:creationId xmlns:a16="http://schemas.microsoft.com/office/drawing/2014/main" id="{D456EBDA-49A4-A843-A786-6989C63A54AA}"/>
              </a:ext>
            </a:extLst>
          </p:cNvPr>
          <p:cNvSpPr/>
          <p:nvPr/>
        </p:nvSpPr>
        <p:spPr>
          <a:xfrm>
            <a:off x="631173" y="1192628"/>
            <a:ext cx="6400800" cy="3785652"/>
          </a:xfrm>
          <a:prstGeom prst="rect">
            <a:avLst/>
          </a:prstGeom>
          <a:solidFill>
            <a:schemeClr val="bg1">
              <a:lumMod val="95000"/>
            </a:schemeClr>
          </a:solidFill>
          <a:ln>
            <a:no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solidFill>
                  <a:srgbClr val="333333"/>
                </a:solidFill>
                <a:latin typeface="Consolas" panose="020B0609020204030204" pitchFamily="49" charset="0"/>
              </a:rPr>
              <a:t>  </a:t>
            </a:r>
            <a:r>
              <a:rPr lang="en-US" sz="2000" dirty="0" err="1">
                <a:solidFill>
                  <a:srgbClr val="268BD2"/>
                </a:solidFill>
                <a:latin typeface="Consolas" panose="020B0609020204030204" pitchFamily="49" charset="0"/>
              </a:rPr>
              <a:t>avgValue</a:t>
            </a:r>
            <a:r>
              <a:rPr lang="en-US" sz="2000" dirty="0">
                <a:solidFill>
                  <a:srgbClr val="859900"/>
                </a:solidFill>
                <a:latin typeface="Consolas" panose="020B0609020204030204" pitchFamily="49" charset="0"/>
              </a:rPr>
              <a:t>=</a:t>
            </a:r>
            <a:r>
              <a:rPr lang="en-US" sz="2000" dirty="0">
                <a:solidFill>
                  <a:srgbClr val="D33682"/>
                </a:solidFill>
                <a:latin typeface="Consolas" panose="020B0609020204030204" pitchFamily="49" charset="0"/>
              </a:rPr>
              <a:t>0</a:t>
            </a:r>
            <a:r>
              <a:rPr lang="en-US" sz="2000" dirty="0">
                <a:solidFill>
                  <a:srgbClr val="333333"/>
                </a:solidFill>
                <a:latin typeface="Consolas" panose="020B0609020204030204" pitchFamily="49" charset="0"/>
              </a:rPr>
              <a:t>;</a:t>
            </a:r>
          </a:p>
          <a:p>
            <a:r>
              <a:rPr lang="en-US" sz="2000" dirty="0">
                <a:solidFill>
                  <a:srgbClr val="333333"/>
                </a:solidFill>
                <a:latin typeface="Consolas" panose="020B0609020204030204" pitchFamily="49" charset="0"/>
              </a:rPr>
              <a:t>  </a:t>
            </a:r>
            <a:r>
              <a:rPr lang="en-US" sz="2000" dirty="0">
                <a:solidFill>
                  <a:srgbClr val="859900"/>
                </a:solidFill>
                <a:latin typeface="Consolas" panose="020B0609020204030204" pitchFamily="49" charset="0"/>
              </a:rPr>
              <a:t>for</a:t>
            </a:r>
            <a:r>
              <a:rPr lang="en-US" sz="2000" dirty="0">
                <a:solidFill>
                  <a:srgbClr val="333333"/>
                </a:solidFill>
                <a:latin typeface="Consolas" panose="020B0609020204030204" pitchFamily="49" charset="0"/>
              </a:rPr>
              <a:t>(</a:t>
            </a:r>
            <a:r>
              <a:rPr lang="en-US" sz="2000" b="1" dirty="0" err="1">
                <a:solidFill>
                  <a:srgbClr val="073642"/>
                </a:solidFill>
                <a:latin typeface="Consolas" panose="020B0609020204030204" pitchFamily="49" charset="0"/>
              </a:rPr>
              <a:t>int</a:t>
            </a:r>
            <a:r>
              <a:rPr lang="en-US" sz="2000" dirty="0">
                <a:solidFill>
                  <a:srgbClr val="333333"/>
                </a:solidFill>
                <a:latin typeface="Consolas" panose="020B0609020204030204" pitchFamily="49" charset="0"/>
              </a:rPr>
              <a:t> </a:t>
            </a:r>
            <a:r>
              <a:rPr lang="en-US" sz="2000" dirty="0" err="1">
                <a:solidFill>
                  <a:srgbClr val="268BD2"/>
                </a:solidFill>
                <a:latin typeface="Consolas" panose="020B0609020204030204" pitchFamily="49" charset="0"/>
              </a:rPr>
              <a:t>i</a:t>
            </a:r>
            <a:r>
              <a:rPr lang="en-US" sz="2000" dirty="0">
                <a:solidFill>
                  <a:srgbClr val="859900"/>
                </a:solidFill>
                <a:latin typeface="Consolas" panose="020B0609020204030204" pitchFamily="49" charset="0"/>
              </a:rPr>
              <a:t>=</a:t>
            </a:r>
            <a:r>
              <a:rPr lang="en-US" sz="2000" dirty="0">
                <a:solidFill>
                  <a:srgbClr val="D33682"/>
                </a:solidFill>
                <a:latin typeface="Consolas" panose="020B0609020204030204" pitchFamily="49" charset="0"/>
              </a:rPr>
              <a:t>2</a:t>
            </a:r>
            <a:r>
              <a:rPr lang="en-US" sz="2000" dirty="0">
                <a:solidFill>
                  <a:srgbClr val="333333"/>
                </a:solidFill>
                <a:latin typeface="Consolas" panose="020B0609020204030204" pitchFamily="49" charset="0"/>
              </a:rPr>
              <a:t>;</a:t>
            </a:r>
            <a:r>
              <a:rPr lang="en-US" sz="2000" dirty="0">
                <a:solidFill>
                  <a:srgbClr val="268BD2"/>
                </a:solidFill>
                <a:latin typeface="Consolas" panose="020B0609020204030204" pitchFamily="49" charset="0"/>
              </a:rPr>
              <a:t>i</a:t>
            </a:r>
            <a:r>
              <a:rPr lang="en-US" sz="2000" dirty="0">
                <a:solidFill>
                  <a:srgbClr val="859900"/>
                </a:solidFill>
                <a:latin typeface="Consolas" panose="020B0609020204030204" pitchFamily="49" charset="0"/>
              </a:rPr>
              <a:t>&lt;</a:t>
            </a:r>
            <a:r>
              <a:rPr lang="en-US" sz="2000" dirty="0">
                <a:solidFill>
                  <a:srgbClr val="D33682"/>
                </a:solidFill>
                <a:latin typeface="Consolas" panose="020B0609020204030204" pitchFamily="49" charset="0"/>
              </a:rPr>
              <a:t>8</a:t>
            </a:r>
            <a:r>
              <a:rPr lang="en-US" sz="2000" dirty="0">
                <a:solidFill>
                  <a:srgbClr val="333333"/>
                </a:solidFill>
                <a:latin typeface="Consolas" panose="020B0609020204030204" pitchFamily="49" charset="0"/>
              </a:rPr>
              <a:t>;</a:t>
            </a:r>
            <a:r>
              <a:rPr lang="en-US" sz="2000" dirty="0">
                <a:solidFill>
                  <a:srgbClr val="268BD2"/>
                </a:solidFill>
                <a:latin typeface="Consolas" panose="020B0609020204030204" pitchFamily="49" charset="0"/>
              </a:rPr>
              <a:t>i</a:t>
            </a:r>
            <a:r>
              <a:rPr lang="en-US" sz="2000" dirty="0">
                <a:solidFill>
                  <a:srgbClr val="859900"/>
                </a:solidFill>
                <a:latin typeface="Consolas" panose="020B0609020204030204" pitchFamily="49" charset="0"/>
              </a:rPr>
              <a:t>++</a:t>
            </a:r>
            <a:r>
              <a:rPr lang="en-US" sz="2000" dirty="0">
                <a:solidFill>
                  <a:srgbClr val="333333"/>
                </a:solidFill>
                <a:latin typeface="Consolas" panose="020B0609020204030204" pitchFamily="49" charset="0"/>
              </a:rPr>
              <a:t>)                      </a:t>
            </a:r>
          </a:p>
          <a:p>
            <a:r>
              <a:rPr lang="en-US" sz="2000" dirty="0">
                <a:solidFill>
                  <a:srgbClr val="333333"/>
                </a:solidFill>
                <a:latin typeface="Consolas" panose="020B0609020204030204" pitchFamily="49" charset="0"/>
              </a:rPr>
              <a:t>    </a:t>
            </a:r>
            <a:r>
              <a:rPr lang="en-US" sz="2000" dirty="0" err="1">
                <a:solidFill>
                  <a:srgbClr val="268BD2"/>
                </a:solidFill>
                <a:latin typeface="Consolas" panose="020B0609020204030204" pitchFamily="49" charset="0"/>
              </a:rPr>
              <a:t>avgValue</a:t>
            </a:r>
            <a:r>
              <a:rPr lang="en-US" sz="2000" dirty="0">
                <a:solidFill>
                  <a:srgbClr val="859900"/>
                </a:solidFill>
                <a:latin typeface="Consolas" panose="020B0609020204030204" pitchFamily="49" charset="0"/>
              </a:rPr>
              <a:t>+=</a:t>
            </a:r>
            <a:r>
              <a:rPr lang="en-US" sz="2000" dirty="0" err="1">
                <a:solidFill>
                  <a:srgbClr val="268BD2"/>
                </a:solidFill>
                <a:latin typeface="Consolas" panose="020B0609020204030204" pitchFamily="49" charset="0"/>
              </a:rPr>
              <a:t>buf</a:t>
            </a:r>
            <a:r>
              <a:rPr lang="en-US" sz="2000" dirty="0">
                <a:solidFill>
                  <a:srgbClr val="333333"/>
                </a:solidFill>
                <a:latin typeface="Consolas" panose="020B0609020204030204" pitchFamily="49" charset="0"/>
              </a:rPr>
              <a:t>[</a:t>
            </a:r>
            <a:r>
              <a:rPr lang="en-US" sz="2000" dirty="0" err="1">
                <a:solidFill>
                  <a:srgbClr val="268BD2"/>
                </a:solidFill>
                <a:latin typeface="Consolas" panose="020B0609020204030204" pitchFamily="49" charset="0"/>
              </a:rPr>
              <a:t>i</a:t>
            </a:r>
            <a:r>
              <a:rPr lang="en-US" sz="2000" dirty="0">
                <a:solidFill>
                  <a:srgbClr val="333333"/>
                </a:solidFill>
                <a:latin typeface="Consolas" panose="020B0609020204030204" pitchFamily="49" charset="0"/>
              </a:rPr>
              <a:t>];</a:t>
            </a:r>
          </a:p>
          <a:p>
            <a:r>
              <a:rPr lang="en-US" sz="2000" dirty="0">
                <a:solidFill>
                  <a:srgbClr val="333333"/>
                </a:solidFill>
                <a:latin typeface="Consolas" panose="020B0609020204030204" pitchFamily="49" charset="0"/>
              </a:rPr>
              <a:t>  </a:t>
            </a:r>
            <a:r>
              <a:rPr lang="en-US" sz="2000" dirty="0" err="1">
                <a:solidFill>
                  <a:srgbClr val="268BD2"/>
                </a:solidFill>
                <a:latin typeface="Consolas" panose="020B0609020204030204" pitchFamily="49" charset="0"/>
              </a:rPr>
              <a:t>avgValue</a:t>
            </a:r>
            <a:r>
              <a:rPr lang="en-US" sz="2000" dirty="0">
                <a:solidFill>
                  <a:srgbClr val="333333"/>
                </a:solidFill>
                <a:latin typeface="Consolas" panose="020B0609020204030204" pitchFamily="49" charset="0"/>
              </a:rPr>
              <a:t> </a:t>
            </a:r>
            <a:r>
              <a:rPr lang="en-US" sz="2000" dirty="0">
                <a:solidFill>
                  <a:srgbClr val="859900"/>
                </a:solidFill>
                <a:latin typeface="Consolas" panose="020B0609020204030204" pitchFamily="49" charset="0"/>
              </a:rPr>
              <a:t>=</a:t>
            </a:r>
            <a:r>
              <a:rPr lang="en-US" sz="2000" dirty="0">
                <a:solidFill>
                  <a:srgbClr val="333333"/>
                </a:solidFill>
                <a:latin typeface="Consolas" panose="020B0609020204030204" pitchFamily="49" charset="0"/>
              </a:rPr>
              <a:t> </a:t>
            </a:r>
            <a:r>
              <a:rPr lang="en-US" sz="2000" dirty="0" err="1">
                <a:solidFill>
                  <a:srgbClr val="268BD2"/>
                </a:solidFill>
                <a:latin typeface="Consolas" panose="020B0609020204030204" pitchFamily="49" charset="0"/>
              </a:rPr>
              <a:t>avgValue</a:t>
            </a:r>
            <a:r>
              <a:rPr lang="en-US" sz="2000" dirty="0">
                <a:solidFill>
                  <a:srgbClr val="859900"/>
                </a:solidFill>
                <a:latin typeface="Consolas" panose="020B0609020204030204" pitchFamily="49" charset="0"/>
              </a:rPr>
              <a:t>/</a:t>
            </a:r>
            <a:r>
              <a:rPr lang="en-US" sz="2000" dirty="0">
                <a:solidFill>
                  <a:srgbClr val="D33682"/>
                </a:solidFill>
                <a:latin typeface="Consolas" panose="020B0609020204030204" pitchFamily="49" charset="0"/>
              </a:rPr>
              <a:t>6</a:t>
            </a:r>
            <a:r>
              <a:rPr lang="en-US" sz="2000" dirty="0">
                <a:solidFill>
                  <a:srgbClr val="333333"/>
                </a:solidFill>
                <a:latin typeface="Consolas" panose="020B0609020204030204" pitchFamily="49" charset="0"/>
              </a:rPr>
              <a:t>;</a:t>
            </a:r>
          </a:p>
          <a:p>
            <a:r>
              <a:rPr lang="en-US" sz="2000" dirty="0">
                <a:solidFill>
                  <a:srgbClr val="333333"/>
                </a:solidFill>
                <a:latin typeface="Consolas" panose="020B0609020204030204" pitchFamily="49" charset="0"/>
              </a:rPr>
              <a:t>  </a:t>
            </a:r>
            <a:r>
              <a:rPr lang="en-US" sz="2000" b="1" dirty="0">
                <a:solidFill>
                  <a:srgbClr val="073642"/>
                </a:solidFill>
                <a:latin typeface="Consolas" panose="020B0609020204030204" pitchFamily="49" charset="0"/>
              </a:rPr>
              <a:t>float</a:t>
            </a:r>
            <a:r>
              <a:rPr lang="en-US" sz="2000" dirty="0">
                <a:solidFill>
                  <a:srgbClr val="333333"/>
                </a:solidFill>
                <a:latin typeface="Consolas" panose="020B0609020204030204" pitchFamily="49" charset="0"/>
              </a:rPr>
              <a:t> </a:t>
            </a:r>
            <a:r>
              <a:rPr lang="en-US" sz="2000" dirty="0" err="1">
                <a:solidFill>
                  <a:srgbClr val="268BD2"/>
                </a:solidFill>
                <a:latin typeface="Consolas" panose="020B0609020204030204" pitchFamily="49" charset="0"/>
              </a:rPr>
              <a:t>phValue</a:t>
            </a:r>
            <a:r>
              <a:rPr lang="en-US" sz="2000" dirty="0">
                <a:solidFill>
                  <a:srgbClr val="859900"/>
                </a:solidFill>
                <a:latin typeface="Consolas" panose="020B0609020204030204" pitchFamily="49" charset="0"/>
              </a:rPr>
              <a:t>=</a:t>
            </a:r>
            <a:r>
              <a:rPr lang="en-US" sz="2000" dirty="0">
                <a:solidFill>
                  <a:srgbClr val="333333"/>
                </a:solidFill>
                <a:latin typeface="Consolas" panose="020B0609020204030204" pitchFamily="49" charset="0"/>
              </a:rPr>
              <a:t>(</a:t>
            </a:r>
            <a:r>
              <a:rPr lang="en-US" sz="2000" b="1" dirty="0">
                <a:solidFill>
                  <a:srgbClr val="073642"/>
                </a:solidFill>
                <a:latin typeface="Consolas" panose="020B0609020204030204" pitchFamily="49" charset="0"/>
              </a:rPr>
              <a:t>float</a:t>
            </a:r>
            <a:r>
              <a:rPr lang="en-US" sz="2000" dirty="0">
                <a:solidFill>
                  <a:srgbClr val="333333"/>
                </a:solidFill>
                <a:latin typeface="Consolas" panose="020B0609020204030204" pitchFamily="49" charset="0"/>
              </a:rPr>
              <a:t>)((</a:t>
            </a:r>
            <a:r>
              <a:rPr lang="en-US" sz="2000" dirty="0" err="1">
                <a:solidFill>
                  <a:srgbClr val="268BD2"/>
                </a:solidFill>
                <a:latin typeface="Consolas" panose="020B0609020204030204" pitchFamily="49" charset="0"/>
              </a:rPr>
              <a:t>avgValue</a:t>
            </a:r>
            <a:r>
              <a:rPr lang="en-US" sz="2000" dirty="0">
                <a:solidFill>
                  <a:srgbClr val="333333"/>
                </a:solidFill>
                <a:latin typeface="Consolas" panose="020B0609020204030204" pitchFamily="49" charset="0"/>
              </a:rPr>
              <a:t>)</a:t>
            </a:r>
            <a:r>
              <a:rPr lang="en-US" sz="2000" dirty="0">
                <a:solidFill>
                  <a:srgbClr val="859900"/>
                </a:solidFill>
                <a:latin typeface="Consolas" panose="020B0609020204030204" pitchFamily="49" charset="0"/>
              </a:rPr>
              <a:t>*</a:t>
            </a:r>
          </a:p>
          <a:p>
            <a:r>
              <a:rPr lang="en-US" sz="2000" dirty="0">
                <a:solidFill>
                  <a:srgbClr val="859900"/>
                </a:solidFill>
                <a:latin typeface="Consolas" panose="020B0609020204030204" pitchFamily="49" charset="0"/>
              </a:rPr>
              <a:t>					</a:t>
            </a:r>
            <a:r>
              <a:rPr lang="en-US" sz="2000" dirty="0">
                <a:solidFill>
                  <a:srgbClr val="D33682"/>
                </a:solidFill>
                <a:latin typeface="Consolas" panose="020B0609020204030204" pitchFamily="49" charset="0"/>
              </a:rPr>
              <a:t>5.0</a:t>
            </a:r>
            <a:r>
              <a:rPr lang="en-US" sz="2000" dirty="0">
                <a:solidFill>
                  <a:srgbClr val="859900"/>
                </a:solidFill>
                <a:latin typeface="Consolas" panose="020B0609020204030204" pitchFamily="49" charset="0"/>
              </a:rPr>
              <a:t>/</a:t>
            </a:r>
            <a:r>
              <a:rPr lang="en-US" sz="2000" dirty="0">
                <a:solidFill>
                  <a:srgbClr val="D33682"/>
                </a:solidFill>
                <a:latin typeface="Consolas" panose="020B0609020204030204" pitchFamily="49" charset="0"/>
              </a:rPr>
              <a:t>1024</a:t>
            </a:r>
            <a:r>
              <a:rPr lang="en-US" sz="2000" dirty="0">
                <a:solidFill>
                  <a:srgbClr val="333333"/>
                </a:solidFill>
                <a:latin typeface="Consolas" panose="020B0609020204030204" pitchFamily="49" charset="0"/>
              </a:rPr>
              <a:t>); </a:t>
            </a:r>
          </a:p>
          <a:p>
            <a:r>
              <a:rPr lang="en-US" sz="2000" dirty="0">
                <a:solidFill>
                  <a:srgbClr val="333333"/>
                </a:solidFill>
                <a:latin typeface="Consolas" panose="020B0609020204030204" pitchFamily="49" charset="0"/>
              </a:rPr>
              <a:t>  </a:t>
            </a:r>
            <a:r>
              <a:rPr lang="en-US" sz="2000" dirty="0" err="1">
                <a:solidFill>
                  <a:srgbClr val="268BD2"/>
                </a:solidFill>
                <a:latin typeface="Consolas" panose="020B0609020204030204" pitchFamily="49" charset="0"/>
              </a:rPr>
              <a:t>phValue</a:t>
            </a:r>
            <a:r>
              <a:rPr lang="en-US" sz="2000" dirty="0">
                <a:solidFill>
                  <a:srgbClr val="859900"/>
                </a:solidFill>
                <a:latin typeface="Consolas" panose="020B0609020204030204" pitchFamily="49" charset="0"/>
              </a:rPr>
              <a:t>=</a:t>
            </a:r>
            <a:r>
              <a:rPr lang="en-US" sz="2000" dirty="0">
                <a:solidFill>
                  <a:srgbClr val="D33682"/>
                </a:solidFill>
                <a:latin typeface="Consolas" panose="020B0609020204030204" pitchFamily="49" charset="0"/>
              </a:rPr>
              <a:t>3.5</a:t>
            </a:r>
            <a:r>
              <a:rPr lang="en-US" sz="2000" dirty="0">
                <a:solidFill>
                  <a:srgbClr val="859900"/>
                </a:solidFill>
                <a:latin typeface="Consolas" panose="020B0609020204030204" pitchFamily="49" charset="0"/>
              </a:rPr>
              <a:t>*</a:t>
            </a:r>
            <a:r>
              <a:rPr lang="en-US" sz="2000" dirty="0" err="1">
                <a:solidFill>
                  <a:srgbClr val="268BD2"/>
                </a:solidFill>
                <a:latin typeface="Consolas" panose="020B0609020204030204" pitchFamily="49" charset="0"/>
              </a:rPr>
              <a:t>phValue+Offset</a:t>
            </a:r>
            <a:r>
              <a:rPr lang="en-US" sz="2000" dirty="0">
                <a:solidFill>
                  <a:srgbClr val="333333"/>
                </a:solidFill>
                <a:latin typeface="Consolas" panose="020B0609020204030204" pitchFamily="49" charset="0"/>
              </a:rPr>
              <a:t>;</a:t>
            </a:r>
          </a:p>
          <a:p>
            <a:r>
              <a:rPr lang="en-US" sz="2000" dirty="0">
                <a:solidFill>
                  <a:srgbClr val="333333"/>
                </a:solidFill>
                <a:latin typeface="Consolas" panose="020B0609020204030204" pitchFamily="49" charset="0"/>
              </a:rPr>
              <a:t>  </a:t>
            </a:r>
            <a:r>
              <a:rPr lang="en-US" sz="2000" dirty="0" err="1">
                <a:solidFill>
                  <a:srgbClr val="268BD2"/>
                </a:solidFill>
                <a:latin typeface="Consolas" panose="020B0609020204030204" pitchFamily="49" charset="0"/>
              </a:rPr>
              <a:t>Serial</a:t>
            </a:r>
            <a:r>
              <a:rPr lang="en-US" sz="2000" dirty="0" err="1">
                <a:solidFill>
                  <a:srgbClr val="333333"/>
                </a:solidFill>
                <a:latin typeface="Consolas" panose="020B0609020204030204" pitchFamily="49" charset="0"/>
              </a:rPr>
              <a:t>.</a:t>
            </a:r>
            <a:r>
              <a:rPr lang="en-US" sz="2000" dirty="0" err="1">
                <a:solidFill>
                  <a:srgbClr val="268BD2"/>
                </a:solidFill>
                <a:latin typeface="Consolas" panose="020B0609020204030204" pitchFamily="49" charset="0"/>
              </a:rPr>
              <a:t>print</a:t>
            </a:r>
            <a:r>
              <a:rPr lang="en-US" sz="2000" dirty="0">
                <a:solidFill>
                  <a:srgbClr val="333333"/>
                </a:solidFill>
                <a:latin typeface="Consolas" panose="020B0609020204030204" pitchFamily="49" charset="0"/>
              </a:rPr>
              <a:t>(</a:t>
            </a:r>
            <a:r>
              <a:rPr lang="en-US" sz="2000" dirty="0">
                <a:solidFill>
                  <a:srgbClr val="2AA198"/>
                </a:solidFill>
                <a:latin typeface="Consolas" panose="020B0609020204030204" pitchFamily="49" charset="0"/>
              </a:rPr>
              <a:t>"pH: "</a:t>
            </a:r>
            <a:r>
              <a:rPr lang="en-US" sz="2000" dirty="0">
                <a:solidFill>
                  <a:srgbClr val="333333"/>
                </a:solidFill>
                <a:latin typeface="Consolas" panose="020B0609020204030204" pitchFamily="49" charset="0"/>
              </a:rPr>
              <a:t>);  </a:t>
            </a:r>
          </a:p>
          <a:p>
            <a:r>
              <a:rPr lang="en-US" sz="2000" dirty="0">
                <a:solidFill>
                  <a:srgbClr val="333333"/>
                </a:solidFill>
                <a:latin typeface="Consolas" panose="020B0609020204030204" pitchFamily="49" charset="0"/>
              </a:rPr>
              <a:t>  </a:t>
            </a:r>
            <a:r>
              <a:rPr lang="en-US" sz="2000" dirty="0" err="1">
                <a:solidFill>
                  <a:srgbClr val="268BD2"/>
                </a:solidFill>
                <a:latin typeface="Consolas" panose="020B0609020204030204" pitchFamily="49" charset="0"/>
              </a:rPr>
              <a:t>Serial</a:t>
            </a:r>
            <a:r>
              <a:rPr lang="en-US" sz="2000" dirty="0" err="1">
                <a:solidFill>
                  <a:srgbClr val="333333"/>
                </a:solidFill>
                <a:latin typeface="Consolas" panose="020B0609020204030204" pitchFamily="49" charset="0"/>
              </a:rPr>
              <a:t>.</a:t>
            </a:r>
            <a:r>
              <a:rPr lang="en-US" sz="2000" dirty="0" err="1">
                <a:solidFill>
                  <a:srgbClr val="268BD2"/>
                </a:solidFill>
                <a:latin typeface="Consolas" panose="020B0609020204030204" pitchFamily="49" charset="0"/>
              </a:rPr>
              <a:t>print</a:t>
            </a:r>
            <a:r>
              <a:rPr lang="en-US" sz="2000" dirty="0">
                <a:solidFill>
                  <a:srgbClr val="333333"/>
                </a:solidFill>
                <a:latin typeface="Consolas" panose="020B0609020204030204" pitchFamily="49" charset="0"/>
              </a:rPr>
              <a:t>(</a:t>
            </a:r>
            <a:r>
              <a:rPr lang="en-US" sz="2000" dirty="0">
                <a:solidFill>
                  <a:srgbClr val="268BD2"/>
                </a:solidFill>
                <a:latin typeface="Consolas" panose="020B0609020204030204" pitchFamily="49" charset="0"/>
              </a:rPr>
              <a:t>phValue</a:t>
            </a:r>
            <a:r>
              <a:rPr lang="en-US" sz="2000" dirty="0">
                <a:solidFill>
                  <a:srgbClr val="333333"/>
                </a:solidFill>
                <a:latin typeface="Consolas" panose="020B0609020204030204" pitchFamily="49" charset="0"/>
              </a:rPr>
              <a:t>,</a:t>
            </a:r>
            <a:r>
              <a:rPr lang="en-US" sz="2000" dirty="0">
                <a:solidFill>
                  <a:srgbClr val="D33682"/>
                </a:solidFill>
                <a:latin typeface="Consolas" panose="020B0609020204030204" pitchFamily="49" charset="0"/>
              </a:rPr>
              <a:t>2</a:t>
            </a:r>
            <a:r>
              <a:rPr lang="en-US" sz="2000" dirty="0">
                <a:solidFill>
                  <a:srgbClr val="333333"/>
                </a:solidFill>
                <a:latin typeface="Consolas" panose="020B0609020204030204" pitchFamily="49" charset="0"/>
              </a:rPr>
              <a:t>);</a:t>
            </a:r>
          </a:p>
          <a:p>
            <a:r>
              <a:rPr lang="en-US" sz="2000" dirty="0">
                <a:solidFill>
                  <a:srgbClr val="333333"/>
                </a:solidFill>
                <a:latin typeface="Consolas" panose="020B0609020204030204" pitchFamily="49" charset="0"/>
              </a:rPr>
              <a:t>  </a:t>
            </a:r>
            <a:r>
              <a:rPr lang="en-US" sz="2000" dirty="0" err="1">
                <a:solidFill>
                  <a:srgbClr val="268BD2"/>
                </a:solidFill>
                <a:latin typeface="Consolas" panose="020B0609020204030204" pitchFamily="49" charset="0"/>
              </a:rPr>
              <a:t>Serial</a:t>
            </a:r>
            <a:r>
              <a:rPr lang="en-US" sz="2000" dirty="0" err="1">
                <a:solidFill>
                  <a:srgbClr val="333333"/>
                </a:solidFill>
                <a:latin typeface="Consolas" panose="020B0609020204030204" pitchFamily="49" charset="0"/>
              </a:rPr>
              <a:t>.</a:t>
            </a:r>
            <a:r>
              <a:rPr lang="en-US" sz="2000" dirty="0" err="1">
                <a:solidFill>
                  <a:srgbClr val="268BD2"/>
                </a:solidFill>
                <a:latin typeface="Consolas" panose="020B0609020204030204" pitchFamily="49" charset="0"/>
              </a:rPr>
              <a:t>println</a:t>
            </a:r>
            <a:r>
              <a:rPr lang="en-US" sz="2000" dirty="0">
                <a:solidFill>
                  <a:srgbClr val="333333"/>
                </a:solidFill>
                <a:latin typeface="Consolas" panose="020B0609020204030204" pitchFamily="49" charset="0"/>
              </a:rPr>
              <a:t>(</a:t>
            </a:r>
            <a:r>
              <a:rPr lang="en-US" sz="2000" dirty="0">
                <a:solidFill>
                  <a:srgbClr val="2AA198"/>
                </a:solidFill>
                <a:latin typeface="Consolas" panose="020B0609020204030204" pitchFamily="49" charset="0"/>
              </a:rPr>
              <a:t>" "</a:t>
            </a:r>
            <a:r>
              <a:rPr lang="en-US" sz="2000" dirty="0">
                <a:solidFill>
                  <a:srgbClr val="333333"/>
                </a:solidFill>
                <a:latin typeface="Consolas" panose="020B0609020204030204" pitchFamily="49" charset="0"/>
              </a:rPr>
              <a:t>);</a:t>
            </a:r>
          </a:p>
          <a:p>
            <a:r>
              <a:rPr lang="en-US" sz="2000" dirty="0">
                <a:solidFill>
                  <a:srgbClr val="333333"/>
                </a:solidFill>
                <a:latin typeface="Consolas" panose="020B0609020204030204" pitchFamily="49" charset="0"/>
              </a:rPr>
              <a:t>  </a:t>
            </a:r>
            <a:r>
              <a:rPr lang="en-US" sz="2000" dirty="0">
                <a:solidFill>
                  <a:srgbClr val="268BD2"/>
                </a:solidFill>
                <a:latin typeface="Consolas" panose="020B0609020204030204" pitchFamily="49" charset="0"/>
              </a:rPr>
              <a:t>delay</a:t>
            </a:r>
            <a:r>
              <a:rPr lang="en-US" sz="2000" dirty="0">
                <a:solidFill>
                  <a:srgbClr val="333333"/>
                </a:solidFill>
                <a:latin typeface="Consolas" panose="020B0609020204030204" pitchFamily="49" charset="0"/>
              </a:rPr>
              <a:t>(</a:t>
            </a:r>
            <a:r>
              <a:rPr lang="en-US" sz="2000" dirty="0">
                <a:solidFill>
                  <a:srgbClr val="D33682"/>
                </a:solidFill>
                <a:latin typeface="Consolas" panose="020B0609020204030204" pitchFamily="49" charset="0"/>
              </a:rPr>
              <a:t>800</a:t>
            </a:r>
            <a:r>
              <a:rPr lang="en-US" sz="2000" dirty="0">
                <a:solidFill>
                  <a:srgbClr val="333333"/>
                </a:solidFill>
                <a:latin typeface="Consolas" panose="020B0609020204030204" pitchFamily="49" charset="0"/>
              </a:rPr>
              <a:t>);</a:t>
            </a:r>
          </a:p>
          <a:p>
            <a:r>
              <a:rPr lang="en-US" sz="2000" dirty="0">
                <a:solidFill>
                  <a:srgbClr val="333333"/>
                </a:solidFill>
                <a:latin typeface="Consolas" panose="020B0609020204030204" pitchFamily="49" charset="0"/>
              </a:rPr>
              <a:t>}</a:t>
            </a:r>
          </a:p>
        </p:txBody>
      </p:sp>
      <p:sp>
        <p:nvSpPr>
          <p:cNvPr id="6" name="Rectangle 5">
            <a:extLst>
              <a:ext uri="{FF2B5EF4-FFF2-40B4-BE49-F238E27FC236}">
                <a16:creationId xmlns:a16="http://schemas.microsoft.com/office/drawing/2014/main" id="{35F9F4A0-4592-C04D-B2D0-0BF66A3BFA20}"/>
              </a:ext>
            </a:extLst>
          </p:cNvPr>
          <p:cNvSpPr/>
          <p:nvPr/>
        </p:nvSpPr>
        <p:spPr>
          <a:xfrm>
            <a:off x="131180" y="1192628"/>
            <a:ext cx="501829" cy="3785652"/>
          </a:xfrm>
          <a:prstGeom prst="rect">
            <a:avLst/>
          </a:prstGeom>
          <a:solidFill>
            <a:schemeClr val="bg1">
              <a:lumMod val="85000"/>
            </a:schemeClr>
          </a:solidFill>
          <a:ln>
            <a:no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2000" b="1" dirty="0">
                <a:solidFill>
                  <a:schemeClr val="tx1">
                    <a:lumMod val="75000"/>
                    <a:lumOff val="25000"/>
                  </a:schemeClr>
                </a:solidFill>
                <a:latin typeface="Consolas" panose="020B0609020204030204" pitchFamily="49" charset="0"/>
              </a:rPr>
              <a:t>28</a:t>
            </a:r>
          </a:p>
          <a:p>
            <a:pPr algn="r"/>
            <a:r>
              <a:rPr lang="en-IN" sz="2000" b="1" dirty="0">
                <a:solidFill>
                  <a:schemeClr val="tx1">
                    <a:lumMod val="75000"/>
                    <a:lumOff val="25000"/>
                  </a:schemeClr>
                </a:solidFill>
                <a:latin typeface="Consolas" panose="020B0609020204030204" pitchFamily="49" charset="0"/>
              </a:rPr>
              <a:t>29</a:t>
            </a:r>
          </a:p>
          <a:p>
            <a:pPr algn="r"/>
            <a:r>
              <a:rPr lang="en-IN" sz="2000" b="1" dirty="0">
                <a:solidFill>
                  <a:schemeClr val="tx1">
                    <a:lumMod val="75000"/>
                    <a:lumOff val="25000"/>
                  </a:schemeClr>
                </a:solidFill>
                <a:latin typeface="Consolas" panose="020B0609020204030204" pitchFamily="49" charset="0"/>
              </a:rPr>
              <a:t>30</a:t>
            </a:r>
          </a:p>
          <a:p>
            <a:pPr algn="r"/>
            <a:r>
              <a:rPr lang="en-IN" sz="2000" b="1" dirty="0">
                <a:solidFill>
                  <a:schemeClr val="tx1">
                    <a:lumMod val="75000"/>
                    <a:lumOff val="25000"/>
                  </a:schemeClr>
                </a:solidFill>
                <a:latin typeface="Consolas" panose="020B0609020204030204" pitchFamily="49" charset="0"/>
              </a:rPr>
              <a:t>31</a:t>
            </a:r>
          </a:p>
          <a:p>
            <a:pPr algn="r"/>
            <a:r>
              <a:rPr lang="en-IN" sz="2000" b="1" dirty="0">
                <a:solidFill>
                  <a:schemeClr val="tx1">
                    <a:lumMod val="75000"/>
                    <a:lumOff val="25000"/>
                  </a:schemeClr>
                </a:solidFill>
                <a:latin typeface="Consolas" panose="020B0609020204030204" pitchFamily="49" charset="0"/>
              </a:rPr>
              <a:t>32</a:t>
            </a:r>
          </a:p>
          <a:p>
            <a:pPr algn="r"/>
            <a:r>
              <a:rPr lang="en-IN" sz="2000" b="1" dirty="0">
                <a:solidFill>
                  <a:schemeClr val="tx1">
                    <a:lumMod val="75000"/>
                    <a:lumOff val="25000"/>
                  </a:schemeClr>
                </a:solidFill>
                <a:latin typeface="Consolas" panose="020B0609020204030204" pitchFamily="49" charset="0"/>
              </a:rPr>
              <a:t>33</a:t>
            </a:r>
          </a:p>
          <a:p>
            <a:pPr algn="r"/>
            <a:r>
              <a:rPr lang="en-IN" sz="2000" b="1" dirty="0">
                <a:solidFill>
                  <a:schemeClr val="tx1">
                    <a:lumMod val="75000"/>
                    <a:lumOff val="25000"/>
                  </a:schemeClr>
                </a:solidFill>
                <a:latin typeface="Consolas" panose="020B0609020204030204" pitchFamily="49" charset="0"/>
              </a:rPr>
              <a:t>34</a:t>
            </a:r>
          </a:p>
          <a:p>
            <a:pPr algn="r"/>
            <a:r>
              <a:rPr lang="en-IN" sz="2000" b="1" dirty="0">
                <a:solidFill>
                  <a:schemeClr val="tx1">
                    <a:lumMod val="75000"/>
                    <a:lumOff val="25000"/>
                  </a:schemeClr>
                </a:solidFill>
                <a:latin typeface="Consolas" panose="020B0609020204030204" pitchFamily="49" charset="0"/>
              </a:rPr>
              <a:t>35</a:t>
            </a:r>
          </a:p>
          <a:p>
            <a:pPr algn="r"/>
            <a:r>
              <a:rPr lang="en-IN" sz="2000" b="1" dirty="0">
                <a:solidFill>
                  <a:schemeClr val="tx1">
                    <a:lumMod val="75000"/>
                    <a:lumOff val="25000"/>
                  </a:schemeClr>
                </a:solidFill>
                <a:latin typeface="Consolas" panose="020B0609020204030204" pitchFamily="49" charset="0"/>
              </a:rPr>
              <a:t>36</a:t>
            </a:r>
          </a:p>
          <a:p>
            <a:pPr algn="r"/>
            <a:r>
              <a:rPr lang="en-IN" sz="2000" b="1" dirty="0">
                <a:solidFill>
                  <a:schemeClr val="tx1">
                    <a:lumMod val="75000"/>
                    <a:lumOff val="25000"/>
                  </a:schemeClr>
                </a:solidFill>
                <a:latin typeface="Consolas" panose="020B0609020204030204" pitchFamily="49" charset="0"/>
              </a:rPr>
              <a:t>37</a:t>
            </a:r>
          </a:p>
          <a:p>
            <a:pPr algn="r"/>
            <a:r>
              <a:rPr lang="en-IN" sz="2000" b="1" dirty="0">
                <a:solidFill>
                  <a:schemeClr val="tx1">
                    <a:lumMod val="75000"/>
                    <a:lumOff val="25000"/>
                  </a:schemeClr>
                </a:solidFill>
                <a:latin typeface="Consolas" panose="020B0609020204030204" pitchFamily="49" charset="0"/>
              </a:rPr>
              <a:t>38</a:t>
            </a:r>
          </a:p>
          <a:p>
            <a:pPr algn="r"/>
            <a:r>
              <a:rPr lang="en-IN" sz="2000" b="1" dirty="0">
                <a:solidFill>
                  <a:schemeClr val="tx1">
                    <a:lumMod val="75000"/>
                    <a:lumOff val="25000"/>
                  </a:schemeClr>
                </a:solidFill>
                <a:latin typeface="Consolas" panose="020B0609020204030204" pitchFamily="49" charset="0"/>
              </a:rPr>
              <a:t>39</a:t>
            </a:r>
          </a:p>
        </p:txBody>
      </p:sp>
      <p:sp>
        <p:nvSpPr>
          <p:cNvPr id="7" name="Rectangle: Top Corners Rounded 6">
            <a:extLst>
              <a:ext uri="{FF2B5EF4-FFF2-40B4-BE49-F238E27FC236}">
                <a16:creationId xmlns:a16="http://schemas.microsoft.com/office/drawing/2014/main" id="{0336C271-A2A3-9445-9946-5006F0A250F4}"/>
              </a:ext>
            </a:extLst>
          </p:cNvPr>
          <p:cNvSpPr/>
          <p:nvPr/>
        </p:nvSpPr>
        <p:spPr>
          <a:xfrm>
            <a:off x="131180" y="863444"/>
            <a:ext cx="1975104" cy="329184"/>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600" dirty="0" err="1">
                <a:solidFill>
                  <a:schemeClr val="bg1"/>
                </a:solidFill>
              </a:rPr>
              <a:t>PH</a:t>
            </a:r>
            <a:r>
              <a:rPr lang="en-US" sz="1600" dirty="0" err="1">
                <a:solidFill>
                  <a:schemeClr val="bg1"/>
                </a:solidFill>
                <a:latin typeface="Consolas" panose="020B0609020204030204" pitchFamily="49" charset="0"/>
              </a:rPr>
              <a:t>_</a:t>
            </a:r>
            <a:r>
              <a:rPr lang="en-US" sz="1600" dirty="0" err="1">
                <a:solidFill>
                  <a:schemeClr val="bg1"/>
                </a:solidFill>
              </a:rPr>
              <a:t>sensor.ino</a:t>
            </a:r>
            <a:endParaRPr lang="en-US" sz="1600" dirty="0">
              <a:solidFill>
                <a:schemeClr val="bg1"/>
              </a:solidFill>
            </a:endParaRPr>
          </a:p>
        </p:txBody>
      </p:sp>
      <p:sp>
        <p:nvSpPr>
          <p:cNvPr id="8" name="Rectangle 7"/>
          <p:cNvSpPr/>
          <p:nvPr/>
        </p:nvSpPr>
        <p:spPr>
          <a:xfrm>
            <a:off x="945917" y="1582841"/>
            <a:ext cx="5029200" cy="868680"/>
          </a:xfrm>
          <a:prstGeom prst="rect">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p:cNvGrpSpPr/>
          <p:nvPr/>
        </p:nvGrpSpPr>
        <p:grpSpPr>
          <a:xfrm>
            <a:off x="5975117" y="1426228"/>
            <a:ext cx="6118696" cy="1200329"/>
            <a:chOff x="5828731" y="2046623"/>
            <a:chExt cx="6241465" cy="1200329"/>
          </a:xfrm>
        </p:grpSpPr>
        <p:sp>
          <p:nvSpPr>
            <p:cNvPr id="10" name="TextBox 9"/>
            <p:cNvSpPr txBox="1"/>
            <p:nvPr/>
          </p:nvSpPr>
          <p:spPr>
            <a:xfrm>
              <a:off x="6906792" y="2046623"/>
              <a:ext cx="5163404" cy="1200329"/>
            </a:xfrm>
            <a:prstGeom prst="rect">
              <a:avLst/>
            </a:prstGeom>
            <a:noFill/>
            <a:ln>
              <a:solidFill>
                <a:schemeClr val="accent6"/>
              </a:solidFill>
            </a:ln>
          </p:spPr>
          <p:txBody>
            <a:bodyPr wrap="square" rtlCol="0">
              <a:spAutoFit/>
            </a:bodyPr>
            <a:lstStyle/>
            <a:p>
              <a:pPr algn="just"/>
              <a:r>
                <a:rPr lang="en-IN" sz="2400" dirty="0"/>
                <a:t>Avoiding lower and upper two (total four) values of array and taking the average of elements of rest of the array.</a:t>
              </a:r>
            </a:p>
          </p:txBody>
        </p:sp>
        <p:cxnSp>
          <p:nvCxnSpPr>
            <p:cNvPr id="11" name="Straight Arrow Connector 10"/>
            <p:cNvCxnSpPr>
              <a:stCxn id="8" idx="3"/>
              <a:endCxn id="10" idx="1"/>
            </p:cNvCxnSpPr>
            <p:nvPr/>
          </p:nvCxnSpPr>
          <p:spPr>
            <a:xfrm>
              <a:off x="5828731" y="2637576"/>
              <a:ext cx="1078061" cy="9212"/>
            </a:xfrm>
            <a:prstGeom prst="straightConnector1">
              <a:avLst/>
            </a:prstGeom>
            <a:ln w="190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grpSp>
      <p:sp>
        <p:nvSpPr>
          <p:cNvPr id="21" name="Rectangle 20"/>
          <p:cNvSpPr/>
          <p:nvPr/>
        </p:nvSpPr>
        <p:spPr>
          <a:xfrm>
            <a:off x="945917" y="2483593"/>
            <a:ext cx="5760720" cy="585216"/>
          </a:xfrm>
          <a:prstGeom prst="rect">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 name="Group 21"/>
          <p:cNvGrpSpPr/>
          <p:nvPr/>
        </p:nvGrpSpPr>
        <p:grpSpPr>
          <a:xfrm>
            <a:off x="6706637" y="2682696"/>
            <a:ext cx="5387176" cy="830997"/>
            <a:chOff x="6419470" y="3150691"/>
            <a:chExt cx="5495267" cy="830997"/>
          </a:xfrm>
        </p:grpSpPr>
        <p:sp>
          <p:nvSpPr>
            <p:cNvPr id="23" name="TextBox 22"/>
            <p:cNvSpPr txBox="1"/>
            <p:nvPr/>
          </p:nvSpPr>
          <p:spPr>
            <a:xfrm>
              <a:off x="6751333" y="3150691"/>
              <a:ext cx="5163404" cy="830997"/>
            </a:xfrm>
            <a:prstGeom prst="rect">
              <a:avLst/>
            </a:prstGeom>
            <a:noFill/>
            <a:ln>
              <a:solidFill>
                <a:schemeClr val="accent6"/>
              </a:solidFill>
            </a:ln>
          </p:spPr>
          <p:txBody>
            <a:bodyPr wrap="square" rtlCol="0">
              <a:spAutoFit/>
            </a:bodyPr>
            <a:lstStyle/>
            <a:p>
              <a:pPr algn="just"/>
              <a:r>
                <a:rPr lang="en-IN" sz="2400" dirty="0"/>
                <a:t>Converting the average value  into equivalent millivolts. </a:t>
              </a:r>
            </a:p>
          </p:txBody>
        </p:sp>
        <p:cxnSp>
          <p:nvCxnSpPr>
            <p:cNvPr id="24" name="Straight Arrow Connector 23"/>
            <p:cNvCxnSpPr>
              <a:stCxn id="21" idx="3"/>
              <a:endCxn id="23" idx="1"/>
            </p:cNvCxnSpPr>
            <p:nvPr/>
          </p:nvCxnSpPr>
          <p:spPr>
            <a:xfrm>
              <a:off x="6419470" y="3244196"/>
              <a:ext cx="331863" cy="321994"/>
            </a:xfrm>
            <a:prstGeom prst="straightConnector1">
              <a:avLst/>
            </a:prstGeom>
            <a:ln w="190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grpSp>
      <p:sp>
        <p:nvSpPr>
          <p:cNvPr id="26" name="Rectangle 25"/>
          <p:cNvSpPr/>
          <p:nvPr/>
        </p:nvSpPr>
        <p:spPr>
          <a:xfrm>
            <a:off x="945589" y="3112750"/>
            <a:ext cx="5029200" cy="274320"/>
          </a:xfrm>
          <a:prstGeom prst="rect">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p:cNvGrpSpPr/>
          <p:nvPr/>
        </p:nvGrpSpPr>
        <p:grpSpPr>
          <a:xfrm>
            <a:off x="5974789" y="3249910"/>
            <a:ext cx="6119024" cy="1520250"/>
            <a:chOff x="5672938" y="3717905"/>
            <a:chExt cx="6241799" cy="1520250"/>
          </a:xfrm>
        </p:grpSpPr>
        <p:sp>
          <p:nvSpPr>
            <p:cNvPr id="28" name="TextBox 27"/>
            <p:cNvSpPr txBox="1"/>
            <p:nvPr/>
          </p:nvSpPr>
          <p:spPr>
            <a:xfrm>
              <a:off x="6751333" y="4037826"/>
              <a:ext cx="5163404" cy="1200329"/>
            </a:xfrm>
            <a:prstGeom prst="rect">
              <a:avLst/>
            </a:prstGeom>
            <a:noFill/>
            <a:ln>
              <a:solidFill>
                <a:schemeClr val="accent6"/>
              </a:solidFill>
            </a:ln>
          </p:spPr>
          <p:txBody>
            <a:bodyPr wrap="square" rtlCol="0">
              <a:spAutoFit/>
            </a:bodyPr>
            <a:lstStyle/>
            <a:p>
              <a:pPr algn="just"/>
              <a:r>
                <a:rPr lang="en-IN" sz="2400" dirty="0"/>
                <a:t>Converting millivolts to its equivalent pH values as given in </a:t>
              </a:r>
              <a:r>
                <a:rPr lang="en-IN" sz="2400" dirty="0">
                  <a:hlinkClick r:id="rId2"/>
                </a:rPr>
                <a:t>datasheet</a:t>
              </a:r>
              <a:r>
                <a:rPr lang="en-IN" sz="2400" dirty="0"/>
                <a:t> and adjusting with offset.</a:t>
              </a:r>
            </a:p>
          </p:txBody>
        </p:sp>
        <p:cxnSp>
          <p:nvCxnSpPr>
            <p:cNvPr id="29" name="Straight Arrow Connector 28"/>
            <p:cNvCxnSpPr>
              <a:stCxn id="26" idx="3"/>
              <a:endCxn id="28" idx="1"/>
            </p:cNvCxnSpPr>
            <p:nvPr/>
          </p:nvCxnSpPr>
          <p:spPr>
            <a:xfrm>
              <a:off x="5672938" y="3717905"/>
              <a:ext cx="1078395" cy="920086"/>
            </a:xfrm>
            <a:prstGeom prst="straightConnector1">
              <a:avLst/>
            </a:prstGeom>
            <a:ln w="190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898043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21"/>
                                        </p:tgtEl>
                                        <p:attrNameLst>
                                          <p:attrName>style.visibility</p:attrName>
                                        </p:attrNameLst>
                                      </p:cBhvr>
                                      <p:to>
                                        <p:strVal val="visible"/>
                                      </p:to>
                                    </p:set>
                                    <p:animEffect transition="in" filter="fade">
                                      <p:cBhvr>
                                        <p:cTn id="28" dur="500"/>
                                        <p:tgtEl>
                                          <p:spTgt spid="21"/>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22"/>
                                        </p:tgtEl>
                                        <p:attrNameLst>
                                          <p:attrName>style.visibility</p:attrName>
                                        </p:attrNameLst>
                                      </p:cBhvr>
                                      <p:to>
                                        <p:strVal val="visible"/>
                                      </p:to>
                                    </p:set>
                                    <p:animEffect transition="in" filter="fade">
                                      <p:cBhvr>
                                        <p:cTn id="33" dur="500"/>
                                        <p:tgtEl>
                                          <p:spTgt spid="22"/>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26"/>
                                        </p:tgtEl>
                                        <p:attrNameLst>
                                          <p:attrName>style.visibility</p:attrName>
                                        </p:attrNameLst>
                                      </p:cBhvr>
                                      <p:to>
                                        <p:strVal val="visible"/>
                                      </p:to>
                                    </p:set>
                                    <p:animEffect transition="in" filter="fade">
                                      <p:cBhvr>
                                        <p:cTn id="38" dur="500"/>
                                        <p:tgtEl>
                                          <p:spTgt spid="26"/>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27"/>
                                        </p:tgtEl>
                                        <p:attrNameLst>
                                          <p:attrName>style.visibility</p:attrName>
                                        </p:attrNameLst>
                                      </p:cBhvr>
                                      <p:to>
                                        <p:strVal val="visible"/>
                                      </p:to>
                                    </p:set>
                                    <p:animEffect transition="in" filter="fade">
                                      <p:cBhvr>
                                        <p:cTn id="43"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21" grpId="0" animBg="1"/>
      <p:bldP spid="26"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D792E8-8838-4744-A7DD-92B0ED18307B}"/>
              </a:ext>
            </a:extLst>
          </p:cNvPr>
          <p:cNvSpPr>
            <a:spLocks noGrp="1"/>
          </p:cNvSpPr>
          <p:nvPr>
            <p:ph type="title"/>
          </p:nvPr>
        </p:nvSpPr>
        <p:spPr/>
        <p:txBody>
          <a:bodyPr/>
          <a:lstStyle/>
          <a:p>
            <a:r>
              <a:rPr lang="en-US" dirty="0"/>
              <a:t>Other Microcontrollers</a:t>
            </a:r>
          </a:p>
        </p:txBody>
      </p:sp>
      <p:sp>
        <p:nvSpPr>
          <p:cNvPr id="3" name="Text Placeholder 2">
            <a:extLst>
              <a:ext uri="{FF2B5EF4-FFF2-40B4-BE49-F238E27FC236}">
                <a16:creationId xmlns:a16="http://schemas.microsoft.com/office/drawing/2014/main" id="{6C915463-E8EE-4502-8261-E337007EFAAF}"/>
              </a:ext>
            </a:extLst>
          </p:cNvPr>
          <p:cNvSpPr>
            <a:spLocks noGrp="1"/>
          </p:cNvSpPr>
          <p:nvPr>
            <p:ph type="body" idx="1"/>
          </p:nvPr>
        </p:nvSpPr>
        <p:spPr/>
        <p:txBody>
          <a:bodyPr/>
          <a:lstStyle/>
          <a:p>
            <a:r>
              <a:rPr lang="en-US" dirty="0"/>
              <a:t>Section - 3</a:t>
            </a:r>
          </a:p>
        </p:txBody>
      </p:sp>
    </p:spTree>
    <p:extLst>
      <p:ext uri="{BB962C8B-B14F-4D97-AF65-F5344CB8AC3E}">
        <p14:creationId xmlns:p14="http://schemas.microsoft.com/office/powerpoint/2010/main" val="132500393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8051 Microcontroller	 Architecture</a:t>
            </a:r>
          </a:p>
        </p:txBody>
      </p:sp>
      <p:sp>
        <p:nvSpPr>
          <p:cNvPr id="3" name="Content Placeholder 2"/>
          <p:cNvSpPr>
            <a:spLocks noGrp="1"/>
          </p:cNvSpPr>
          <p:nvPr>
            <p:ph idx="1"/>
          </p:nvPr>
        </p:nvSpPr>
        <p:spPr>
          <a:xfrm>
            <a:off x="131180" y="863446"/>
            <a:ext cx="11929641" cy="716840"/>
          </a:xfrm>
          <a:solidFill>
            <a:schemeClr val="lt1"/>
          </a:solidFill>
          <a:ln>
            <a:noFill/>
          </a:ln>
        </p:spPr>
        <p:style>
          <a:lnRef idx="2">
            <a:schemeClr val="accent6"/>
          </a:lnRef>
          <a:fillRef idx="1">
            <a:schemeClr val="lt1"/>
          </a:fillRef>
          <a:effectRef idx="0">
            <a:schemeClr val="accent6"/>
          </a:effectRef>
          <a:fontRef idx="minor">
            <a:schemeClr val="dk1"/>
          </a:fontRef>
        </p:style>
        <p:txBody>
          <a:bodyPr/>
          <a:lstStyle/>
          <a:p>
            <a:pPr lvl="0"/>
            <a:r>
              <a:rPr lang="en-US" dirty="0">
                <a:solidFill>
                  <a:srgbClr val="212121"/>
                </a:solidFill>
              </a:rPr>
              <a:t>8051 was built by Intel but other companies are also permitted to make 8051 microcontrollers with same features and compatible set of instructions.</a:t>
            </a:r>
          </a:p>
          <a:p>
            <a:endParaRPr lang="en-US" dirty="0"/>
          </a:p>
        </p:txBody>
      </p:sp>
      <p:grpSp>
        <p:nvGrpSpPr>
          <p:cNvPr id="9" name="Group 8"/>
          <p:cNvGrpSpPr/>
          <p:nvPr/>
        </p:nvGrpSpPr>
        <p:grpSpPr>
          <a:xfrm>
            <a:off x="4708478" y="1580286"/>
            <a:ext cx="7338695" cy="4901021"/>
            <a:chOff x="522384" y="940016"/>
            <a:chExt cx="8068208" cy="5260596"/>
          </a:xfrm>
        </p:grpSpPr>
        <p:sp>
          <p:nvSpPr>
            <p:cNvPr id="10" name="Rectangle 9"/>
            <p:cNvSpPr/>
            <p:nvPr/>
          </p:nvSpPr>
          <p:spPr>
            <a:xfrm>
              <a:off x="2450243" y="1962556"/>
              <a:ext cx="1371600" cy="685800"/>
            </a:xfrm>
            <a:prstGeom prst="rect">
              <a:avLst/>
            </a:prstGeom>
            <a:ln w="25400"/>
          </p:spPr>
          <p:style>
            <a:lnRef idx="2">
              <a:schemeClr val="accent6"/>
            </a:lnRef>
            <a:fillRef idx="1">
              <a:schemeClr val="lt1"/>
            </a:fillRef>
            <a:effectRef idx="0">
              <a:schemeClr val="accent6"/>
            </a:effectRef>
            <a:fontRef idx="minor">
              <a:schemeClr val="dk1"/>
            </a:fontRef>
          </p:style>
          <p:txBody>
            <a:bodyPr rtlCol="0" anchor="ctr"/>
            <a:lstStyle/>
            <a:p>
              <a:pPr algn="ctr"/>
              <a:r>
                <a:rPr lang="en-US" sz="2000" dirty="0"/>
                <a:t>4K Flash</a:t>
              </a:r>
            </a:p>
          </p:txBody>
        </p:sp>
        <p:sp>
          <p:nvSpPr>
            <p:cNvPr id="11" name="Rectangle 10"/>
            <p:cNvSpPr/>
            <p:nvPr/>
          </p:nvSpPr>
          <p:spPr>
            <a:xfrm>
              <a:off x="4379462" y="1960204"/>
              <a:ext cx="1371600" cy="685800"/>
            </a:xfrm>
            <a:prstGeom prst="rect">
              <a:avLst/>
            </a:prstGeom>
            <a:ln w="25400"/>
          </p:spPr>
          <p:style>
            <a:lnRef idx="2">
              <a:schemeClr val="accent6"/>
            </a:lnRef>
            <a:fillRef idx="1">
              <a:schemeClr val="lt1"/>
            </a:fillRef>
            <a:effectRef idx="0">
              <a:schemeClr val="accent6"/>
            </a:effectRef>
            <a:fontRef idx="minor">
              <a:schemeClr val="dk1"/>
            </a:fontRef>
          </p:style>
          <p:txBody>
            <a:bodyPr rtlCol="0" anchor="ctr"/>
            <a:lstStyle/>
            <a:p>
              <a:pPr algn="ctr"/>
              <a:r>
                <a:rPr lang="en-US" sz="2000" dirty="0"/>
                <a:t>128 Byte RAM</a:t>
              </a:r>
            </a:p>
          </p:txBody>
        </p:sp>
        <p:sp>
          <p:nvSpPr>
            <p:cNvPr id="12" name="Rectangle 11"/>
            <p:cNvSpPr/>
            <p:nvPr/>
          </p:nvSpPr>
          <p:spPr>
            <a:xfrm>
              <a:off x="7213649" y="1960204"/>
              <a:ext cx="1371600" cy="685800"/>
            </a:xfrm>
            <a:prstGeom prst="rect">
              <a:avLst/>
            </a:prstGeom>
            <a:ln w="25400"/>
          </p:spPr>
          <p:style>
            <a:lnRef idx="2">
              <a:schemeClr val="accent6"/>
            </a:lnRef>
            <a:fillRef idx="1">
              <a:schemeClr val="lt1"/>
            </a:fillRef>
            <a:effectRef idx="0">
              <a:schemeClr val="accent6"/>
            </a:effectRef>
            <a:fontRef idx="minor">
              <a:schemeClr val="dk1"/>
            </a:fontRef>
          </p:style>
          <p:txBody>
            <a:bodyPr rtlCol="0" anchor="ctr"/>
            <a:lstStyle/>
            <a:p>
              <a:pPr algn="ctr"/>
              <a:r>
                <a:rPr lang="en-US" sz="2000" dirty="0"/>
                <a:t>Timer 1</a:t>
              </a:r>
            </a:p>
            <a:p>
              <a:pPr algn="ctr"/>
              <a:r>
                <a:rPr lang="en-US" sz="2000" dirty="0"/>
                <a:t>Timer 0</a:t>
              </a:r>
            </a:p>
          </p:txBody>
        </p:sp>
        <p:sp>
          <p:nvSpPr>
            <p:cNvPr id="13" name="Rectangle 12"/>
            <p:cNvSpPr/>
            <p:nvPr/>
          </p:nvSpPr>
          <p:spPr>
            <a:xfrm>
              <a:off x="522384" y="4462272"/>
              <a:ext cx="1371600" cy="685800"/>
            </a:xfrm>
            <a:prstGeom prst="rect">
              <a:avLst/>
            </a:prstGeom>
            <a:ln w="25400"/>
          </p:spPr>
          <p:style>
            <a:lnRef idx="2">
              <a:schemeClr val="accent6"/>
            </a:lnRef>
            <a:fillRef idx="1">
              <a:schemeClr val="lt1"/>
            </a:fillRef>
            <a:effectRef idx="0">
              <a:schemeClr val="accent6"/>
            </a:effectRef>
            <a:fontRef idx="minor">
              <a:schemeClr val="dk1"/>
            </a:fontRef>
          </p:style>
          <p:txBody>
            <a:bodyPr rtlCol="0" anchor="ctr"/>
            <a:lstStyle/>
            <a:p>
              <a:pPr algn="ctr"/>
              <a:r>
                <a:rPr lang="en-US" sz="2000" dirty="0"/>
                <a:t>Oscillator</a:t>
              </a:r>
            </a:p>
          </p:txBody>
        </p:sp>
        <p:sp>
          <p:nvSpPr>
            <p:cNvPr id="14" name="Rectangle 13"/>
            <p:cNvSpPr/>
            <p:nvPr/>
          </p:nvSpPr>
          <p:spPr>
            <a:xfrm>
              <a:off x="2444342" y="4459680"/>
              <a:ext cx="1371600" cy="685800"/>
            </a:xfrm>
            <a:prstGeom prst="rect">
              <a:avLst/>
            </a:prstGeom>
            <a:ln w="25400"/>
          </p:spPr>
          <p:style>
            <a:lnRef idx="2">
              <a:schemeClr val="accent6"/>
            </a:lnRef>
            <a:fillRef idx="1">
              <a:schemeClr val="lt1"/>
            </a:fillRef>
            <a:effectRef idx="0">
              <a:schemeClr val="accent6"/>
            </a:effectRef>
            <a:fontRef idx="minor">
              <a:schemeClr val="dk1"/>
            </a:fontRef>
          </p:style>
          <p:txBody>
            <a:bodyPr rtlCol="0" anchor="ctr"/>
            <a:lstStyle/>
            <a:p>
              <a:pPr algn="ctr"/>
              <a:r>
                <a:rPr lang="en-US" sz="2000" dirty="0"/>
                <a:t>Bus Control</a:t>
              </a:r>
            </a:p>
          </p:txBody>
        </p:sp>
        <p:sp>
          <p:nvSpPr>
            <p:cNvPr id="15" name="Rectangle 14"/>
            <p:cNvSpPr/>
            <p:nvPr/>
          </p:nvSpPr>
          <p:spPr>
            <a:xfrm>
              <a:off x="4378102" y="4459680"/>
              <a:ext cx="2286000" cy="685800"/>
            </a:xfrm>
            <a:prstGeom prst="rect">
              <a:avLst/>
            </a:prstGeom>
            <a:ln w="25400"/>
          </p:spPr>
          <p:style>
            <a:lnRef idx="2">
              <a:schemeClr val="accent6"/>
            </a:lnRef>
            <a:fillRef idx="1">
              <a:schemeClr val="lt1"/>
            </a:fillRef>
            <a:effectRef idx="0">
              <a:schemeClr val="accent6"/>
            </a:effectRef>
            <a:fontRef idx="minor">
              <a:schemeClr val="dk1"/>
            </a:fontRef>
          </p:style>
          <p:txBody>
            <a:bodyPr rtlCol="0" anchor="ctr"/>
            <a:lstStyle/>
            <a:p>
              <a:pPr algn="ctr"/>
              <a:r>
                <a:rPr lang="en-US" sz="2000" dirty="0"/>
                <a:t>I/O Ports</a:t>
              </a:r>
            </a:p>
          </p:txBody>
        </p:sp>
        <p:sp>
          <p:nvSpPr>
            <p:cNvPr id="16" name="Rectangle 15"/>
            <p:cNvSpPr/>
            <p:nvPr/>
          </p:nvSpPr>
          <p:spPr>
            <a:xfrm>
              <a:off x="7218992" y="4459680"/>
              <a:ext cx="1371600" cy="685800"/>
            </a:xfrm>
            <a:prstGeom prst="rect">
              <a:avLst/>
            </a:prstGeom>
            <a:ln w="25400"/>
          </p:spPr>
          <p:style>
            <a:lnRef idx="2">
              <a:schemeClr val="accent6"/>
            </a:lnRef>
            <a:fillRef idx="1">
              <a:schemeClr val="lt1"/>
            </a:fillRef>
            <a:effectRef idx="0">
              <a:schemeClr val="accent6"/>
            </a:effectRef>
            <a:fontRef idx="minor">
              <a:schemeClr val="dk1"/>
            </a:fontRef>
          </p:style>
          <p:txBody>
            <a:bodyPr rtlCol="0" anchor="ctr"/>
            <a:lstStyle/>
            <a:p>
              <a:pPr algn="ctr"/>
              <a:r>
                <a:rPr lang="en-US" sz="2000" dirty="0"/>
                <a:t>Serial Port</a:t>
              </a:r>
            </a:p>
          </p:txBody>
        </p:sp>
        <p:sp>
          <p:nvSpPr>
            <p:cNvPr id="17" name="Rectangle 16"/>
            <p:cNvSpPr/>
            <p:nvPr/>
          </p:nvSpPr>
          <p:spPr>
            <a:xfrm>
              <a:off x="522384" y="3108960"/>
              <a:ext cx="1371600" cy="685800"/>
            </a:xfrm>
            <a:prstGeom prst="rect">
              <a:avLst/>
            </a:prstGeom>
            <a:ln w="25400"/>
          </p:spPr>
          <p:style>
            <a:lnRef idx="2">
              <a:schemeClr val="accent6"/>
            </a:lnRef>
            <a:fillRef idx="1">
              <a:schemeClr val="lt1"/>
            </a:fillRef>
            <a:effectRef idx="0">
              <a:schemeClr val="accent6"/>
            </a:effectRef>
            <a:fontRef idx="minor">
              <a:schemeClr val="dk1"/>
            </a:fontRef>
          </p:style>
          <p:txBody>
            <a:bodyPr rtlCol="0" anchor="ctr"/>
            <a:lstStyle/>
            <a:p>
              <a:pPr algn="ctr"/>
              <a:r>
                <a:rPr lang="en-US" sz="2000" dirty="0"/>
                <a:t>CPU</a:t>
              </a:r>
            </a:p>
          </p:txBody>
        </p:sp>
        <p:sp>
          <p:nvSpPr>
            <p:cNvPr id="18" name="Down Arrow 17"/>
            <p:cNvSpPr/>
            <p:nvPr/>
          </p:nvSpPr>
          <p:spPr>
            <a:xfrm rot="5400000">
              <a:off x="5011016" y="106228"/>
              <a:ext cx="457200" cy="6691265"/>
            </a:xfrm>
            <a:prstGeom prst="downArrow">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Arrow Connector 18"/>
            <p:cNvCxnSpPr/>
            <p:nvPr/>
          </p:nvCxnSpPr>
          <p:spPr>
            <a:xfrm flipV="1">
              <a:off x="894285" y="3794760"/>
              <a:ext cx="0" cy="666256"/>
            </a:xfrm>
            <a:prstGeom prst="straightConnector1">
              <a:avLst/>
            </a:prstGeom>
            <a:ln w="2222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V="1">
              <a:off x="1538004" y="3794760"/>
              <a:ext cx="0" cy="666256"/>
            </a:xfrm>
            <a:prstGeom prst="straightConnector1">
              <a:avLst/>
            </a:prstGeom>
            <a:ln w="2222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522384" y="1962797"/>
              <a:ext cx="1371600" cy="685800"/>
            </a:xfrm>
            <a:prstGeom prst="rect">
              <a:avLst/>
            </a:prstGeom>
            <a:ln w="25400"/>
          </p:spPr>
          <p:style>
            <a:lnRef idx="2">
              <a:schemeClr val="accent6"/>
            </a:lnRef>
            <a:fillRef idx="1">
              <a:schemeClr val="lt1"/>
            </a:fillRef>
            <a:effectRef idx="0">
              <a:schemeClr val="accent6"/>
            </a:effectRef>
            <a:fontRef idx="minor">
              <a:schemeClr val="dk1"/>
            </a:fontRef>
          </p:style>
          <p:txBody>
            <a:bodyPr rtlCol="0" anchor="ctr"/>
            <a:lstStyle/>
            <a:p>
              <a:pPr algn="ctr"/>
              <a:r>
                <a:rPr lang="en-US" sz="2000" dirty="0"/>
                <a:t>Interrupt Control</a:t>
              </a:r>
            </a:p>
          </p:txBody>
        </p:sp>
        <p:cxnSp>
          <p:nvCxnSpPr>
            <p:cNvPr id="22" name="Straight Arrow Connector 21"/>
            <p:cNvCxnSpPr>
              <a:stCxn id="21" idx="2"/>
            </p:cNvCxnSpPr>
            <p:nvPr/>
          </p:nvCxnSpPr>
          <p:spPr>
            <a:xfrm>
              <a:off x="1208184" y="2648597"/>
              <a:ext cx="0" cy="457200"/>
            </a:xfrm>
            <a:prstGeom prst="straightConnector1">
              <a:avLst/>
            </a:prstGeom>
            <a:ln w="2222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23" name="Up-Down Arrow 22"/>
            <p:cNvSpPr/>
            <p:nvPr/>
          </p:nvSpPr>
          <p:spPr>
            <a:xfrm>
              <a:off x="2907443" y="2648356"/>
              <a:ext cx="457200" cy="1810512"/>
            </a:xfrm>
            <a:prstGeom prst="upDownArrow">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Up Arrow 23"/>
            <p:cNvSpPr/>
            <p:nvPr/>
          </p:nvSpPr>
          <p:spPr>
            <a:xfrm>
              <a:off x="4836662" y="2647316"/>
              <a:ext cx="457200" cy="881371"/>
            </a:xfrm>
            <a:prstGeom prst="upArrow">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Down Arrow 24"/>
            <p:cNvSpPr/>
            <p:nvPr/>
          </p:nvSpPr>
          <p:spPr>
            <a:xfrm>
              <a:off x="5392354" y="3543337"/>
              <a:ext cx="457200" cy="914400"/>
            </a:xfrm>
            <a:prstGeom prst="downArrow">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Up-Down Arrow 25"/>
            <p:cNvSpPr/>
            <p:nvPr/>
          </p:nvSpPr>
          <p:spPr>
            <a:xfrm>
              <a:off x="7678921" y="2648356"/>
              <a:ext cx="457200" cy="1810512"/>
            </a:xfrm>
            <a:prstGeom prst="upDownArrow">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Up-Down Arrow 26"/>
            <p:cNvSpPr/>
            <p:nvPr/>
          </p:nvSpPr>
          <p:spPr>
            <a:xfrm>
              <a:off x="4502799" y="5145480"/>
              <a:ext cx="457200" cy="685800"/>
            </a:xfrm>
            <a:prstGeom prst="upDownArrow">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Up-Down Arrow 27"/>
            <p:cNvSpPr/>
            <p:nvPr/>
          </p:nvSpPr>
          <p:spPr>
            <a:xfrm>
              <a:off x="5050058" y="5145480"/>
              <a:ext cx="457200" cy="685800"/>
            </a:xfrm>
            <a:prstGeom prst="upDownArrow">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Up-Down Arrow 28"/>
            <p:cNvSpPr/>
            <p:nvPr/>
          </p:nvSpPr>
          <p:spPr>
            <a:xfrm>
              <a:off x="5597317" y="5145480"/>
              <a:ext cx="457200" cy="685800"/>
            </a:xfrm>
            <a:prstGeom prst="upDownArrow">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Up-Down Arrow 29"/>
            <p:cNvSpPr/>
            <p:nvPr/>
          </p:nvSpPr>
          <p:spPr>
            <a:xfrm>
              <a:off x="6144576" y="5145480"/>
              <a:ext cx="457200" cy="685800"/>
            </a:xfrm>
            <a:prstGeom prst="upDownArrow">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Straight Arrow Connector 30"/>
            <p:cNvCxnSpPr/>
            <p:nvPr/>
          </p:nvCxnSpPr>
          <p:spPr>
            <a:xfrm>
              <a:off x="7597611" y="1578681"/>
              <a:ext cx="0" cy="365760"/>
            </a:xfrm>
            <a:prstGeom prst="straightConnector1">
              <a:avLst/>
            </a:prstGeom>
            <a:ln w="2222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a:off x="8241330" y="1578681"/>
              <a:ext cx="0" cy="365760"/>
            </a:xfrm>
            <a:prstGeom prst="straightConnector1">
              <a:avLst/>
            </a:prstGeom>
            <a:ln w="2222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a:off x="894285" y="1596796"/>
              <a:ext cx="0" cy="365760"/>
            </a:xfrm>
            <a:prstGeom prst="straightConnector1">
              <a:avLst/>
            </a:prstGeom>
            <a:ln w="2222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a:off x="1538004" y="1596796"/>
              <a:ext cx="0" cy="365760"/>
            </a:xfrm>
            <a:prstGeom prst="straightConnector1">
              <a:avLst/>
            </a:prstGeom>
            <a:ln w="2222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724718" y="940016"/>
              <a:ext cx="966931" cy="646331"/>
            </a:xfrm>
            <a:prstGeom prst="rect">
              <a:avLst/>
            </a:prstGeom>
            <a:noFill/>
          </p:spPr>
          <p:txBody>
            <a:bodyPr wrap="none" rtlCol="0">
              <a:spAutoFit/>
            </a:bodyPr>
            <a:lstStyle/>
            <a:p>
              <a:pPr algn="ctr"/>
              <a:r>
                <a:rPr lang="en-US" dirty="0"/>
                <a:t>External</a:t>
              </a:r>
            </a:p>
            <a:p>
              <a:pPr algn="ctr"/>
              <a:r>
                <a:rPr lang="en-US" dirty="0"/>
                <a:t>Interrupt</a:t>
              </a:r>
            </a:p>
          </p:txBody>
        </p:sp>
        <p:sp>
          <p:nvSpPr>
            <p:cNvPr id="36" name="TextBox 35"/>
            <p:cNvSpPr txBox="1"/>
            <p:nvPr/>
          </p:nvSpPr>
          <p:spPr>
            <a:xfrm>
              <a:off x="7442815" y="943223"/>
              <a:ext cx="902811" cy="646331"/>
            </a:xfrm>
            <a:prstGeom prst="rect">
              <a:avLst/>
            </a:prstGeom>
            <a:noFill/>
          </p:spPr>
          <p:txBody>
            <a:bodyPr wrap="none" rtlCol="0">
              <a:spAutoFit/>
            </a:bodyPr>
            <a:lstStyle/>
            <a:p>
              <a:pPr algn="ctr"/>
              <a:r>
                <a:rPr lang="en-US" dirty="0"/>
                <a:t>Counter</a:t>
              </a:r>
            </a:p>
            <a:p>
              <a:pPr algn="ctr"/>
              <a:r>
                <a:rPr lang="en-US" dirty="0"/>
                <a:t>Input</a:t>
              </a:r>
            </a:p>
          </p:txBody>
        </p:sp>
        <p:sp>
          <p:nvSpPr>
            <p:cNvPr id="37" name="TextBox 36"/>
            <p:cNvSpPr txBox="1"/>
            <p:nvPr/>
          </p:nvSpPr>
          <p:spPr>
            <a:xfrm>
              <a:off x="4472496" y="5831280"/>
              <a:ext cx="426720" cy="369332"/>
            </a:xfrm>
            <a:prstGeom prst="rect">
              <a:avLst/>
            </a:prstGeom>
            <a:noFill/>
          </p:spPr>
          <p:txBody>
            <a:bodyPr wrap="none" rtlCol="0">
              <a:spAutoFit/>
            </a:bodyPr>
            <a:lstStyle/>
            <a:p>
              <a:r>
                <a:rPr lang="en-US" dirty="0"/>
                <a:t>P0</a:t>
              </a:r>
            </a:p>
          </p:txBody>
        </p:sp>
        <p:sp>
          <p:nvSpPr>
            <p:cNvPr id="38" name="TextBox 37"/>
            <p:cNvSpPr txBox="1"/>
            <p:nvPr/>
          </p:nvSpPr>
          <p:spPr>
            <a:xfrm>
              <a:off x="5048500" y="5831280"/>
              <a:ext cx="426720" cy="369332"/>
            </a:xfrm>
            <a:prstGeom prst="rect">
              <a:avLst/>
            </a:prstGeom>
            <a:noFill/>
          </p:spPr>
          <p:txBody>
            <a:bodyPr wrap="none" rtlCol="0">
              <a:spAutoFit/>
            </a:bodyPr>
            <a:lstStyle/>
            <a:p>
              <a:r>
                <a:rPr lang="en-US" dirty="0"/>
                <a:t>P1</a:t>
              </a:r>
            </a:p>
          </p:txBody>
        </p:sp>
        <p:sp>
          <p:nvSpPr>
            <p:cNvPr id="39" name="TextBox 38"/>
            <p:cNvSpPr txBox="1"/>
            <p:nvPr/>
          </p:nvSpPr>
          <p:spPr>
            <a:xfrm>
              <a:off x="5597317" y="5831280"/>
              <a:ext cx="426720" cy="369332"/>
            </a:xfrm>
            <a:prstGeom prst="rect">
              <a:avLst/>
            </a:prstGeom>
            <a:noFill/>
          </p:spPr>
          <p:txBody>
            <a:bodyPr wrap="none" rtlCol="0">
              <a:spAutoFit/>
            </a:bodyPr>
            <a:lstStyle/>
            <a:p>
              <a:r>
                <a:rPr lang="en-US" dirty="0"/>
                <a:t>P2</a:t>
              </a:r>
            </a:p>
          </p:txBody>
        </p:sp>
        <p:sp>
          <p:nvSpPr>
            <p:cNvPr id="40" name="TextBox 39"/>
            <p:cNvSpPr txBox="1"/>
            <p:nvPr/>
          </p:nvSpPr>
          <p:spPr>
            <a:xfrm>
              <a:off x="6144576" y="5831280"/>
              <a:ext cx="426720" cy="369332"/>
            </a:xfrm>
            <a:prstGeom prst="rect">
              <a:avLst/>
            </a:prstGeom>
            <a:noFill/>
          </p:spPr>
          <p:txBody>
            <a:bodyPr wrap="none" rtlCol="0">
              <a:spAutoFit/>
            </a:bodyPr>
            <a:lstStyle/>
            <a:p>
              <a:r>
                <a:rPr lang="en-US" dirty="0"/>
                <a:t>P3</a:t>
              </a:r>
            </a:p>
          </p:txBody>
        </p:sp>
      </p:grpSp>
      <p:sp>
        <p:nvSpPr>
          <p:cNvPr id="41" name="Content Placeholder 2"/>
          <p:cNvSpPr txBox="1">
            <a:spLocks/>
          </p:cNvSpPr>
          <p:nvPr/>
        </p:nvSpPr>
        <p:spPr>
          <a:xfrm>
            <a:off x="131179" y="1827840"/>
            <a:ext cx="4342891" cy="3999753"/>
          </a:xfrm>
          <a:prstGeom prst="rect">
            <a:avLst/>
          </a:prstGeom>
          <a:ln w="12700" cap="flat" cmpd="sng" algn="ctr">
            <a:noFill/>
            <a:prstDash val="solid"/>
            <a:miter lim="800000"/>
          </a:ln>
        </p:spPr>
        <p:style>
          <a:lnRef idx="2">
            <a:schemeClr val="accent6"/>
          </a:lnRef>
          <a:fillRef idx="1">
            <a:schemeClr val="lt1"/>
          </a:fillRef>
          <a:effectRef idx="0">
            <a:schemeClr val="accent6"/>
          </a:effectRef>
          <a:fontRef idx="minor">
            <a:schemeClr val="dk1"/>
          </a:fontRef>
        </p:style>
        <p:txBody>
          <a:bodyPr vert="horz" lIns="91440" tIns="45720" rIns="91440" bIns="45720" rtlCol="0">
            <a:noAutofit/>
          </a:bodyPr>
          <a:lstStyle>
            <a:lvl1pPr marL="265113" indent="-265113" algn="just" defTabSz="914400" rtl="0" eaLnBrk="1" latinLnBrk="0" hangingPunct="1">
              <a:lnSpc>
                <a:spcPct val="90000"/>
              </a:lnSpc>
              <a:spcBef>
                <a:spcPts val="1000"/>
              </a:spcBef>
              <a:buClr>
                <a:schemeClr val="accent6"/>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chemeClr val="accent6"/>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chemeClr val="accent6"/>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9pPr>
          </a:lstStyle>
          <a:p>
            <a:pPr lvl="0">
              <a:buClr>
                <a:srgbClr val="B84742"/>
              </a:buClr>
            </a:pPr>
            <a:r>
              <a:rPr lang="en-US" dirty="0">
                <a:solidFill>
                  <a:srgbClr val="212121"/>
                </a:solidFill>
              </a:rPr>
              <a:t>The diagram shows Architectural representation of 8051 microcontroller.</a:t>
            </a:r>
          </a:p>
          <a:p>
            <a:pPr lvl="0">
              <a:buClr>
                <a:srgbClr val="B84742"/>
              </a:buClr>
            </a:pPr>
            <a:endParaRPr lang="en-US" dirty="0">
              <a:solidFill>
                <a:srgbClr val="212121"/>
              </a:solidFill>
            </a:endParaRPr>
          </a:p>
        </p:txBody>
      </p:sp>
    </p:spTree>
    <p:extLst>
      <p:ext uri="{BB962C8B-B14F-4D97-AF65-F5344CB8AC3E}">
        <p14:creationId xmlns:p14="http://schemas.microsoft.com/office/powerpoint/2010/main" val="337209098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animEffect transition="in" filter="fade">
                                      <p:cBhvr>
                                        <p:cTn id="7" dur="500"/>
                                        <p:tgtEl>
                                          <p:spTgt spid="3">
                                            <p:bg/>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1"/>
                                        </p:tgtEl>
                                        <p:attrNameLst>
                                          <p:attrName>style.visibility</p:attrName>
                                        </p:attrNameLst>
                                      </p:cBhvr>
                                      <p:to>
                                        <p:strVal val="visible"/>
                                      </p:to>
                                    </p:set>
                                    <p:animEffect transition="in" filter="fade">
                                      <p:cBhvr>
                                        <p:cTn id="17" dur="500"/>
                                        <p:tgtEl>
                                          <p:spTgt spid="4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P spid="41"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Features of 8051 Microcontroller</a:t>
            </a:r>
          </a:p>
        </p:txBody>
      </p:sp>
      <p:sp>
        <p:nvSpPr>
          <p:cNvPr id="3" name="Content Placeholder 2"/>
          <p:cNvSpPr>
            <a:spLocks noGrp="1"/>
          </p:cNvSpPr>
          <p:nvPr>
            <p:ph idx="1"/>
          </p:nvPr>
        </p:nvSpPr>
        <p:spPr/>
        <p:txBody>
          <a:bodyPr/>
          <a:lstStyle/>
          <a:p>
            <a:pPr marL="457200" indent="-457200">
              <a:buFont typeface="+mj-lt"/>
              <a:buAutoNum type="arabicPeriod"/>
            </a:pPr>
            <a:r>
              <a:rPr lang="en-US" dirty="0"/>
              <a:t>8- bit microcontroller.</a:t>
            </a:r>
          </a:p>
          <a:p>
            <a:pPr marL="457200" indent="-457200">
              <a:buFont typeface="+mj-lt"/>
              <a:buAutoNum type="arabicPeriod"/>
            </a:pPr>
            <a:r>
              <a:rPr lang="en-US" dirty="0">
                <a:solidFill>
                  <a:schemeClr val="accent6"/>
                </a:solidFill>
              </a:rPr>
              <a:t>Many general purpose</a:t>
            </a:r>
            <a:r>
              <a:rPr lang="en-US" dirty="0"/>
              <a:t> and </a:t>
            </a:r>
            <a:r>
              <a:rPr lang="en-US" dirty="0">
                <a:solidFill>
                  <a:schemeClr val="accent6"/>
                </a:solidFill>
              </a:rPr>
              <a:t>few special function registers </a:t>
            </a:r>
            <a:r>
              <a:rPr lang="en-US" dirty="0"/>
              <a:t>(SFRs).</a:t>
            </a:r>
          </a:p>
          <a:p>
            <a:pPr marL="1001712" lvl="1" indent="-457200"/>
            <a:r>
              <a:rPr lang="en-US" dirty="0"/>
              <a:t>Two major 8 bit registers. A and B. Both are used in arithmetic operations mainly.</a:t>
            </a:r>
          </a:p>
          <a:p>
            <a:pPr marL="1001712" lvl="1" indent="-457200"/>
            <a:r>
              <a:rPr lang="en-US" dirty="0"/>
              <a:t>A is accumulator and it addressable.</a:t>
            </a:r>
          </a:p>
          <a:p>
            <a:pPr marL="1001712" lvl="1" indent="-457200"/>
            <a:r>
              <a:rPr lang="en-US" dirty="0"/>
              <a:t>There are 21 SFRs among them few are bit addressable. SFRs perform various dedicated operations.</a:t>
            </a:r>
          </a:p>
          <a:p>
            <a:pPr marL="1001712" lvl="1" indent="-457200"/>
            <a:r>
              <a:rPr lang="en-US" dirty="0"/>
              <a:t>Also, some control registers for timer, counter and interrupt fall in category of SFRs.</a:t>
            </a:r>
          </a:p>
          <a:p>
            <a:pPr marL="457200" lvl="0" indent="-457200">
              <a:buClr>
                <a:srgbClr val="B84742"/>
              </a:buClr>
              <a:buFont typeface="+mj-lt"/>
              <a:buAutoNum type="arabicPeriod"/>
            </a:pPr>
            <a:r>
              <a:rPr lang="en-US" dirty="0">
                <a:solidFill>
                  <a:schemeClr val="tx2"/>
                </a:solidFill>
              </a:rPr>
              <a:t>Four register banks </a:t>
            </a:r>
            <a:r>
              <a:rPr lang="en-US" dirty="0">
                <a:solidFill>
                  <a:srgbClr val="212121"/>
                </a:solidFill>
              </a:rPr>
              <a:t>having 8 registers in each bank.</a:t>
            </a:r>
          </a:p>
          <a:p>
            <a:pPr marL="457200" lvl="0" indent="-457200">
              <a:buClr>
                <a:srgbClr val="B84742"/>
              </a:buClr>
              <a:buFont typeface="+mj-lt"/>
              <a:buAutoNum type="arabicPeriod"/>
            </a:pPr>
            <a:r>
              <a:rPr lang="en-US" dirty="0">
                <a:solidFill>
                  <a:schemeClr val="accent6"/>
                </a:solidFill>
              </a:rPr>
              <a:t>Data pointer</a:t>
            </a:r>
            <a:r>
              <a:rPr lang="en-US" dirty="0">
                <a:solidFill>
                  <a:srgbClr val="212121"/>
                </a:solidFill>
              </a:rPr>
              <a:t> register which is 16 bit made from combinations of </a:t>
            </a:r>
            <a:r>
              <a:rPr lang="en-US" dirty="0">
                <a:solidFill>
                  <a:schemeClr val="tx2"/>
                </a:solidFill>
              </a:rPr>
              <a:t>two 8 bit registers </a:t>
            </a:r>
            <a:r>
              <a:rPr lang="en-US" dirty="0">
                <a:solidFill>
                  <a:srgbClr val="212121"/>
                </a:solidFill>
              </a:rPr>
              <a:t>– DPH and DPL.</a:t>
            </a:r>
          </a:p>
          <a:p>
            <a:pPr marL="457200" lvl="0" indent="-457200">
              <a:buClr>
                <a:srgbClr val="B84742"/>
              </a:buClr>
              <a:buFont typeface="+mj-lt"/>
              <a:buAutoNum type="arabicPeriod"/>
            </a:pPr>
            <a:r>
              <a:rPr lang="en-US" dirty="0">
                <a:solidFill>
                  <a:srgbClr val="212121"/>
                </a:solidFill>
              </a:rPr>
              <a:t>16 bit Program Counter.</a:t>
            </a:r>
          </a:p>
          <a:p>
            <a:pPr marL="457200" lvl="0" indent="-457200">
              <a:buClr>
                <a:srgbClr val="B84742"/>
              </a:buClr>
              <a:buFont typeface="+mj-lt"/>
              <a:buAutoNum type="arabicPeriod"/>
            </a:pPr>
            <a:r>
              <a:rPr lang="en-US" dirty="0">
                <a:solidFill>
                  <a:srgbClr val="212121"/>
                </a:solidFill>
              </a:rPr>
              <a:t>8 bit Program Status Word</a:t>
            </a:r>
            <a:r>
              <a:rPr lang="en-US" dirty="0">
                <a:solidFill>
                  <a:schemeClr val="accent6"/>
                </a:solidFill>
              </a:rPr>
              <a:t>(PSW)</a:t>
            </a:r>
            <a:r>
              <a:rPr lang="en-US" dirty="0">
                <a:solidFill>
                  <a:srgbClr val="212121"/>
                </a:solidFill>
              </a:rPr>
              <a:t> and used as Flag register.</a:t>
            </a:r>
          </a:p>
          <a:p>
            <a:pPr marL="457200" lvl="0" indent="-457200">
              <a:buClr>
                <a:srgbClr val="B84742"/>
              </a:buClr>
              <a:buFont typeface="+mj-lt"/>
              <a:buAutoNum type="arabicPeriod"/>
            </a:pPr>
            <a:r>
              <a:rPr lang="en-US" dirty="0">
                <a:solidFill>
                  <a:srgbClr val="212121"/>
                </a:solidFill>
              </a:rPr>
              <a:t>Internal ROM and EPROM.</a:t>
            </a:r>
          </a:p>
          <a:p>
            <a:pPr marL="457200" lvl="0" indent="-457200">
              <a:buClr>
                <a:srgbClr val="B84742"/>
              </a:buClr>
              <a:buFont typeface="+mj-lt"/>
              <a:buAutoNum type="arabicPeriod"/>
            </a:pPr>
            <a:r>
              <a:rPr lang="en-US" dirty="0">
                <a:solidFill>
                  <a:srgbClr val="212121"/>
                </a:solidFill>
              </a:rPr>
              <a:t>Internal user accessible RAM of 128 Bytes</a:t>
            </a:r>
          </a:p>
          <a:p>
            <a:pPr marL="544512" lvl="1" indent="0">
              <a:buNone/>
            </a:pPr>
            <a:endParaRPr lang="en-US" dirty="0"/>
          </a:p>
        </p:txBody>
      </p:sp>
    </p:spTree>
    <p:extLst>
      <p:ext uri="{BB962C8B-B14F-4D97-AF65-F5344CB8AC3E}">
        <p14:creationId xmlns:p14="http://schemas.microsoft.com/office/powerpoint/2010/main" val="173783589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fade">
                                      <p:cBhvr>
                                        <p:cTn id="52" dur="500"/>
                                        <p:tgtEl>
                                          <p:spTgt spid="3">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3">
                                            <p:txEl>
                                              <p:pRg st="10" end="10"/>
                                            </p:txEl>
                                          </p:spTgt>
                                        </p:tgtEl>
                                        <p:attrNameLst>
                                          <p:attrName>style.visibility</p:attrName>
                                        </p:attrNameLst>
                                      </p:cBhvr>
                                      <p:to>
                                        <p:strVal val="visible"/>
                                      </p:to>
                                    </p:set>
                                    <p:animEffect transition="in" filter="fade">
                                      <p:cBhvr>
                                        <p:cTn id="57" dur="500"/>
                                        <p:tgtEl>
                                          <p:spTgt spid="3">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3">
                                            <p:txEl>
                                              <p:pRg st="11" end="11"/>
                                            </p:txEl>
                                          </p:spTgt>
                                        </p:tgtEl>
                                        <p:attrNameLst>
                                          <p:attrName>style.visibility</p:attrName>
                                        </p:attrNameLst>
                                      </p:cBhvr>
                                      <p:to>
                                        <p:strVal val="visible"/>
                                      </p:to>
                                    </p:set>
                                    <p:animEffect transition="in" filter="fade">
                                      <p:cBhvr>
                                        <p:cTn id="62"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2F1099-DF0A-4AA3-BCF9-BD4BF702743C}"/>
              </a:ext>
            </a:extLst>
          </p:cNvPr>
          <p:cNvSpPr>
            <a:spLocks noGrp="1"/>
          </p:cNvSpPr>
          <p:nvPr>
            <p:ph type="title"/>
          </p:nvPr>
        </p:nvSpPr>
        <p:spPr/>
        <p:txBody>
          <a:bodyPr/>
          <a:lstStyle/>
          <a:p>
            <a:r>
              <a:rPr lang="en-US" dirty="0"/>
              <a:t>Definition of Sensor</a:t>
            </a:r>
          </a:p>
        </p:txBody>
      </p:sp>
      <p:sp>
        <p:nvSpPr>
          <p:cNvPr id="3" name="Content Placeholder 2">
            <a:extLst>
              <a:ext uri="{FF2B5EF4-FFF2-40B4-BE49-F238E27FC236}">
                <a16:creationId xmlns:a16="http://schemas.microsoft.com/office/drawing/2014/main" id="{94ADF562-64CB-41BB-A614-4457B7FC8CCF}"/>
              </a:ext>
            </a:extLst>
          </p:cNvPr>
          <p:cNvSpPr>
            <a:spLocks noGrp="1"/>
          </p:cNvSpPr>
          <p:nvPr>
            <p:ph idx="1"/>
          </p:nvPr>
        </p:nvSpPr>
        <p:spPr/>
        <p:txBody>
          <a:bodyPr/>
          <a:lstStyle/>
          <a:p>
            <a:r>
              <a:rPr lang="en-US" b="1" dirty="0">
                <a:solidFill>
                  <a:schemeClr val="accent6"/>
                </a:solidFill>
              </a:rPr>
              <a:t>Sensor</a:t>
            </a:r>
            <a:r>
              <a:rPr lang="en-US" dirty="0"/>
              <a:t> is </a:t>
            </a:r>
            <a:r>
              <a:rPr lang="en-IN" dirty="0"/>
              <a:t>a device that detects or measures a physical property and records, indicates, or otherwise responds to it.</a:t>
            </a:r>
            <a:endParaRPr lang="en-US" dirty="0"/>
          </a:p>
          <a:p>
            <a:r>
              <a:rPr lang="en-IN" dirty="0"/>
              <a:t>A </a:t>
            </a:r>
            <a:r>
              <a:rPr lang="en-IN" b="1" dirty="0">
                <a:solidFill>
                  <a:schemeClr val="accent6"/>
                </a:solidFill>
              </a:rPr>
              <a:t>sensor</a:t>
            </a:r>
            <a:r>
              <a:rPr lang="en-IN" dirty="0"/>
              <a:t> is a device that measures </a:t>
            </a:r>
            <a:r>
              <a:rPr lang="en-IN" b="1" dirty="0">
                <a:solidFill>
                  <a:schemeClr val="tx2"/>
                </a:solidFill>
              </a:rPr>
              <a:t>physical input </a:t>
            </a:r>
            <a:r>
              <a:rPr lang="en-IN" dirty="0"/>
              <a:t>from its environment and converts it into data that can be </a:t>
            </a:r>
            <a:r>
              <a:rPr lang="en-IN" b="1" dirty="0">
                <a:solidFill>
                  <a:schemeClr val="tx2"/>
                </a:solidFill>
              </a:rPr>
              <a:t>interpreted by either a human or a machine</a:t>
            </a:r>
            <a:r>
              <a:rPr lang="en-IN" dirty="0"/>
              <a:t>.</a:t>
            </a:r>
          </a:p>
          <a:p>
            <a:r>
              <a:rPr lang="en-IN" dirty="0"/>
              <a:t>Normally, the sensors are input devices and there are two types of sensors.</a:t>
            </a:r>
          </a:p>
          <a:p>
            <a:pPr lvl="1"/>
            <a:r>
              <a:rPr lang="en-IN" b="1" dirty="0" err="1">
                <a:solidFill>
                  <a:schemeClr val="tx2"/>
                </a:solidFill>
              </a:rPr>
              <a:t>Analog</a:t>
            </a:r>
            <a:r>
              <a:rPr lang="en-IN" b="1" dirty="0">
                <a:solidFill>
                  <a:schemeClr val="tx2"/>
                </a:solidFill>
              </a:rPr>
              <a:t> Sensors</a:t>
            </a:r>
          </a:p>
          <a:p>
            <a:pPr lvl="1"/>
            <a:r>
              <a:rPr lang="en-IN" b="1" dirty="0">
                <a:solidFill>
                  <a:schemeClr val="tx2"/>
                </a:solidFill>
              </a:rPr>
              <a:t>Digital Sensors</a:t>
            </a:r>
          </a:p>
          <a:p>
            <a:pPr lvl="1"/>
            <a:endParaRPr lang="en-US" b="1" dirty="0">
              <a:solidFill>
                <a:schemeClr val="tx2"/>
              </a:solidFill>
            </a:endParaRPr>
          </a:p>
        </p:txBody>
      </p:sp>
      <p:grpSp>
        <p:nvGrpSpPr>
          <p:cNvPr id="4" name="Group 3"/>
          <p:cNvGrpSpPr/>
          <p:nvPr/>
        </p:nvGrpSpPr>
        <p:grpSpPr>
          <a:xfrm>
            <a:off x="3067597" y="3042546"/>
            <a:ext cx="4738784" cy="3278741"/>
            <a:chOff x="335475" y="1648951"/>
            <a:chExt cx="5862673" cy="4019550"/>
          </a:xfrm>
        </p:grpSpPr>
        <p:pic>
          <p:nvPicPr>
            <p:cNvPr id="5" name="Picture 18" descr="DIY 16 in 1 Sensor Module Kit for Arduino/Raspberry Pi-Multi 1 set - Foxlab  Store"/>
            <p:cNvPicPr>
              <a:picLocks noChangeAspect="1" noChangeArrowheads="1"/>
            </p:cNvPicPr>
            <p:nvPr/>
          </p:nvPicPr>
          <p:blipFill rotWithShape="1">
            <a:blip r:embed="rId2">
              <a:extLst>
                <a:ext uri="{28A0092B-C50C-407E-A947-70E740481C1C}">
                  <a14:useLocalDpi xmlns:a14="http://schemas.microsoft.com/office/drawing/2010/main" val="0"/>
                </a:ext>
              </a:extLst>
            </a:blip>
            <a:srcRect l="3454" t="3499" r="9905" b="37024"/>
            <a:stretch/>
          </p:blipFill>
          <p:spPr bwMode="auto">
            <a:xfrm>
              <a:off x="335475" y="1648951"/>
              <a:ext cx="5862673" cy="401955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5143500" y="5467350"/>
              <a:ext cx="476250" cy="2011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 name="Group 6"/>
          <p:cNvGrpSpPr/>
          <p:nvPr/>
        </p:nvGrpSpPr>
        <p:grpSpPr>
          <a:xfrm>
            <a:off x="7761527" y="3042546"/>
            <a:ext cx="4299294" cy="1924929"/>
            <a:chOff x="5905500" y="2471193"/>
            <a:chExt cx="5862673" cy="2620483"/>
          </a:xfrm>
        </p:grpSpPr>
        <p:pic>
          <p:nvPicPr>
            <p:cNvPr id="8" name="Picture 18" descr="DIY 16 in 1 Sensor Module Kit for Arduino/Raspberry Pi-Multi 1 set - Foxlab  Store"/>
            <p:cNvPicPr>
              <a:picLocks noChangeAspect="1" noChangeArrowheads="1"/>
            </p:cNvPicPr>
            <p:nvPr/>
          </p:nvPicPr>
          <p:blipFill rotWithShape="1">
            <a:blip r:embed="rId2">
              <a:extLst>
                <a:ext uri="{28A0092B-C50C-407E-A947-70E740481C1C}">
                  <a14:useLocalDpi xmlns:a14="http://schemas.microsoft.com/office/drawing/2010/main" val="0"/>
                </a:ext>
              </a:extLst>
            </a:blip>
            <a:srcRect l="3454" t="61849" r="9905" b="1001"/>
            <a:stretch/>
          </p:blipFill>
          <p:spPr bwMode="auto">
            <a:xfrm>
              <a:off x="5905500" y="2581017"/>
              <a:ext cx="5862673" cy="2510659"/>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8191500" y="2542917"/>
              <a:ext cx="588186" cy="1812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6417684" y="2471193"/>
              <a:ext cx="588186" cy="1812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14683358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fade">
                                      <p:cBhvr>
                                        <p:cTn id="32" dur="500"/>
                                        <p:tgtEl>
                                          <p:spTgt spid="4"/>
                                        </p:tgtEl>
                                      </p:cBhvr>
                                    </p:animEffect>
                                  </p:childTnLst>
                                </p:cTn>
                              </p:par>
                              <p:par>
                                <p:cTn id="33" presetID="10" presetClass="entr" presetSubtype="0" fill="hold" nodeType="with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Features of 8051 Microcontroller</a:t>
            </a:r>
          </a:p>
        </p:txBody>
      </p:sp>
      <p:sp>
        <p:nvSpPr>
          <p:cNvPr id="3" name="Content Placeholder 2"/>
          <p:cNvSpPr>
            <a:spLocks noGrp="1"/>
          </p:cNvSpPr>
          <p:nvPr>
            <p:ph idx="1"/>
          </p:nvPr>
        </p:nvSpPr>
        <p:spPr/>
        <p:txBody>
          <a:bodyPr/>
          <a:lstStyle/>
          <a:p>
            <a:pPr marL="457200" indent="-457200">
              <a:buFont typeface="+mj-lt"/>
              <a:buAutoNum type="arabicPeriod" startAt="9"/>
            </a:pPr>
            <a:r>
              <a:rPr lang="en-US" dirty="0"/>
              <a:t>There are </a:t>
            </a:r>
            <a:r>
              <a:rPr lang="en-US" dirty="0">
                <a:solidFill>
                  <a:schemeClr val="tx2"/>
                </a:solidFill>
              </a:rPr>
              <a:t>four ports</a:t>
            </a:r>
            <a:r>
              <a:rPr lang="en-US" dirty="0"/>
              <a:t> P0, P1, P2 and P3 that can be configured as input and output.</a:t>
            </a:r>
          </a:p>
          <a:p>
            <a:pPr marL="457200" indent="-457200">
              <a:buFont typeface="+mj-lt"/>
              <a:buAutoNum type="arabicPeriod" startAt="9"/>
            </a:pPr>
            <a:r>
              <a:rPr lang="en-US" dirty="0">
                <a:solidFill>
                  <a:srgbClr val="212121"/>
                </a:solidFill>
              </a:rPr>
              <a:t>Two 16 bit timer/counter – T0 and T1.</a:t>
            </a:r>
          </a:p>
          <a:p>
            <a:pPr marL="457200" indent="-457200">
              <a:buFont typeface="+mj-lt"/>
              <a:buAutoNum type="arabicPeriod" startAt="9"/>
            </a:pPr>
            <a:r>
              <a:rPr lang="en-US" dirty="0">
                <a:solidFill>
                  <a:srgbClr val="212121"/>
                </a:solidFill>
              </a:rPr>
              <a:t>Full duplex serial communication and dedicated serial buffer register SBUF.</a:t>
            </a:r>
          </a:p>
          <a:p>
            <a:pPr marL="457200" indent="-457200">
              <a:buFont typeface="+mj-lt"/>
              <a:buAutoNum type="arabicPeriod" startAt="9"/>
            </a:pPr>
            <a:r>
              <a:rPr lang="en-US" dirty="0">
                <a:solidFill>
                  <a:srgbClr val="212121"/>
                </a:solidFill>
              </a:rPr>
              <a:t>Supports interrupt programming.</a:t>
            </a:r>
          </a:p>
          <a:p>
            <a:pPr marL="457200" indent="-457200">
              <a:buFont typeface="+mj-lt"/>
              <a:buAutoNum type="arabicPeriod" startAt="9"/>
            </a:pPr>
            <a:r>
              <a:rPr lang="en-US" dirty="0">
                <a:solidFill>
                  <a:srgbClr val="212121"/>
                </a:solidFill>
              </a:rPr>
              <a:t>Oscillator and Clock circuits are built in.</a:t>
            </a:r>
          </a:p>
          <a:p>
            <a:pPr marL="457200" indent="-457200">
              <a:buFont typeface="+mj-lt"/>
              <a:buAutoNum type="arabicPeriod" startAt="9"/>
            </a:pPr>
            <a:r>
              <a:rPr lang="en-US" dirty="0">
                <a:solidFill>
                  <a:srgbClr val="212121"/>
                </a:solidFill>
              </a:rPr>
              <a:t>Easier and simpler instruction set.</a:t>
            </a:r>
          </a:p>
          <a:p>
            <a:pPr marL="457200" indent="-457200">
              <a:buFont typeface="+mj-lt"/>
              <a:buAutoNum type="arabicPeriod" startAt="9"/>
            </a:pPr>
            <a:endParaRPr lang="en-US" dirty="0">
              <a:solidFill>
                <a:srgbClr val="212121"/>
              </a:solidFill>
            </a:endParaRPr>
          </a:p>
          <a:p>
            <a:pPr marL="544512" lvl="1" indent="0">
              <a:buNone/>
            </a:pPr>
            <a:endParaRPr lang="en-US" dirty="0"/>
          </a:p>
        </p:txBody>
      </p:sp>
    </p:spTree>
    <p:extLst>
      <p:ext uri="{BB962C8B-B14F-4D97-AF65-F5344CB8AC3E}">
        <p14:creationId xmlns:p14="http://schemas.microsoft.com/office/powerpoint/2010/main" val="222830153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organization in 8051</a:t>
            </a:r>
          </a:p>
        </p:txBody>
      </p:sp>
      <p:sp>
        <p:nvSpPr>
          <p:cNvPr id="3" name="Content Placeholder 2"/>
          <p:cNvSpPr>
            <a:spLocks noGrp="1"/>
          </p:cNvSpPr>
          <p:nvPr>
            <p:ph idx="1"/>
          </p:nvPr>
        </p:nvSpPr>
        <p:spPr>
          <a:xfrm>
            <a:off x="131181" y="863444"/>
            <a:ext cx="7880056" cy="5590565"/>
          </a:xfrm>
        </p:spPr>
        <p:txBody>
          <a:bodyPr/>
          <a:lstStyle/>
          <a:p>
            <a:r>
              <a:rPr lang="en-US" dirty="0"/>
              <a:t>There  are two categories of memory – program memory and data memory.</a:t>
            </a:r>
          </a:p>
          <a:p>
            <a:pPr marL="457200" indent="-457200">
              <a:buFont typeface="+mj-lt"/>
              <a:buAutoNum type="arabicPeriod"/>
            </a:pPr>
            <a:r>
              <a:rPr lang="en-US" dirty="0">
                <a:solidFill>
                  <a:schemeClr val="accent6"/>
                </a:solidFill>
              </a:rPr>
              <a:t>Program memory</a:t>
            </a:r>
          </a:p>
          <a:p>
            <a:pPr lvl="1"/>
            <a:r>
              <a:rPr lang="en-US" dirty="0"/>
              <a:t>In 8051, 4K bytes of program memory is available.</a:t>
            </a:r>
          </a:p>
          <a:p>
            <a:pPr lvl="1"/>
            <a:r>
              <a:rPr lang="en-US" dirty="0"/>
              <a:t>It is normally referred as ROM and non volatile in nature.</a:t>
            </a:r>
          </a:p>
          <a:p>
            <a:pPr lvl="1"/>
            <a:r>
              <a:rPr lang="en-US" dirty="0"/>
              <a:t>It is used to store following:</a:t>
            </a:r>
          </a:p>
          <a:p>
            <a:pPr marL="1257300" lvl="2" indent="-342900">
              <a:buFont typeface="+mj-lt"/>
              <a:buAutoNum type="arabicPeriod"/>
            </a:pPr>
            <a:r>
              <a:rPr lang="en-US" dirty="0"/>
              <a:t>Boot up programs</a:t>
            </a:r>
          </a:p>
          <a:p>
            <a:pPr marL="1257300" lvl="2" indent="-342900">
              <a:buFont typeface="+mj-lt"/>
              <a:buAutoNum type="arabicPeriod"/>
            </a:pPr>
            <a:r>
              <a:rPr lang="en-US" dirty="0"/>
              <a:t>Interrupt Service Routines (ISR)</a:t>
            </a:r>
          </a:p>
          <a:p>
            <a:pPr marL="1257300" lvl="2" indent="-342900">
              <a:buFont typeface="+mj-lt"/>
              <a:buAutoNum type="arabicPeriod"/>
            </a:pPr>
            <a:r>
              <a:rPr lang="en-US" dirty="0"/>
              <a:t>Macro Functions</a:t>
            </a:r>
          </a:p>
          <a:p>
            <a:pPr marL="457200" lvl="0" indent="-457200">
              <a:buClr>
                <a:srgbClr val="B84742"/>
              </a:buClr>
              <a:buFont typeface="+mj-lt"/>
              <a:buAutoNum type="arabicPeriod"/>
            </a:pPr>
            <a:r>
              <a:rPr lang="en-US" dirty="0">
                <a:solidFill>
                  <a:schemeClr val="accent6"/>
                </a:solidFill>
              </a:rPr>
              <a:t>Data memory</a:t>
            </a:r>
          </a:p>
          <a:p>
            <a:pPr marL="1001712" lvl="1" indent="-457200">
              <a:buClr>
                <a:srgbClr val="B84742"/>
              </a:buClr>
            </a:pPr>
            <a:r>
              <a:rPr lang="en-US" dirty="0">
                <a:solidFill>
                  <a:srgbClr val="212121"/>
                </a:solidFill>
              </a:rPr>
              <a:t>Data memory is used to store temporary data.</a:t>
            </a:r>
          </a:p>
          <a:p>
            <a:pPr marL="1001712" lvl="1" indent="-457200">
              <a:buClr>
                <a:srgbClr val="B84742"/>
              </a:buClr>
            </a:pPr>
            <a:r>
              <a:rPr lang="en-US" dirty="0">
                <a:solidFill>
                  <a:srgbClr val="212121"/>
                </a:solidFill>
              </a:rPr>
              <a:t>8051 has 256 byte data memory neatly organized for various operations.</a:t>
            </a:r>
          </a:p>
          <a:p>
            <a:pPr marL="1001712" lvl="1" indent="-457200">
              <a:buClr>
                <a:srgbClr val="B84742"/>
              </a:buClr>
            </a:pPr>
            <a:r>
              <a:rPr lang="en-US" dirty="0">
                <a:solidFill>
                  <a:srgbClr val="212121"/>
                </a:solidFill>
              </a:rPr>
              <a:t>The 256 byte data memory is divided into two parts</a:t>
            </a:r>
          </a:p>
          <a:p>
            <a:pPr marL="1001712" lvl="1" indent="-457200">
              <a:buClr>
                <a:srgbClr val="B84742"/>
              </a:buClr>
              <a:buFont typeface="+mj-lt"/>
              <a:buAutoNum type="arabicPeriod"/>
            </a:pPr>
            <a:r>
              <a:rPr lang="en-US" dirty="0">
                <a:solidFill>
                  <a:srgbClr val="212121"/>
                </a:solidFill>
              </a:rPr>
              <a:t>First 128 Bytes – Internal user accessible RAM</a:t>
            </a:r>
          </a:p>
          <a:p>
            <a:pPr marL="1001712" lvl="1" indent="-457200">
              <a:buClr>
                <a:srgbClr val="B84742"/>
              </a:buClr>
              <a:buFont typeface="+mj-lt"/>
              <a:buAutoNum type="arabicPeriod"/>
            </a:pPr>
            <a:r>
              <a:rPr lang="en-US" dirty="0">
                <a:solidFill>
                  <a:srgbClr val="212121"/>
                </a:solidFill>
              </a:rPr>
              <a:t>Last 128 Bytes – Special Function Registers (SFRs).</a:t>
            </a:r>
          </a:p>
          <a:p>
            <a:pPr marL="914400" lvl="2" indent="0">
              <a:buNone/>
            </a:pPr>
            <a:endParaRPr lang="en-US" dirty="0"/>
          </a:p>
        </p:txBody>
      </p:sp>
      <p:sp>
        <p:nvSpPr>
          <p:cNvPr id="4" name="Rounded Rectangle 3"/>
          <p:cNvSpPr/>
          <p:nvPr/>
        </p:nvSpPr>
        <p:spPr>
          <a:xfrm>
            <a:off x="8310149" y="1539911"/>
            <a:ext cx="3200400" cy="5029200"/>
          </a:xfrm>
          <a:prstGeom prst="roundRect">
            <a:avLst/>
          </a:prstGeom>
          <a:ln w="22225"/>
        </p:spPr>
        <p:style>
          <a:lnRef idx="2">
            <a:schemeClr val="accent6"/>
          </a:lnRef>
          <a:fillRef idx="1">
            <a:schemeClr val="lt1"/>
          </a:fillRef>
          <a:effectRef idx="0">
            <a:schemeClr val="accent6"/>
          </a:effectRef>
          <a:fontRef idx="minor">
            <a:schemeClr val="dk1"/>
          </a:fontRef>
        </p:style>
        <p:txBody>
          <a:bodyPr rtlCol="0" anchor="ctr"/>
          <a:lstStyle/>
          <a:p>
            <a:r>
              <a:rPr lang="en-US" dirty="0"/>
              <a:t>Special function registers</a:t>
            </a:r>
          </a:p>
          <a:p>
            <a:endParaRPr lang="en-US" dirty="0"/>
          </a:p>
          <a:p>
            <a:r>
              <a:rPr lang="en-US" dirty="0"/>
              <a:t>(80 – </a:t>
            </a:r>
            <a:r>
              <a:rPr lang="en-US" dirty="0" err="1"/>
              <a:t>FFh</a:t>
            </a:r>
            <a:r>
              <a:rPr lang="en-US" dirty="0"/>
              <a:t>)</a:t>
            </a:r>
          </a:p>
          <a:p>
            <a:endParaRPr lang="en-US" dirty="0"/>
          </a:p>
          <a:p>
            <a:endParaRPr lang="en-US" dirty="0"/>
          </a:p>
          <a:p>
            <a:endParaRPr lang="en-US" dirty="0"/>
          </a:p>
          <a:p>
            <a:endParaRPr lang="en-US" dirty="0"/>
          </a:p>
          <a:p>
            <a:endParaRPr lang="en-US" dirty="0"/>
          </a:p>
          <a:p>
            <a:endParaRPr lang="en-US" dirty="0"/>
          </a:p>
          <a:p>
            <a:r>
              <a:rPr lang="en-US" dirty="0"/>
              <a:t>Internal RAM</a:t>
            </a:r>
          </a:p>
          <a:p>
            <a:endParaRPr lang="en-US" dirty="0"/>
          </a:p>
          <a:p>
            <a:r>
              <a:rPr lang="en-US" dirty="0"/>
              <a:t>(00 – 7Fh)</a:t>
            </a:r>
          </a:p>
        </p:txBody>
      </p:sp>
      <p:cxnSp>
        <p:nvCxnSpPr>
          <p:cNvPr id="6" name="Straight Connector 5"/>
          <p:cNvCxnSpPr>
            <a:stCxn id="4" idx="1"/>
            <a:endCxn id="4" idx="3"/>
          </p:cNvCxnSpPr>
          <p:nvPr/>
        </p:nvCxnSpPr>
        <p:spPr>
          <a:xfrm>
            <a:off x="8310149" y="4054511"/>
            <a:ext cx="3200400" cy="0"/>
          </a:xfrm>
          <a:prstGeom prst="line">
            <a:avLst/>
          </a:prstGeom>
        </p:spPr>
        <p:style>
          <a:lnRef idx="3">
            <a:schemeClr val="accent6"/>
          </a:lnRef>
          <a:fillRef idx="0">
            <a:schemeClr val="accent6"/>
          </a:fillRef>
          <a:effectRef idx="2">
            <a:schemeClr val="accent6"/>
          </a:effectRef>
          <a:fontRef idx="minor">
            <a:schemeClr val="tx1"/>
          </a:fontRef>
        </p:style>
      </p:cxnSp>
      <p:sp>
        <p:nvSpPr>
          <p:cNvPr id="10" name="TextBox 9"/>
          <p:cNvSpPr txBox="1"/>
          <p:nvPr/>
        </p:nvSpPr>
        <p:spPr>
          <a:xfrm>
            <a:off x="11670702" y="1539911"/>
            <a:ext cx="518091" cy="580379"/>
          </a:xfrm>
          <a:prstGeom prst="rect">
            <a:avLst/>
          </a:prstGeom>
          <a:noFill/>
        </p:spPr>
        <p:txBody>
          <a:bodyPr wrap="none" rtlCol="0">
            <a:spAutoFit/>
          </a:bodyPr>
          <a:lstStyle/>
          <a:p>
            <a:r>
              <a:rPr lang="en-US" dirty="0" err="1"/>
              <a:t>FFh</a:t>
            </a:r>
            <a:endParaRPr lang="en-US" dirty="0"/>
          </a:p>
        </p:txBody>
      </p:sp>
      <p:sp>
        <p:nvSpPr>
          <p:cNvPr id="12" name="TextBox 11"/>
          <p:cNvSpPr txBox="1"/>
          <p:nvPr/>
        </p:nvSpPr>
        <p:spPr>
          <a:xfrm>
            <a:off x="11664290" y="6199779"/>
            <a:ext cx="524503" cy="369332"/>
          </a:xfrm>
          <a:prstGeom prst="rect">
            <a:avLst/>
          </a:prstGeom>
          <a:noFill/>
          <a:ln>
            <a:noFill/>
          </a:ln>
        </p:spPr>
        <p:txBody>
          <a:bodyPr wrap="none" rtlCol="0">
            <a:spAutoFit/>
          </a:bodyPr>
          <a:lstStyle/>
          <a:p>
            <a:r>
              <a:rPr lang="en-US" dirty="0"/>
              <a:t>00h</a:t>
            </a:r>
          </a:p>
        </p:txBody>
      </p:sp>
    </p:spTree>
    <p:extLst>
      <p:ext uri="{BB962C8B-B14F-4D97-AF65-F5344CB8AC3E}">
        <p14:creationId xmlns:p14="http://schemas.microsoft.com/office/powerpoint/2010/main" val="4834562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fade">
                                      <p:cBhvr>
                                        <p:cTn id="52" dur="500"/>
                                        <p:tgtEl>
                                          <p:spTgt spid="3">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3">
                                            <p:txEl>
                                              <p:pRg st="10" end="10"/>
                                            </p:txEl>
                                          </p:spTgt>
                                        </p:tgtEl>
                                        <p:attrNameLst>
                                          <p:attrName>style.visibility</p:attrName>
                                        </p:attrNameLst>
                                      </p:cBhvr>
                                      <p:to>
                                        <p:strVal val="visible"/>
                                      </p:to>
                                    </p:set>
                                    <p:animEffect transition="in" filter="fade">
                                      <p:cBhvr>
                                        <p:cTn id="57" dur="500"/>
                                        <p:tgtEl>
                                          <p:spTgt spid="3">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4">
                                            <p:bg/>
                                          </p:spTgt>
                                        </p:tgtEl>
                                        <p:attrNameLst>
                                          <p:attrName>style.visibility</p:attrName>
                                        </p:attrNameLst>
                                      </p:cBhvr>
                                      <p:to>
                                        <p:strVal val="visible"/>
                                      </p:to>
                                    </p:set>
                                    <p:animEffect transition="in" filter="fade">
                                      <p:cBhvr>
                                        <p:cTn id="62" dur="500"/>
                                        <p:tgtEl>
                                          <p:spTgt spid="4">
                                            <p:bg/>
                                          </p:spTgt>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10"/>
                                        </p:tgtEl>
                                        <p:attrNameLst>
                                          <p:attrName>style.visibility</p:attrName>
                                        </p:attrNameLst>
                                      </p:cBhvr>
                                      <p:to>
                                        <p:strVal val="visible"/>
                                      </p:to>
                                    </p:set>
                                    <p:animEffect transition="in" filter="fade">
                                      <p:cBhvr>
                                        <p:cTn id="65" dur="500"/>
                                        <p:tgtEl>
                                          <p:spTgt spid="10"/>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12"/>
                                        </p:tgtEl>
                                        <p:attrNameLst>
                                          <p:attrName>style.visibility</p:attrName>
                                        </p:attrNameLst>
                                      </p:cBhvr>
                                      <p:to>
                                        <p:strVal val="visible"/>
                                      </p:to>
                                    </p:set>
                                    <p:animEffect transition="in" filter="fade">
                                      <p:cBhvr>
                                        <p:cTn id="68" dur="500"/>
                                        <p:tgtEl>
                                          <p:spTgt spid="12"/>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3">
                                            <p:txEl>
                                              <p:pRg st="11" end="11"/>
                                            </p:txEl>
                                          </p:spTgt>
                                        </p:tgtEl>
                                        <p:attrNameLst>
                                          <p:attrName>style.visibility</p:attrName>
                                        </p:attrNameLst>
                                      </p:cBhvr>
                                      <p:to>
                                        <p:strVal val="visible"/>
                                      </p:to>
                                    </p:set>
                                    <p:animEffect transition="in" filter="fade">
                                      <p:cBhvr>
                                        <p:cTn id="73" dur="500"/>
                                        <p:tgtEl>
                                          <p:spTgt spid="3">
                                            <p:txEl>
                                              <p:pRg st="11" end="11"/>
                                            </p:txEl>
                                          </p:spTgt>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nodeType="clickEffect">
                                  <p:stCondLst>
                                    <p:cond delay="0"/>
                                  </p:stCondLst>
                                  <p:childTnLst>
                                    <p:set>
                                      <p:cBhvr>
                                        <p:cTn id="77" dur="1" fill="hold">
                                          <p:stCondLst>
                                            <p:cond delay="0"/>
                                          </p:stCondLst>
                                        </p:cTn>
                                        <p:tgtEl>
                                          <p:spTgt spid="6"/>
                                        </p:tgtEl>
                                        <p:attrNameLst>
                                          <p:attrName>style.visibility</p:attrName>
                                        </p:attrNameLst>
                                      </p:cBhvr>
                                      <p:to>
                                        <p:strVal val="visible"/>
                                      </p:to>
                                    </p:set>
                                    <p:animEffect transition="in" filter="fade">
                                      <p:cBhvr>
                                        <p:cTn id="78" dur="500"/>
                                        <p:tgtEl>
                                          <p:spTgt spid="6"/>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grpId="0" nodeType="clickEffect">
                                  <p:stCondLst>
                                    <p:cond delay="0"/>
                                  </p:stCondLst>
                                  <p:childTnLst>
                                    <p:set>
                                      <p:cBhvr>
                                        <p:cTn id="82" dur="1" fill="hold">
                                          <p:stCondLst>
                                            <p:cond delay="0"/>
                                          </p:stCondLst>
                                        </p:cTn>
                                        <p:tgtEl>
                                          <p:spTgt spid="3">
                                            <p:txEl>
                                              <p:pRg st="12" end="12"/>
                                            </p:txEl>
                                          </p:spTgt>
                                        </p:tgtEl>
                                        <p:attrNameLst>
                                          <p:attrName>style.visibility</p:attrName>
                                        </p:attrNameLst>
                                      </p:cBhvr>
                                      <p:to>
                                        <p:strVal val="visible"/>
                                      </p:to>
                                    </p:set>
                                    <p:animEffect transition="in" filter="fade">
                                      <p:cBhvr>
                                        <p:cTn id="83" dur="500"/>
                                        <p:tgtEl>
                                          <p:spTgt spid="3">
                                            <p:txEl>
                                              <p:pRg st="12" end="12"/>
                                            </p:txEl>
                                          </p:spTgt>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grpId="0" nodeType="clickEffect">
                                  <p:stCondLst>
                                    <p:cond delay="0"/>
                                  </p:stCondLst>
                                  <p:childTnLst>
                                    <p:set>
                                      <p:cBhvr>
                                        <p:cTn id="87" dur="1" fill="hold">
                                          <p:stCondLst>
                                            <p:cond delay="0"/>
                                          </p:stCondLst>
                                        </p:cTn>
                                        <p:tgtEl>
                                          <p:spTgt spid="4">
                                            <p:txEl>
                                              <p:pRg st="9" end="9"/>
                                            </p:txEl>
                                          </p:spTgt>
                                        </p:tgtEl>
                                        <p:attrNameLst>
                                          <p:attrName>style.visibility</p:attrName>
                                        </p:attrNameLst>
                                      </p:cBhvr>
                                      <p:to>
                                        <p:strVal val="visible"/>
                                      </p:to>
                                    </p:set>
                                    <p:animEffect transition="in" filter="fade">
                                      <p:cBhvr>
                                        <p:cTn id="88" dur="500"/>
                                        <p:tgtEl>
                                          <p:spTgt spid="4">
                                            <p:txEl>
                                              <p:pRg st="9" end="9"/>
                                            </p:txEl>
                                          </p:spTgt>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4">
                                            <p:txEl>
                                              <p:pRg st="11" end="11"/>
                                            </p:txEl>
                                          </p:spTgt>
                                        </p:tgtEl>
                                        <p:attrNameLst>
                                          <p:attrName>style.visibility</p:attrName>
                                        </p:attrNameLst>
                                      </p:cBhvr>
                                      <p:to>
                                        <p:strVal val="visible"/>
                                      </p:to>
                                    </p:set>
                                    <p:animEffect transition="in" filter="fade">
                                      <p:cBhvr>
                                        <p:cTn id="91" dur="500"/>
                                        <p:tgtEl>
                                          <p:spTgt spid="4">
                                            <p:txEl>
                                              <p:pRg st="11" end="11"/>
                                            </p:txEl>
                                          </p:spTgt>
                                        </p:tgtEl>
                                      </p:cBhvr>
                                    </p:animEffect>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grpId="0" nodeType="clickEffect">
                                  <p:stCondLst>
                                    <p:cond delay="0"/>
                                  </p:stCondLst>
                                  <p:childTnLst>
                                    <p:set>
                                      <p:cBhvr>
                                        <p:cTn id="95" dur="1" fill="hold">
                                          <p:stCondLst>
                                            <p:cond delay="0"/>
                                          </p:stCondLst>
                                        </p:cTn>
                                        <p:tgtEl>
                                          <p:spTgt spid="3">
                                            <p:txEl>
                                              <p:pRg st="13" end="13"/>
                                            </p:txEl>
                                          </p:spTgt>
                                        </p:tgtEl>
                                        <p:attrNameLst>
                                          <p:attrName>style.visibility</p:attrName>
                                        </p:attrNameLst>
                                      </p:cBhvr>
                                      <p:to>
                                        <p:strVal val="visible"/>
                                      </p:to>
                                    </p:set>
                                    <p:animEffect transition="in" filter="fade">
                                      <p:cBhvr>
                                        <p:cTn id="96" dur="500"/>
                                        <p:tgtEl>
                                          <p:spTgt spid="3">
                                            <p:txEl>
                                              <p:pRg st="13" end="13"/>
                                            </p:txEl>
                                          </p:spTgt>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grpId="0" nodeType="clickEffect">
                                  <p:stCondLst>
                                    <p:cond delay="0"/>
                                  </p:stCondLst>
                                  <p:childTnLst>
                                    <p:set>
                                      <p:cBhvr>
                                        <p:cTn id="100" dur="1" fill="hold">
                                          <p:stCondLst>
                                            <p:cond delay="0"/>
                                          </p:stCondLst>
                                        </p:cTn>
                                        <p:tgtEl>
                                          <p:spTgt spid="4">
                                            <p:txEl>
                                              <p:pRg st="0" end="0"/>
                                            </p:txEl>
                                          </p:spTgt>
                                        </p:tgtEl>
                                        <p:attrNameLst>
                                          <p:attrName>style.visibility</p:attrName>
                                        </p:attrNameLst>
                                      </p:cBhvr>
                                      <p:to>
                                        <p:strVal val="visible"/>
                                      </p:to>
                                    </p:set>
                                    <p:animEffect transition="in" filter="fade">
                                      <p:cBhvr>
                                        <p:cTn id="101" dur="500"/>
                                        <p:tgtEl>
                                          <p:spTgt spid="4">
                                            <p:txEl>
                                              <p:pRg st="0" end="0"/>
                                            </p:txEl>
                                          </p:spTgt>
                                        </p:tgtEl>
                                      </p:cBhvr>
                                    </p:animEffect>
                                  </p:childTnLst>
                                </p:cTn>
                              </p:par>
                              <p:par>
                                <p:cTn id="102" presetID="10" presetClass="entr" presetSubtype="0" fill="hold" grpId="0" nodeType="withEffect">
                                  <p:stCondLst>
                                    <p:cond delay="0"/>
                                  </p:stCondLst>
                                  <p:childTnLst>
                                    <p:set>
                                      <p:cBhvr>
                                        <p:cTn id="103" dur="1" fill="hold">
                                          <p:stCondLst>
                                            <p:cond delay="0"/>
                                          </p:stCondLst>
                                        </p:cTn>
                                        <p:tgtEl>
                                          <p:spTgt spid="4">
                                            <p:txEl>
                                              <p:pRg st="2" end="2"/>
                                            </p:txEl>
                                          </p:spTgt>
                                        </p:tgtEl>
                                        <p:attrNameLst>
                                          <p:attrName>style.visibility</p:attrName>
                                        </p:attrNameLst>
                                      </p:cBhvr>
                                      <p:to>
                                        <p:strVal val="visible"/>
                                      </p:to>
                                    </p:set>
                                    <p:animEffect transition="in" filter="fade">
                                      <p:cBhvr>
                                        <p:cTn id="104"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uiExpand="1" build="p" animBg="1" autoUpdateAnimBg="0"/>
      <p:bldP spid="10" grpId="0"/>
      <p:bldP spid="12"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7522977" y="6199779"/>
            <a:ext cx="524503" cy="369332"/>
          </a:xfrm>
          <a:prstGeom prst="rect">
            <a:avLst/>
          </a:prstGeom>
          <a:noFill/>
          <a:ln>
            <a:solidFill>
              <a:schemeClr val="accent6"/>
            </a:solidFill>
          </a:ln>
        </p:spPr>
        <p:txBody>
          <a:bodyPr wrap="none" rtlCol="0">
            <a:spAutoFit/>
          </a:bodyPr>
          <a:lstStyle/>
          <a:p>
            <a:r>
              <a:rPr lang="en-US" dirty="0"/>
              <a:t>00h</a:t>
            </a:r>
          </a:p>
        </p:txBody>
      </p:sp>
      <p:sp>
        <p:nvSpPr>
          <p:cNvPr id="10" name="TextBox 9"/>
          <p:cNvSpPr txBox="1"/>
          <p:nvPr/>
        </p:nvSpPr>
        <p:spPr>
          <a:xfrm>
            <a:off x="7522976" y="5752270"/>
            <a:ext cx="521297" cy="369332"/>
          </a:xfrm>
          <a:prstGeom prst="rect">
            <a:avLst/>
          </a:prstGeom>
          <a:noFill/>
          <a:ln>
            <a:solidFill>
              <a:schemeClr val="accent6"/>
            </a:solidFill>
          </a:ln>
        </p:spPr>
        <p:txBody>
          <a:bodyPr wrap="none" rtlCol="0">
            <a:spAutoFit/>
          </a:bodyPr>
          <a:lstStyle/>
          <a:p>
            <a:r>
              <a:rPr lang="en-US" dirty="0"/>
              <a:t>1Fh</a:t>
            </a:r>
          </a:p>
        </p:txBody>
      </p:sp>
      <p:grpSp>
        <p:nvGrpSpPr>
          <p:cNvPr id="7" name="Group 6"/>
          <p:cNvGrpSpPr/>
          <p:nvPr/>
        </p:nvGrpSpPr>
        <p:grpSpPr>
          <a:xfrm>
            <a:off x="122823" y="4880292"/>
            <a:ext cx="4591543" cy="1581912"/>
            <a:chOff x="122823" y="4880292"/>
            <a:chExt cx="4591543" cy="1581912"/>
          </a:xfrm>
        </p:grpSpPr>
        <p:sp>
          <p:nvSpPr>
            <p:cNvPr id="12" name="TextBox 11"/>
            <p:cNvSpPr txBox="1"/>
            <p:nvPr/>
          </p:nvSpPr>
          <p:spPr>
            <a:xfrm>
              <a:off x="4189863" y="6092872"/>
              <a:ext cx="524503" cy="369332"/>
            </a:xfrm>
            <a:prstGeom prst="rect">
              <a:avLst/>
            </a:prstGeom>
            <a:noFill/>
          </p:spPr>
          <p:txBody>
            <a:bodyPr wrap="none" rtlCol="0">
              <a:spAutoFit/>
            </a:bodyPr>
            <a:lstStyle/>
            <a:p>
              <a:r>
                <a:rPr lang="en-US" dirty="0"/>
                <a:t>00h</a:t>
              </a:r>
            </a:p>
          </p:txBody>
        </p:sp>
        <p:sp>
          <p:nvSpPr>
            <p:cNvPr id="13" name="TextBox 12"/>
            <p:cNvSpPr txBox="1"/>
            <p:nvPr/>
          </p:nvSpPr>
          <p:spPr>
            <a:xfrm>
              <a:off x="4189863" y="4889594"/>
              <a:ext cx="524503" cy="369332"/>
            </a:xfrm>
            <a:prstGeom prst="rect">
              <a:avLst/>
            </a:prstGeom>
            <a:noFill/>
          </p:spPr>
          <p:txBody>
            <a:bodyPr wrap="none" rtlCol="0">
              <a:spAutoFit/>
            </a:bodyPr>
            <a:lstStyle/>
            <a:p>
              <a:r>
                <a:rPr lang="en-US" dirty="0"/>
                <a:t>07h</a:t>
              </a:r>
            </a:p>
          </p:txBody>
        </p:sp>
        <p:graphicFrame>
          <p:nvGraphicFramePr>
            <p:cNvPr id="26" name="Content Placeholder 4">
              <a:extLst>
                <a:ext uri="{FF2B5EF4-FFF2-40B4-BE49-F238E27FC236}">
                  <a16:creationId xmlns:a16="http://schemas.microsoft.com/office/drawing/2014/main" id="{2486BC6F-42B7-4A1D-889E-1B1818D1D5FB}"/>
                </a:ext>
              </a:extLst>
            </p:cNvPr>
            <p:cNvGraphicFramePr>
              <a:graphicFrameLocks/>
            </p:cNvGraphicFramePr>
            <p:nvPr>
              <p:extLst>
                <p:ext uri="{D42A27DB-BD31-4B8C-83A1-F6EECF244321}">
                  <p14:modId xmlns:p14="http://schemas.microsoft.com/office/powerpoint/2010/main" val="3911970694"/>
                </p:ext>
              </p:extLst>
            </p:nvPr>
          </p:nvGraphicFramePr>
          <p:xfrm>
            <a:off x="2359006" y="4882896"/>
            <a:ext cx="1854200" cy="1578864"/>
          </p:xfrm>
          <a:graphic>
            <a:graphicData uri="http://schemas.openxmlformats.org/drawingml/2006/table">
              <a:tbl>
                <a:tblPr firstRow="1" bandRow="1">
                  <a:tableStyleId>{8EC20E35-A176-4012-BC5E-935CFFF8708E}</a:tableStyleId>
                </a:tblPr>
                <a:tblGrid>
                  <a:gridCol w="1854200">
                    <a:extLst>
                      <a:ext uri="{9D8B030D-6E8A-4147-A177-3AD203B41FA5}">
                        <a16:colId xmlns:a16="http://schemas.microsoft.com/office/drawing/2014/main" val="20000"/>
                      </a:ext>
                    </a:extLst>
                  </a:gridCol>
                </a:tblGrid>
                <a:tr h="274320">
                  <a:tc>
                    <a:txBody>
                      <a:bodyPr/>
                      <a:lstStyle/>
                      <a:p>
                        <a:pPr algn="ctr"/>
                        <a:r>
                          <a:rPr lang="en-US" sz="2000" b="0" dirty="0">
                            <a:solidFill>
                              <a:schemeClr val="tx1"/>
                            </a:solidFill>
                          </a:rPr>
                          <a:t>R7</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2"/>
                    </a:ext>
                  </a:extLst>
                </a:tr>
                <a:tr h="78638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00" b="1" i="0" u="none" strike="noStrike" kern="1200" cap="none" spc="0" normalizeH="0" baseline="0" noProof="0" dirty="0">
                            <a:ln>
                              <a:noFill/>
                            </a:ln>
                            <a:solidFill>
                              <a:srgbClr val="212121"/>
                            </a:solidFill>
                            <a:effectLst/>
                            <a:uLnTx/>
                            <a:uFillTx/>
                            <a:latin typeface="+mn-lt"/>
                            <a:ea typeface="+mn-ea"/>
                            <a:cs typeface="+mn-cs"/>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00" b="1" i="0" u="none" strike="noStrike" kern="1200" cap="none" spc="0" normalizeH="0" baseline="0" noProof="0" dirty="0">
                            <a:ln>
                              <a:noFill/>
                            </a:ln>
                            <a:solidFill>
                              <a:srgbClr val="212121"/>
                            </a:solidFill>
                            <a:effectLst/>
                            <a:uLnTx/>
                            <a:uFillTx/>
                            <a:latin typeface="+mn-lt"/>
                            <a:ea typeface="+mn-ea"/>
                            <a:cs typeface="+mn-cs"/>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00" b="1" i="0" u="none" strike="noStrike" kern="1200" cap="none" spc="0" normalizeH="0" baseline="0" noProof="0" dirty="0">
                            <a:ln>
                              <a:noFill/>
                            </a:ln>
                            <a:solidFill>
                              <a:srgbClr val="212121"/>
                            </a:solidFill>
                            <a:effectLst/>
                            <a:uLnTx/>
                            <a:uFillTx/>
                            <a:latin typeface="+mn-lt"/>
                            <a:ea typeface="+mn-ea"/>
                            <a:cs typeface="+mn-cs"/>
                          </a:rPr>
                          <a:t>.</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1"/>
                    </a:ext>
                  </a:extLst>
                </a:tr>
                <a:tr h="274320">
                  <a:tc>
                    <a:txBody>
                      <a:bodyPr/>
                      <a:lstStyle/>
                      <a:p>
                        <a:pPr algn="ctr"/>
                        <a:r>
                          <a:rPr lang="en-US" sz="2000" b="0" dirty="0">
                            <a:solidFill>
                              <a:schemeClr val="tx1"/>
                            </a:solidFill>
                          </a:rPr>
                          <a:t>R0</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3"/>
                    </a:ext>
                  </a:extLst>
                </a:tr>
              </a:tbl>
            </a:graphicData>
          </a:graphic>
        </p:graphicFrame>
        <p:sp>
          <p:nvSpPr>
            <p:cNvPr id="31" name="Left Brace 30"/>
            <p:cNvSpPr/>
            <p:nvPr/>
          </p:nvSpPr>
          <p:spPr>
            <a:xfrm>
              <a:off x="2019859" y="4880292"/>
              <a:ext cx="201304" cy="1581912"/>
            </a:xfrm>
            <a:prstGeom prst="leftBrac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4" name="TextBox 33"/>
            <p:cNvSpPr txBox="1"/>
            <p:nvPr/>
          </p:nvSpPr>
          <p:spPr>
            <a:xfrm>
              <a:off x="122823" y="5486582"/>
              <a:ext cx="1606530" cy="369332"/>
            </a:xfrm>
            <a:prstGeom prst="rect">
              <a:avLst/>
            </a:prstGeom>
            <a:solidFill>
              <a:schemeClr val="bg1">
                <a:lumMod val="85000"/>
              </a:schemeClr>
            </a:solidFill>
          </p:spPr>
          <p:txBody>
            <a:bodyPr wrap="none" rtlCol="0">
              <a:spAutoFit/>
            </a:bodyPr>
            <a:lstStyle/>
            <a:p>
              <a:r>
                <a:rPr lang="en-US" dirty="0"/>
                <a:t>Register Bank 0</a:t>
              </a:r>
            </a:p>
          </p:txBody>
        </p:sp>
      </p:grpSp>
      <p:grpSp>
        <p:nvGrpSpPr>
          <p:cNvPr id="8" name="Group 7"/>
          <p:cNvGrpSpPr/>
          <p:nvPr/>
        </p:nvGrpSpPr>
        <p:grpSpPr>
          <a:xfrm>
            <a:off x="122823" y="3280579"/>
            <a:ext cx="4591543" cy="1599269"/>
            <a:chOff x="122823" y="3280579"/>
            <a:chExt cx="4591543" cy="1599269"/>
          </a:xfrm>
        </p:grpSpPr>
        <p:sp>
          <p:nvSpPr>
            <p:cNvPr id="18" name="TextBox 17"/>
            <p:cNvSpPr txBox="1"/>
            <p:nvPr/>
          </p:nvSpPr>
          <p:spPr>
            <a:xfrm>
              <a:off x="4189863" y="4483857"/>
              <a:ext cx="524503" cy="369332"/>
            </a:xfrm>
            <a:prstGeom prst="rect">
              <a:avLst/>
            </a:prstGeom>
            <a:noFill/>
          </p:spPr>
          <p:txBody>
            <a:bodyPr wrap="none" rtlCol="0">
              <a:spAutoFit/>
            </a:bodyPr>
            <a:lstStyle/>
            <a:p>
              <a:r>
                <a:rPr lang="en-US" dirty="0"/>
                <a:t>08h</a:t>
              </a:r>
            </a:p>
          </p:txBody>
        </p:sp>
        <p:sp>
          <p:nvSpPr>
            <p:cNvPr id="19" name="TextBox 18"/>
            <p:cNvSpPr txBox="1"/>
            <p:nvPr/>
          </p:nvSpPr>
          <p:spPr>
            <a:xfrm>
              <a:off x="4189863" y="3280579"/>
              <a:ext cx="521297" cy="369332"/>
            </a:xfrm>
            <a:prstGeom prst="rect">
              <a:avLst/>
            </a:prstGeom>
            <a:noFill/>
          </p:spPr>
          <p:txBody>
            <a:bodyPr wrap="none" rtlCol="0">
              <a:spAutoFit/>
            </a:bodyPr>
            <a:lstStyle/>
            <a:p>
              <a:r>
                <a:rPr lang="en-US" dirty="0"/>
                <a:t>0Fh</a:t>
              </a:r>
            </a:p>
          </p:txBody>
        </p:sp>
        <p:graphicFrame>
          <p:nvGraphicFramePr>
            <p:cNvPr id="25" name="Content Placeholder 4">
              <a:extLst>
                <a:ext uri="{FF2B5EF4-FFF2-40B4-BE49-F238E27FC236}">
                  <a16:creationId xmlns:a16="http://schemas.microsoft.com/office/drawing/2014/main" id="{2486BC6F-42B7-4A1D-889E-1B1818D1D5FB}"/>
                </a:ext>
              </a:extLst>
            </p:cNvPr>
            <p:cNvGraphicFramePr>
              <a:graphicFrameLocks/>
            </p:cNvGraphicFramePr>
            <p:nvPr>
              <p:extLst>
                <p:ext uri="{D42A27DB-BD31-4B8C-83A1-F6EECF244321}">
                  <p14:modId xmlns:p14="http://schemas.microsoft.com/office/powerpoint/2010/main" val="3247099009"/>
                </p:ext>
              </p:extLst>
            </p:nvPr>
          </p:nvGraphicFramePr>
          <p:xfrm>
            <a:off x="2359006" y="3300984"/>
            <a:ext cx="1854200" cy="1578864"/>
          </p:xfrm>
          <a:graphic>
            <a:graphicData uri="http://schemas.openxmlformats.org/drawingml/2006/table">
              <a:tbl>
                <a:tblPr firstRow="1" bandRow="1">
                  <a:tableStyleId>{8EC20E35-A176-4012-BC5E-935CFFF8708E}</a:tableStyleId>
                </a:tblPr>
                <a:tblGrid>
                  <a:gridCol w="1854200">
                    <a:extLst>
                      <a:ext uri="{9D8B030D-6E8A-4147-A177-3AD203B41FA5}">
                        <a16:colId xmlns:a16="http://schemas.microsoft.com/office/drawing/2014/main" val="20000"/>
                      </a:ext>
                    </a:extLst>
                  </a:gridCol>
                </a:tblGrid>
                <a:tr h="274320">
                  <a:tc>
                    <a:txBody>
                      <a:bodyPr/>
                      <a:lstStyle/>
                      <a:p>
                        <a:pPr algn="ctr"/>
                        <a:r>
                          <a:rPr lang="en-US" sz="2000" b="0" dirty="0">
                            <a:solidFill>
                              <a:schemeClr val="tx1"/>
                            </a:solidFill>
                          </a:rPr>
                          <a:t>R7</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10002"/>
                    </a:ext>
                  </a:extLst>
                </a:tr>
                <a:tr h="78638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00" b="1" i="0" u="none" strike="noStrike" kern="1200" cap="none" spc="0" normalizeH="0" baseline="0" noProof="0" dirty="0">
                            <a:ln>
                              <a:noFill/>
                            </a:ln>
                            <a:solidFill>
                              <a:srgbClr val="212121"/>
                            </a:solidFill>
                            <a:effectLst/>
                            <a:uLnTx/>
                            <a:uFillTx/>
                            <a:latin typeface="+mn-lt"/>
                            <a:ea typeface="+mn-ea"/>
                            <a:cs typeface="+mn-cs"/>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00" b="1" i="0" u="none" strike="noStrike" kern="1200" cap="none" spc="0" normalizeH="0" baseline="0" noProof="0" dirty="0">
                            <a:ln>
                              <a:noFill/>
                            </a:ln>
                            <a:solidFill>
                              <a:srgbClr val="212121"/>
                            </a:solidFill>
                            <a:effectLst/>
                            <a:uLnTx/>
                            <a:uFillTx/>
                            <a:latin typeface="+mn-lt"/>
                            <a:ea typeface="+mn-ea"/>
                            <a:cs typeface="+mn-cs"/>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00" b="1" i="0" u="none" strike="noStrike" kern="1200" cap="none" spc="0" normalizeH="0" baseline="0" noProof="0" dirty="0">
                            <a:ln>
                              <a:noFill/>
                            </a:ln>
                            <a:solidFill>
                              <a:srgbClr val="212121"/>
                            </a:solidFill>
                            <a:effectLst/>
                            <a:uLnTx/>
                            <a:uFillTx/>
                            <a:latin typeface="+mn-lt"/>
                            <a:ea typeface="+mn-ea"/>
                            <a:cs typeface="+mn-cs"/>
                          </a:rPr>
                          <a:t>.</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10001"/>
                    </a:ext>
                  </a:extLst>
                </a:tr>
                <a:tr h="274320">
                  <a:tc>
                    <a:txBody>
                      <a:bodyPr/>
                      <a:lstStyle/>
                      <a:p>
                        <a:pPr algn="ctr"/>
                        <a:r>
                          <a:rPr lang="en-US" sz="2000" b="0" dirty="0">
                            <a:solidFill>
                              <a:schemeClr val="tx1"/>
                            </a:solidFill>
                          </a:rPr>
                          <a:t>R0</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10003"/>
                    </a:ext>
                  </a:extLst>
                </a:tr>
              </a:tbl>
            </a:graphicData>
          </a:graphic>
        </p:graphicFrame>
        <p:sp>
          <p:nvSpPr>
            <p:cNvPr id="30" name="Left Brace 29"/>
            <p:cNvSpPr/>
            <p:nvPr/>
          </p:nvSpPr>
          <p:spPr>
            <a:xfrm>
              <a:off x="2019859" y="3292940"/>
              <a:ext cx="201304" cy="1581912"/>
            </a:xfrm>
            <a:prstGeom prst="leftBrace">
              <a:avLst/>
            </a:prstGeom>
            <a:ln w="25400">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5" name="TextBox 34"/>
            <p:cNvSpPr txBox="1"/>
            <p:nvPr/>
          </p:nvSpPr>
          <p:spPr>
            <a:xfrm>
              <a:off x="122823" y="3899230"/>
              <a:ext cx="1606530" cy="369332"/>
            </a:xfrm>
            <a:prstGeom prst="rect">
              <a:avLst/>
            </a:prstGeom>
            <a:solidFill>
              <a:schemeClr val="accent6">
                <a:lumMod val="40000"/>
                <a:lumOff val="60000"/>
              </a:schemeClr>
            </a:solidFill>
          </p:spPr>
          <p:txBody>
            <a:bodyPr wrap="none" rtlCol="0">
              <a:spAutoFit/>
            </a:bodyPr>
            <a:lstStyle/>
            <a:p>
              <a:r>
                <a:rPr lang="en-US" dirty="0"/>
                <a:t>Register Bank 1</a:t>
              </a:r>
            </a:p>
          </p:txBody>
        </p:sp>
      </p:grpSp>
      <p:grpSp>
        <p:nvGrpSpPr>
          <p:cNvPr id="14" name="Group 13"/>
          <p:cNvGrpSpPr/>
          <p:nvPr/>
        </p:nvGrpSpPr>
        <p:grpSpPr>
          <a:xfrm>
            <a:off x="122823" y="1707969"/>
            <a:ext cx="4591543" cy="1589967"/>
            <a:chOff x="122823" y="1707969"/>
            <a:chExt cx="4591543" cy="1589967"/>
          </a:xfrm>
        </p:grpSpPr>
        <p:sp>
          <p:nvSpPr>
            <p:cNvPr id="20" name="TextBox 19"/>
            <p:cNvSpPr txBox="1"/>
            <p:nvPr/>
          </p:nvSpPr>
          <p:spPr>
            <a:xfrm>
              <a:off x="4189863" y="2911247"/>
              <a:ext cx="524503" cy="369332"/>
            </a:xfrm>
            <a:prstGeom prst="rect">
              <a:avLst/>
            </a:prstGeom>
            <a:noFill/>
          </p:spPr>
          <p:txBody>
            <a:bodyPr wrap="none" rtlCol="0">
              <a:spAutoFit/>
            </a:bodyPr>
            <a:lstStyle/>
            <a:p>
              <a:r>
                <a:rPr lang="en-US" dirty="0"/>
                <a:t>10h</a:t>
              </a:r>
            </a:p>
          </p:txBody>
        </p:sp>
        <p:sp>
          <p:nvSpPr>
            <p:cNvPr id="21" name="TextBox 20"/>
            <p:cNvSpPr txBox="1"/>
            <p:nvPr/>
          </p:nvSpPr>
          <p:spPr>
            <a:xfrm>
              <a:off x="4189863" y="1707969"/>
              <a:ext cx="524503" cy="369332"/>
            </a:xfrm>
            <a:prstGeom prst="rect">
              <a:avLst/>
            </a:prstGeom>
            <a:noFill/>
          </p:spPr>
          <p:txBody>
            <a:bodyPr wrap="none" rtlCol="0">
              <a:spAutoFit/>
            </a:bodyPr>
            <a:lstStyle/>
            <a:p>
              <a:r>
                <a:rPr lang="en-US" dirty="0"/>
                <a:t>17h</a:t>
              </a:r>
            </a:p>
          </p:txBody>
        </p:sp>
        <p:graphicFrame>
          <p:nvGraphicFramePr>
            <p:cNvPr id="24" name="Content Placeholder 4">
              <a:extLst>
                <a:ext uri="{FF2B5EF4-FFF2-40B4-BE49-F238E27FC236}">
                  <a16:creationId xmlns:a16="http://schemas.microsoft.com/office/drawing/2014/main" id="{2486BC6F-42B7-4A1D-889E-1B1818D1D5FB}"/>
                </a:ext>
              </a:extLst>
            </p:cNvPr>
            <p:cNvGraphicFramePr>
              <a:graphicFrameLocks/>
            </p:cNvGraphicFramePr>
            <p:nvPr>
              <p:extLst>
                <p:ext uri="{D42A27DB-BD31-4B8C-83A1-F6EECF244321}">
                  <p14:modId xmlns:p14="http://schemas.microsoft.com/office/powerpoint/2010/main" val="2204028729"/>
                </p:ext>
              </p:extLst>
            </p:nvPr>
          </p:nvGraphicFramePr>
          <p:xfrm>
            <a:off x="2359006" y="1719072"/>
            <a:ext cx="1854200" cy="1578864"/>
          </p:xfrm>
          <a:graphic>
            <a:graphicData uri="http://schemas.openxmlformats.org/drawingml/2006/table">
              <a:tbl>
                <a:tblPr firstRow="1" bandRow="1">
                  <a:tableStyleId>{8EC20E35-A176-4012-BC5E-935CFFF8708E}</a:tableStyleId>
                </a:tblPr>
                <a:tblGrid>
                  <a:gridCol w="1854200">
                    <a:extLst>
                      <a:ext uri="{9D8B030D-6E8A-4147-A177-3AD203B41FA5}">
                        <a16:colId xmlns:a16="http://schemas.microsoft.com/office/drawing/2014/main" val="20000"/>
                      </a:ext>
                    </a:extLst>
                  </a:gridCol>
                </a:tblGrid>
                <a:tr h="274320">
                  <a:tc>
                    <a:txBody>
                      <a:bodyPr/>
                      <a:lstStyle/>
                      <a:p>
                        <a:pPr algn="ctr"/>
                        <a:r>
                          <a:rPr lang="en-US" sz="2000" b="0" dirty="0">
                            <a:solidFill>
                              <a:schemeClr val="tx1"/>
                            </a:solidFill>
                          </a:rPr>
                          <a:t>R7</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accent3">
                          <a:lumMod val="40000"/>
                          <a:lumOff val="60000"/>
                        </a:schemeClr>
                      </a:solidFill>
                    </a:tcPr>
                  </a:tc>
                  <a:extLst>
                    <a:ext uri="{0D108BD9-81ED-4DB2-BD59-A6C34878D82A}">
                      <a16:rowId xmlns:a16="http://schemas.microsoft.com/office/drawing/2014/main" val="10002"/>
                    </a:ext>
                  </a:extLst>
                </a:tr>
                <a:tr h="78638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00" b="1" i="0" u="none" strike="noStrike" kern="1200" cap="none" spc="0" normalizeH="0" baseline="0" noProof="0" dirty="0">
                            <a:ln>
                              <a:noFill/>
                            </a:ln>
                            <a:solidFill>
                              <a:srgbClr val="212121"/>
                            </a:solidFill>
                            <a:effectLst/>
                            <a:uLnTx/>
                            <a:uFillTx/>
                            <a:latin typeface="+mn-lt"/>
                            <a:ea typeface="+mn-ea"/>
                            <a:cs typeface="+mn-cs"/>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00" b="1" i="0" u="none" strike="noStrike" kern="1200" cap="none" spc="0" normalizeH="0" baseline="0" noProof="0" dirty="0">
                            <a:ln>
                              <a:noFill/>
                            </a:ln>
                            <a:solidFill>
                              <a:srgbClr val="212121"/>
                            </a:solidFill>
                            <a:effectLst/>
                            <a:uLnTx/>
                            <a:uFillTx/>
                            <a:latin typeface="+mn-lt"/>
                            <a:ea typeface="+mn-ea"/>
                            <a:cs typeface="+mn-cs"/>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00" b="1" i="0" u="none" strike="noStrike" kern="1200" cap="none" spc="0" normalizeH="0" baseline="0" noProof="0" dirty="0">
                            <a:ln>
                              <a:noFill/>
                            </a:ln>
                            <a:solidFill>
                              <a:srgbClr val="212121"/>
                            </a:solidFill>
                            <a:effectLst/>
                            <a:uLnTx/>
                            <a:uFillTx/>
                            <a:latin typeface="+mn-lt"/>
                            <a:ea typeface="+mn-ea"/>
                            <a:cs typeface="+mn-cs"/>
                          </a:rPr>
                          <a:t>.</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accent3">
                          <a:lumMod val="40000"/>
                          <a:lumOff val="60000"/>
                        </a:schemeClr>
                      </a:solidFill>
                    </a:tcPr>
                  </a:tc>
                  <a:extLst>
                    <a:ext uri="{0D108BD9-81ED-4DB2-BD59-A6C34878D82A}">
                      <a16:rowId xmlns:a16="http://schemas.microsoft.com/office/drawing/2014/main" val="10001"/>
                    </a:ext>
                  </a:extLst>
                </a:tr>
                <a:tr h="274320">
                  <a:tc>
                    <a:txBody>
                      <a:bodyPr/>
                      <a:lstStyle/>
                      <a:p>
                        <a:pPr algn="ctr"/>
                        <a:r>
                          <a:rPr lang="en-US" sz="2000" b="0" dirty="0">
                            <a:solidFill>
                              <a:schemeClr val="tx1"/>
                            </a:solidFill>
                          </a:rPr>
                          <a:t>R0</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accent3">
                          <a:lumMod val="40000"/>
                          <a:lumOff val="60000"/>
                        </a:schemeClr>
                      </a:solidFill>
                    </a:tcPr>
                  </a:tc>
                  <a:extLst>
                    <a:ext uri="{0D108BD9-81ED-4DB2-BD59-A6C34878D82A}">
                      <a16:rowId xmlns:a16="http://schemas.microsoft.com/office/drawing/2014/main" val="10003"/>
                    </a:ext>
                  </a:extLst>
                </a:tr>
              </a:tbl>
            </a:graphicData>
          </a:graphic>
        </p:graphicFrame>
        <p:sp>
          <p:nvSpPr>
            <p:cNvPr id="29" name="Left Brace 28"/>
            <p:cNvSpPr/>
            <p:nvPr/>
          </p:nvSpPr>
          <p:spPr>
            <a:xfrm>
              <a:off x="2019859" y="1707969"/>
              <a:ext cx="201304" cy="1581912"/>
            </a:xfrm>
            <a:prstGeom prst="leftBrace">
              <a:avLst/>
            </a:prstGeom>
            <a:ln w="25400">
              <a:solidFill>
                <a:schemeClr val="accent3">
                  <a:lumMod val="40000"/>
                  <a:lumOff val="6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6" name="TextBox 35"/>
            <p:cNvSpPr txBox="1"/>
            <p:nvPr/>
          </p:nvSpPr>
          <p:spPr>
            <a:xfrm>
              <a:off x="122823" y="2314259"/>
              <a:ext cx="1606530" cy="369332"/>
            </a:xfrm>
            <a:prstGeom prst="rect">
              <a:avLst/>
            </a:prstGeom>
            <a:solidFill>
              <a:schemeClr val="accent3">
                <a:lumMod val="40000"/>
                <a:lumOff val="60000"/>
              </a:schemeClr>
            </a:solidFill>
          </p:spPr>
          <p:txBody>
            <a:bodyPr wrap="none" rtlCol="0">
              <a:spAutoFit/>
            </a:bodyPr>
            <a:lstStyle/>
            <a:p>
              <a:r>
                <a:rPr lang="en-US" dirty="0"/>
                <a:t>Register Bank 2</a:t>
              </a:r>
            </a:p>
          </p:txBody>
        </p:sp>
      </p:grpSp>
      <p:grpSp>
        <p:nvGrpSpPr>
          <p:cNvPr id="15" name="Group 14"/>
          <p:cNvGrpSpPr/>
          <p:nvPr/>
        </p:nvGrpSpPr>
        <p:grpSpPr>
          <a:xfrm>
            <a:off x="122823" y="126057"/>
            <a:ext cx="4591543" cy="1589967"/>
            <a:chOff x="122823" y="126057"/>
            <a:chExt cx="4591543" cy="1589967"/>
          </a:xfrm>
        </p:grpSpPr>
        <p:graphicFrame>
          <p:nvGraphicFramePr>
            <p:cNvPr id="11" name="Content Placeholder 4">
              <a:extLst>
                <a:ext uri="{FF2B5EF4-FFF2-40B4-BE49-F238E27FC236}">
                  <a16:creationId xmlns:a16="http://schemas.microsoft.com/office/drawing/2014/main" id="{2486BC6F-42B7-4A1D-889E-1B1818D1D5FB}"/>
                </a:ext>
              </a:extLst>
            </p:cNvPr>
            <p:cNvGraphicFramePr>
              <a:graphicFrameLocks/>
            </p:cNvGraphicFramePr>
            <p:nvPr>
              <p:extLst>
                <p:ext uri="{D42A27DB-BD31-4B8C-83A1-F6EECF244321}">
                  <p14:modId xmlns:p14="http://schemas.microsoft.com/office/powerpoint/2010/main" val="489563116"/>
                </p:ext>
              </p:extLst>
            </p:nvPr>
          </p:nvGraphicFramePr>
          <p:xfrm>
            <a:off x="2359006" y="137160"/>
            <a:ext cx="1854200" cy="1578864"/>
          </p:xfrm>
          <a:graphic>
            <a:graphicData uri="http://schemas.openxmlformats.org/drawingml/2006/table">
              <a:tbl>
                <a:tblPr firstRow="1" bandRow="1">
                  <a:tableStyleId>{8EC20E35-A176-4012-BC5E-935CFFF8708E}</a:tableStyleId>
                </a:tblPr>
                <a:tblGrid>
                  <a:gridCol w="1854200">
                    <a:extLst>
                      <a:ext uri="{9D8B030D-6E8A-4147-A177-3AD203B41FA5}">
                        <a16:colId xmlns:a16="http://schemas.microsoft.com/office/drawing/2014/main" val="20000"/>
                      </a:ext>
                    </a:extLst>
                  </a:gridCol>
                </a:tblGrid>
                <a:tr h="274320">
                  <a:tc>
                    <a:txBody>
                      <a:bodyPr/>
                      <a:lstStyle/>
                      <a:p>
                        <a:pPr algn="ctr"/>
                        <a:r>
                          <a:rPr lang="en-US" sz="2000" b="0" dirty="0">
                            <a:solidFill>
                              <a:schemeClr val="tx1"/>
                            </a:solidFill>
                          </a:rPr>
                          <a:t>R7</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tx2">
                          <a:lumMod val="40000"/>
                          <a:lumOff val="60000"/>
                        </a:schemeClr>
                      </a:solidFill>
                    </a:tcPr>
                  </a:tc>
                  <a:extLst>
                    <a:ext uri="{0D108BD9-81ED-4DB2-BD59-A6C34878D82A}">
                      <a16:rowId xmlns:a16="http://schemas.microsoft.com/office/drawing/2014/main" val="10002"/>
                    </a:ext>
                  </a:extLst>
                </a:tr>
                <a:tr h="786384">
                  <a:tc>
                    <a:txBody>
                      <a:bodyPr/>
                      <a:lstStyle/>
                      <a:p>
                        <a:pPr algn="ctr"/>
                        <a:r>
                          <a:rPr lang="en-US" sz="1500" b="1" dirty="0">
                            <a:solidFill>
                              <a:schemeClr val="tx1"/>
                            </a:solidFill>
                          </a:rPr>
                          <a:t>.</a:t>
                        </a:r>
                      </a:p>
                      <a:p>
                        <a:pPr algn="ctr"/>
                        <a:r>
                          <a:rPr lang="en-US" sz="1500" b="1" dirty="0">
                            <a:solidFill>
                              <a:schemeClr val="tx1"/>
                            </a:solidFill>
                          </a:rPr>
                          <a:t>.</a:t>
                        </a:r>
                      </a:p>
                      <a:p>
                        <a:pPr algn="ctr"/>
                        <a:r>
                          <a:rPr lang="en-US" sz="1500" b="1" dirty="0">
                            <a:solidFill>
                              <a:schemeClr val="tx1"/>
                            </a:solidFill>
                          </a:rPr>
                          <a:t>.</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tx2">
                          <a:lumMod val="40000"/>
                          <a:lumOff val="60000"/>
                        </a:schemeClr>
                      </a:solidFill>
                    </a:tcPr>
                  </a:tc>
                  <a:extLst>
                    <a:ext uri="{0D108BD9-81ED-4DB2-BD59-A6C34878D82A}">
                      <a16:rowId xmlns:a16="http://schemas.microsoft.com/office/drawing/2014/main" val="10001"/>
                    </a:ext>
                  </a:extLst>
                </a:tr>
                <a:tr h="274320">
                  <a:tc>
                    <a:txBody>
                      <a:bodyPr/>
                      <a:lstStyle/>
                      <a:p>
                        <a:pPr algn="ctr"/>
                        <a:r>
                          <a:rPr lang="en-US" sz="2000" b="0" dirty="0">
                            <a:solidFill>
                              <a:schemeClr val="tx1"/>
                            </a:solidFill>
                          </a:rPr>
                          <a:t>R0</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tx2">
                          <a:lumMod val="40000"/>
                          <a:lumOff val="60000"/>
                        </a:schemeClr>
                      </a:solidFill>
                    </a:tcPr>
                  </a:tc>
                  <a:extLst>
                    <a:ext uri="{0D108BD9-81ED-4DB2-BD59-A6C34878D82A}">
                      <a16:rowId xmlns:a16="http://schemas.microsoft.com/office/drawing/2014/main" val="10003"/>
                    </a:ext>
                  </a:extLst>
                </a:tr>
              </a:tbl>
            </a:graphicData>
          </a:graphic>
        </p:graphicFrame>
        <p:sp>
          <p:nvSpPr>
            <p:cNvPr id="22" name="TextBox 21"/>
            <p:cNvSpPr txBox="1"/>
            <p:nvPr/>
          </p:nvSpPr>
          <p:spPr>
            <a:xfrm>
              <a:off x="4189863" y="1338637"/>
              <a:ext cx="524503" cy="369332"/>
            </a:xfrm>
            <a:prstGeom prst="rect">
              <a:avLst/>
            </a:prstGeom>
            <a:noFill/>
          </p:spPr>
          <p:txBody>
            <a:bodyPr wrap="none" rtlCol="0">
              <a:spAutoFit/>
            </a:bodyPr>
            <a:lstStyle/>
            <a:p>
              <a:r>
                <a:rPr lang="en-US" dirty="0"/>
                <a:t>18h</a:t>
              </a:r>
            </a:p>
          </p:txBody>
        </p:sp>
        <p:sp>
          <p:nvSpPr>
            <p:cNvPr id="23" name="TextBox 22"/>
            <p:cNvSpPr txBox="1"/>
            <p:nvPr/>
          </p:nvSpPr>
          <p:spPr>
            <a:xfrm>
              <a:off x="4189863" y="135359"/>
              <a:ext cx="521297" cy="369332"/>
            </a:xfrm>
            <a:prstGeom prst="rect">
              <a:avLst/>
            </a:prstGeom>
            <a:noFill/>
          </p:spPr>
          <p:txBody>
            <a:bodyPr wrap="none" rtlCol="0">
              <a:spAutoFit/>
            </a:bodyPr>
            <a:lstStyle/>
            <a:p>
              <a:r>
                <a:rPr lang="en-US" dirty="0"/>
                <a:t>1Fh</a:t>
              </a:r>
            </a:p>
          </p:txBody>
        </p:sp>
        <p:sp>
          <p:nvSpPr>
            <p:cNvPr id="28" name="Left Brace 27"/>
            <p:cNvSpPr/>
            <p:nvPr/>
          </p:nvSpPr>
          <p:spPr>
            <a:xfrm>
              <a:off x="2019859" y="126057"/>
              <a:ext cx="201304" cy="1581912"/>
            </a:xfrm>
            <a:prstGeom prst="leftBrace">
              <a:avLst/>
            </a:prstGeom>
            <a:ln w="25400">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7" name="TextBox 36"/>
            <p:cNvSpPr txBox="1"/>
            <p:nvPr/>
          </p:nvSpPr>
          <p:spPr>
            <a:xfrm>
              <a:off x="122823" y="732347"/>
              <a:ext cx="1606530" cy="369332"/>
            </a:xfrm>
            <a:prstGeom prst="rect">
              <a:avLst/>
            </a:prstGeom>
            <a:solidFill>
              <a:schemeClr val="tx2">
                <a:lumMod val="40000"/>
                <a:lumOff val="60000"/>
              </a:schemeClr>
            </a:solidFill>
          </p:spPr>
          <p:txBody>
            <a:bodyPr wrap="none" rtlCol="0">
              <a:spAutoFit/>
            </a:bodyPr>
            <a:lstStyle/>
            <a:p>
              <a:r>
                <a:rPr lang="en-US" dirty="0"/>
                <a:t>Register Bank 3</a:t>
              </a:r>
            </a:p>
          </p:txBody>
        </p:sp>
      </p:grpSp>
      <p:cxnSp>
        <p:nvCxnSpPr>
          <p:cNvPr id="49" name="Straight Arrow Connector 48"/>
          <p:cNvCxnSpPr>
            <a:stCxn id="9" idx="1"/>
            <a:endCxn id="12" idx="3"/>
          </p:cNvCxnSpPr>
          <p:nvPr/>
        </p:nvCxnSpPr>
        <p:spPr>
          <a:xfrm flipH="1" flipV="1">
            <a:off x="4714366" y="6277538"/>
            <a:ext cx="2808611" cy="106907"/>
          </a:xfrm>
          <a:prstGeom prst="straightConnector1">
            <a:avLst/>
          </a:prstGeom>
          <a:ln w="2222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a:stCxn id="10" idx="0"/>
            <a:endCxn id="23" idx="3"/>
          </p:cNvCxnSpPr>
          <p:nvPr/>
        </p:nvCxnSpPr>
        <p:spPr>
          <a:xfrm flipH="1" flipV="1">
            <a:off x="4711160" y="320025"/>
            <a:ext cx="3072465" cy="5432245"/>
          </a:xfrm>
          <a:prstGeom prst="straightConnector1">
            <a:avLst/>
          </a:prstGeom>
          <a:ln w="2222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grpSp>
        <p:nvGrpSpPr>
          <p:cNvPr id="53" name="Group 52"/>
          <p:cNvGrpSpPr/>
          <p:nvPr/>
        </p:nvGrpSpPr>
        <p:grpSpPr>
          <a:xfrm>
            <a:off x="8310149" y="1539911"/>
            <a:ext cx="3878644" cy="5029200"/>
            <a:chOff x="8011237" y="2058526"/>
            <a:chExt cx="3878644" cy="3200400"/>
          </a:xfrm>
        </p:grpSpPr>
        <p:sp>
          <p:nvSpPr>
            <p:cNvPr id="54" name="Rounded Rectangle 53"/>
            <p:cNvSpPr/>
            <p:nvPr/>
          </p:nvSpPr>
          <p:spPr>
            <a:xfrm>
              <a:off x="8011237" y="2058526"/>
              <a:ext cx="3200400" cy="3200400"/>
            </a:xfrm>
            <a:prstGeom prst="roundRect">
              <a:avLst/>
            </a:prstGeom>
            <a:ln w="22225"/>
          </p:spPr>
          <p:style>
            <a:lnRef idx="2">
              <a:schemeClr val="accent6"/>
            </a:lnRef>
            <a:fillRef idx="1">
              <a:schemeClr val="lt1"/>
            </a:fillRef>
            <a:effectRef idx="0">
              <a:schemeClr val="accent6"/>
            </a:effectRef>
            <a:fontRef idx="minor">
              <a:schemeClr val="dk1"/>
            </a:fontRef>
          </p:style>
          <p:txBody>
            <a:bodyPr rtlCol="0" anchor="ctr"/>
            <a:lstStyle/>
            <a:p>
              <a:r>
                <a:rPr lang="en-US" dirty="0"/>
                <a:t>Special function registers</a:t>
              </a:r>
            </a:p>
            <a:p>
              <a:endParaRPr lang="en-US" dirty="0"/>
            </a:p>
            <a:p>
              <a:r>
                <a:rPr lang="en-US" dirty="0"/>
                <a:t>(80 – </a:t>
              </a:r>
              <a:r>
                <a:rPr lang="en-US" dirty="0" err="1"/>
                <a:t>FFh</a:t>
              </a:r>
              <a:r>
                <a:rPr lang="en-US" dirty="0"/>
                <a:t>)</a:t>
              </a:r>
            </a:p>
            <a:p>
              <a:endParaRPr lang="en-US" dirty="0"/>
            </a:p>
            <a:p>
              <a:endParaRPr lang="en-US" dirty="0"/>
            </a:p>
            <a:p>
              <a:endParaRPr lang="en-US" dirty="0"/>
            </a:p>
            <a:p>
              <a:endParaRPr lang="en-US" dirty="0"/>
            </a:p>
            <a:p>
              <a:endParaRPr lang="en-US" dirty="0"/>
            </a:p>
            <a:p>
              <a:endParaRPr lang="en-US" dirty="0"/>
            </a:p>
            <a:p>
              <a:r>
                <a:rPr lang="en-US" dirty="0"/>
                <a:t>Internal RAM</a:t>
              </a:r>
            </a:p>
            <a:p>
              <a:endParaRPr lang="en-US" dirty="0"/>
            </a:p>
            <a:p>
              <a:r>
                <a:rPr lang="en-US" dirty="0"/>
                <a:t>(00 – 7Fh)</a:t>
              </a:r>
            </a:p>
          </p:txBody>
        </p:sp>
        <p:cxnSp>
          <p:nvCxnSpPr>
            <p:cNvPr id="55" name="Straight Connector 54"/>
            <p:cNvCxnSpPr>
              <a:stCxn id="54" idx="1"/>
              <a:endCxn id="54" idx="3"/>
            </p:cNvCxnSpPr>
            <p:nvPr/>
          </p:nvCxnSpPr>
          <p:spPr>
            <a:xfrm>
              <a:off x="8011237" y="3658726"/>
              <a:ext cx="3200400" cy="0"/>
            </a:xfrm>
            <a:prstGeom prst="line">
              <a:avLst/>
            </a:prstGeom>
          </p:spPr>
          <p:style>
            <a:lnRef idx="3">
              <a:schemeClr val="accent6"/>
            </a:lnRef>
            <a:fillRef idx="0">
              <a:schemeClr val="accent6"/>
            </a:fillRef>
            <a:effectRef idx="2">
              <a:schemeClr val="accent6"/>
            </a:effectRef>
            <a:fontRef idx="minor">
              <a:schemeClr val="tx1"/>
            </a:fontRef>
          </p:style>
        </p:cxnSp>
        <p:sp>
          <p:nvSpPr>
            <p:cNvPr id="57" name="TextBox 56"/>
            <p:cNvSpPr txBox="1"/>
            <p:nvPr/>
          </p:nvSpPr>
          <p:spPr>
            <a:xfrm>
              <a:off x="11371790" y="2058526"/>
              <a:ext cx="518091" cy="369332"/>
            </a:xfrm>
            <a:prstGeom prst="rect">
              <a:avLst/>
            </a:prstGeom>
            <a:noFill/>
          </p:spPr>
          <p:txBody>
            <a:bodyPr wrap="none" rtlCol="0">
              <a:spAutoFit/>
            </a:bodyPr>
            <a:lstStyle/>
            <a:p>
              <a:r>
                <a:rPr lang="en-US" dirty="0" err="1"/>
                <a:t>FFh</a:t>
              </a:r>
              <a:endParaRPr lang="en-US" dirty="0"/>
            </a:p>
          </p:txBody>
        </p:sp>
      </p:grpSp>
      <p:sp>
        <p:nvSpPr>
          <p:cNvPr id="2" name="TextBox 1"/>
          <p:cNvSpPr txBox="1"/>
          <p:nvPr/>
        </p:nvSpPr>
        <p:spPr>
          <a:xfrm>
            <a:off x="8304922" y="870846"/>
            <a:ext cx="3416021" cy="461665"/>
          </a:xfrm>
          <a:prstGeom prst="rect">
            <a:avLst/>
          </a:prstGeom>
          <a:solidFill>
            <a:schemeClr val="tx1">
              <a:lumMod val="10000"/>
              <a:lumOff val="90000"/>
            </a:schemeClr>
          </a:solidFill>
        </p:spPr>
        <p:txBody>
          <a:bodyPr wrap="square" rtlCol="0">
            <a:spAutoFit/>
          </a:bodyPr>
          <a:lstStyle/>
          <a:p>
            <a:r>
              <a:rPr lang="en-US" sz="2400" dirty="0"/>
              <a:t>Data Memory Organization</a:t>
            </a:r>
          </a:p>
        </p:txBody>
      </p:sp>
      <p:sp>
        <p:nvSpPr>
          <p:cNvPr id="3" name="TextBox 2"/>
          <p:cNvSpPr txBox="1"/>
          <p:nvPr/>
        </p:nvSpPr>
        <p:spPr>
          <a:xfrm>
            <a:off x="4871313" y="1541910"/>
            <a:ext cx="3273456" cy="2585323"/>
          </a:xfrm>
          <a:prstGeom prst="rect">
            <a:avLst/>
          </a:prstGeom>
          <a:solidFill>
            <a:schemeClr val="bg1"/>
          </a:solidFill>
        </p:spPr>
        <p:txBody>
          <a:bodyPr wrap="square" rtlCol="0">
            <a:spAutoFit/>
          </a:bodyPr>
          <a:lstStyle/>
          <a:p>
            <a:pPr marL="285750" indent="-285750">
              <a:buClr>
                <a:schemeClr val="accent6"/>
              </a:buClr>
              <a:buFont typeface="Roboto Condensed" panose="020B0604020202020204" charset="0"/>
              <a:buChar char="►"/>
            </a:pPr>
            <a:r>
              <a:rPr lang="en-US" dirty="0"/>
              <a:t>The first 32 Bytes 00h to 1Fh are allocated for register banks. </a:t>
            </a:r>
          </a:p>
          <a:p>
            <a:pPr marL="285750" indent="-285750">
              <a:buClr>
                <a:schemeClr val="accent6"/>
              </a:buClr>
              <a:buFont typeface="Roboto Condensed" panose="020B0604020202020204" charset="0"/>
              <a:buChar char="►"/>
            </a:pPr>
            <a:endParaRPr lang="en-US" dirty="0"/>
          </a:p>
          <a:p>
            <a:pPr marL="285750" indent="-285750">
              <a:buClr>
                <a:schemeClr val="accent6"/>
              </a:buClr>
              <a:buFont typeface="Roboto Condensed" panose="020B0604020202020204" charset="0"/>
              <a:buChar char="►"/>
            </a:pPr>
            <a:r>
              <a:rPr lang="en-US" dirty="0"/>
              <a:t>There are four register banks – register bank 0,1,2 and 3.</a:t>
            </a:r>
          </a:p>
          <a:p>
            <a:pPr marL="285750" indent="-285750">
              <a:buClr>
                <a:schemeClr val="accent6"/>
              </a:buClr>
              <a:buFont typeface="Roboto Condensed" panose="020B0604020202020204" charset="0"/>
              <a:buChar char="►"/>
            </a:pPr>
            <a:endParaRPr lang="en-US" dirty="0"/>
          </a:p>
          <a:p>
            <a:pPr marL="285750" indent="-285750">
              <a:buClr>
                <a:schemeClr val="accent6"/>
              </a:buClr>
              <a:buFont typeface="Roboto Condensed" panose="020B0604020202020204" charset="0"/>
              <a:buChar char="►"/>
            </a:pPr>
            <a:r>
              <a:rPr lang="en-US" dirty="0"/>
              <a:t>Each register bank has 8 registers R0 to R7.</a:t>
            </a:r>
          </a:p>
        </p:txBody>
      </p:sp>
      <p:sp>
        <p:nvSpPr>
          <p:cNvPr id="43" name="TextBox 42"/>
          <p:cNvSpPr txBox="1"/>
          <p:nvPr/>
        </p:nvSpPr>
        <p:spPr>
          <a:xfrm>
            <a:off x="11664290" y="6199779"/>
            <a:ext cx="524503" cy="369332"/>
          </a:xfrm>
          <a:prstGeom prst="rect">
            <a:avLst/>
          </a:prstGeom>
          <a:noFill/>
          <a:ln>
            <a:noFill/>
          </a:ln>
        </p:spPr>
        <p:txBody>
          <a:bodyPr wrap="none" rtlCol="0">
            <a:spAutoFit/>
          </a:bodyPr>
          <a:lstStyle/>
          <a:p>
            <a:r>
              <a:rPr lang="en-US" dirty="0"/>
              <a:t>00h</a:t>
            </a:r>
          </a:p>
        </p:txBody>
      </p:sp>
    </p:spTree>
    <p:extLst>
      <p:ext uri="{BB962C8B-B14F-4D97-AF65-F5344CB8AC3E}">
        <p14:creationId xmlns:p14="http://schemas.microsoft.com/office/powerpoint/2010/main" val="136090681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Effect transition="in" filter="fade">
                                      <p:cBhvr>
                                        <p:cTn id="25" dur="500"/>
                                        <p:tgtEl>
                                          <p:spTgt spid="3">
                                            <p:txEl>
                                              <p:pRg st="2" end="2"/>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
                                            <p:txEl>
                                              <p:pRg st="4" end="4"/>
                                            </p:txEl>
                                          </p:spTgt>
                                        </p:tgtEl>
                                        <p:attrNameLst>
                                          <p:attrName>style.visibility</p:attrName>
                                        </p:attrNameLst>
                                      </p:cBhvr>
                                      <p:to>
                                        <p:strVal val="visible"/>
                                      </p:to>
                                    </p:set>
                                    <p:animEffect transition="in" filter="fade">
                                      <p:cBhvr>
                                        <p:cTn id="30" dur="500"/>
                                        <p:tgtEl>
                                          <p:spTgt spid="3">
                                            <p:txEl>
                                              <p:pRg st="4" end="4"/>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500"/>
                                        <p:tgtEl>
                                          <p:spTgt spid="7"/>
                                        </p:tgtEl>
                                      </p:cBhvr>
                                    </p:animEffect>
                                  </p:childTnLst>
                                </p:cTn>
                              </p:par>
                              <p:par>
                                <p:cTn id="36" presetID="10" presetClass="entr" presetSubtype="0" fill="hold" nodeType="withEffect">
                                  <p:stCondLst>
                                    <p:cond delay="0"/>
                                  </p:stCondLst>
                                  <p:childTnLst>
                                    <p:set>
                                      <p:cBhvr>
                                        <p:cTn id="37" dur="1" fill="hold">
                                          <p:stCondLst>
                                            <p:cond delay="0"/>
                                          </p:stCondLst>
                                        </p:cTn>
                                        <p:tgtEl>
                                          <p:spTgt spid="49"/>
                                        </p:tgtEl>
                                        <p:attrNameLst>
                                          <p:attrName>style.visibility</p:attrName>
                                        </p:attrNameLst>
                                      </p:cBhvr>
                                      <p:to>
                                        <p:strVal val="visible"/>
                                      </p:to>
                                    </p:set>
                                    <p:animEffect transition="in" filter="fade">
                                      <p:cBhvr>
                                        <p:cTn id="38" dur="500"/>
                                        <p:tgtEl>
                                          <p:spTgt spid="49"/>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8"/>
                                        </p:tgtEl>
                                        <p:attrNameLst>
                                          <p:attrName>style.visibility</p:attrName>
                                        </p:attrNameLst>
                                      </p:cBhvr>
                                      <p:to>
                                        <p:strVal val="visible"/>
                                      </p:to>
                                    </p:set>
                                    <p:animEffect transition="in" filter="fade">
                                      <p:cBhvr>
                                        <p:cTn id="43" dur="500"/>
                                        <p:tgtEl>
                                          <p:spTgt spid="8"/>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14"/>
                                        </p:tgtEl>
                                        <p:attrNameLst>
                                          <p:attrName>style.visibility</p:attrName>
                                        </p:attrNameLst>
                                      </p:cBhvr>
                                      <p:to>
                                        <p:strVal val="visible"/>
                                      </p:to>
                                    </p:set>
                                    <p:animEffect transition="in" filter="fade">
                                      <p:cBhvr>
                                        <p:cTn id="48" dur="500"/>
                                        <p:tgtEl>
                                          <p:spTgt spid="14"/>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15"/>
                                        </p:tgtEl>
                                        <p:attrNameLst>
                                          <p:attrName>style.visibility</p:attrName>
                                        </p:attrNameLst>
                                      </p:cBhvr>
                                      <p:to>
                                        <p:strVal val="visible"/>
                                      </p:to>
                                    </p:set>
                                    <p:animEffect transition="in" filter="fade">
                                      <p:cBhvr>
                                        <p:cTn id="53" dur="500"/>
                                        <p:tgtEl>
                                          <p:spTgt spid="15"/>
                                        </p:tgtEl>
                                      </p:cBhvr>
                                    </p:animEffect>
                                  </p:childTnLst>
                                </p:cTn>
                              </p:par>
                              <p:par>
                                <p:cTn id="54" presetID="10" presetClass="entr" presetSubtype="0" fill="hold" nodeType="withEffect">
                                  <p:stCondLst>
                                    <p:cond delay="0"/>
                                  </p:stCondLst>
                                  <p:childTnLst>
                                    <p:set>
                                      <p:cBhvr>
                                        <p:cTn id="55" dur="1" fill="hold">
                                          <p:stCondLst>
                                            <p:cond delay="0"/>
                                          </p:stCondLst>
                                        </p:cTn>
                                        <p:tgtEl>
                                          <p:spTgt spid="51"/>
                                        </p:tgtEl>
                                        <p:attrNameLst>
                                          <p:attrName>style.visibility</p:attrName>
                                        </p:attrNameLst>
                                      </p:cBhvr>
                                      <p:to>
                                        <p:strVal val="visible"/>
                                      </p:to>
                                    </p:set>
                                    <p:animEffect transition="in" filter="fade">
                                      <p:cBhvr>
                                        <p:cTn id="56"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2"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TextBox 57"/>
          <p:cNvSpPr txBox="1"/>
          <p:nvPr/>
        </p:nvSpPr>
        <p:spPr>
          <a:xfrm>
            <a:off x="7522976" y="5301916"/>
            <a:ext cx="524503" cy="369332"/>
          </a:xfrm>
          <a:prstGeom prst="rect">
            <a:avLst/>
          </a:prstGeom>
          <a:noFill/>
          <a:ln>
            <a:solidFill>
              <a:schemeClr val="accent6"/>
            </a:solidFill>
          </a:ln>
        </p:spPr>
        <p:txBody>
          <a:bodyPr wrap="none" rtlCol="0">
            <a:spAutoFit/>
          </a:bodyPr>
          <a:lstStyle/>
          <a:p>
            <a:r>
              <a:rPr lang="en-US" dirty="0"/>
              <a:t>20h</a:t>
            </a:r>
          </a:p>
        </p:txBody>
      </p:sp>
      <p:sp>
        <p:nvSpPr>
          <p:cNvPr id="59" name="TextBox 58"/>
          <p:cNvSpPr txBox="1"/>
          <p:nvPr/>
        </p:nvSpPr>
        <p:spPr>
          <a:xfrm>
            <a:off x="7522976" y="4845323"/>
            <a:ext cx="521297" cy="369332"/>
          </a:xfrm>
          <a:prstGeom prst="rect">
            <a:avLst/>
          </a:prstGeom>
          <a:noFill/>
          <a:ln>
            <a:solidFill>
              <a:schemeClr val="accent6"/>
            </a:solidFill>
          </a:ln>
        </p:spPr>
        <p:txBody>
          <a:bodyPr wrap="none" rtlCol="0">
            <a:spAutoFit/>
          </a:bodyPr>
          <a:lstStyle/>
          <a:p>
            <a:r>
              <a:rPr lang="en-US" dirty="0"/>
              <a:t>2Fh</a:t>
            </a:r>
          </a:p>
        </p:txBody>
      </p:sp>
      <p:graphicFrame>
        <p:nvGraphicFramePr>
          <p:cNvPr id="2" name="Table 1"/>
          <p:cNvGraphicFramePr>
            <a:graphicFrameLocks noGrp="1"/>
          </p:cNvGraphicFramePr>
          <p:nvPr>
            <p:extLst>
              <p:ext uri="{D42A27DB-BD31-4B8C-83A1-F6EECF244321}">
                <p14:modId xmlns:p14="http://schemas.microsoft.com/office/powerpoint/2010/main" val="1693247287"/>
              </p:ext>
            </p:extLst>
          </p:nvPr>
        </p:nvGraphicFramePr>
        <p:xfrm>
          <a:off x="1613555" y="473111"/>
          <a:ext cx="3468361" cy="6096000"/>
        </p:xfrm>
        <a:graphic>
          <a:graphicData uri="http://schemas.openxmlformats.org/drawingml/2006/table">
            <a:tbl>
              <a:tblPr firstRow="1" bandRow="1">
                <a:tableStyleId>{5940675A-B579-460E-94D1-54222C63F5DA}</a:tableStyleId>
              </a:tblPr>
              <a:tblGrid>
                <a:gridCol w="3468361">
                  <a:extLst>
                    <a:ext uri="{9D8B030D-6E8A-4147-A177-3AD203B41FA5}">
                      <a16:colId xmlns:a16="http://schemas.microsoft.com/office/drawing/2014/main" val="20000"/>
                    </a:ext>
                  </a:extLst>
                </a:gridCol>
              </a:tblGrid>
              <a:tr h="365760">
                <a:tc>
                  <a:txBody>
                    <a:bodyPr/>
                    <a:lstStyle/>
                    <a:p>
                      <a:r>
                        <a:rPr lang="en-US" sz="1900" dirty="0"/>
                        <a:t>7F                                                  78 </a:t>
                      </a:r>
                    </a:p>
                  </a:txBody>
                  <a:tcPr/>
                </a:tc>
                <a:extLst>
                  <a:ext uri="{0D108BD9-81ED-4DB2-BD59-A6C34878D82A}">
                    <a16:rowId xmlns:a16="http://schemas.microsoft.com/office/drawing/2014/main" val="10000"/>
                  </a:ext>
                </a:extLst>
              </a:tr>
              <a:tr h="365760">
                <a:tc>
                  <a:txBody>
                    <a:bodyPr/>
                    <a:lstStyle/>
                    <a:p>
                      <a:r>
                        <a:rPr lang="en-US" sz="1900" dirty="0"/>
                        <a:t>77</a:t>
                      </a:r>
                      <a:r>
                        <a:rPr lang="en-US" sz="1900" baseline="0" dirty="0"/>
                        <a:t>                                                  </a:t>
                      </a:r>
                      <a:r>
                        <a:rPr lang="en-US" sz="1900" dirty="0"/>
                        <a:t>70 </a:t>
                      </a:r>
                    </a:p>
                  </a:txBody>
                  <a:tcPr/>
                </a:tc>
                <a:extLst>
                  <a:ext uri="{0D108BD9-81ED-4DB2-BD59-A6C34878D82A}">
                    <a16:rowId xmlns:a16="http://schemas.microsoft.com/office/drawing/2014/main" val="10001"/>
                  </a:ext>
                </a:extLst>
              </a:tr>
              <a:tr h="365760">
                <a:tc>
                  <a:txBody>
                    <a:bodyPr/>
                    <a:lstStyle/>
                    <a:p>
                      <a:r>
                        <a:rPr lang="en-US" sz="1900" dirty="0"/>
                        <a:t>6F                                                  68</a:t>
                      </a:r>
                    </a:p>
                  </a:txBody>
                  <a:tcPr/>
                </a:tc>
                <a:extLst>
                  <a:ext uri="{0D108BD9-81ED-4DB2-BD59-A6C34878D82A}">
                    <a16:rowId xmlns:a16="http://schemas.microsoft.com/office/drawing/2014/main" val="10002"/>
                  </a:ext>
                </a:extLst>
              </a:tr>
              <a:tr h="365760">
                <a:tc>
                  <a:txBody>
                    <a:bodyPr/>
                    <a:lstStyle/>
                    <a:p>
                      <a:pPr>
                        <a:buAutoNum type="arabicPlain" startAt="67"/>
                      </a:pPr>
                      <a:r>
                        <a:rPr lang="en-US" sz="1900" dirty="0"/>
                        <a:t>                                                  60</a:t>
                      </a:r>
                    </a:p>
                  </a:txBody>
                  <a:tcPr/>
                </a:tc>
                <a:extLst>
                  <a:ext uri="{0D108BD9-81ED-4DB2-BD59-A6C34878D82A}">
                    <a16:rowId xmlns:a16="http://schemas.microsoft.com/office/drawing/2014/main" val="10003"/>
                  </a:ext>
                </a:extLst>
              </a:tr>
              <a:tr h="365760">
                <a:tc>
                  <a:txBody>
                    <a:bodyPr/>
                    <a:lstStyle/>
                    <a:p>
                      <a:r>
                        <a:rPr lang="en-US" sz="1900" dirty="0"/>
                        <a:t>5F                                                  58</a:t>
                      </a:r>
                    </a:p>
                  </a:txBody>
                  <a:tcPr/>
                </a:tc>
                <a:extLst>
                  <a:ext uri="{0D108BD9-81ED-4DB2-BD59-A6C34878D82A}">
                    <a16:rowId xmlns:a16="http://schemas.microsoft.com/office/drawing/2014/main" val="10004"/>
                  </a:ext>
                </a:extLst>
              </a:tr>
              <a:tr h="365760">
                <a:tc>
                  <a:txBody>
                    <a:bodyPr/>
                    <a:lstStyle/>
                    <a:p>
                      <a:pPr>
                        <a:buAutoNum type="arabicPlain" startAt="57"/>
                      </a:pPr>
                      <a:r>
                        <a:rPr lang="en-US" sz="1900" dirty="0"/>
                        <a:t>                                                  50</a:t>
                      </a:r>
                    </a:p>
                  </a:txBody>
                  <a:tcPr/>
                </a:tc>
                <a:extLst>
                  <a:ext uri="{0D108BD9-81ED-4DB2-BD59-A6C34878D82A}">
                    <a16:rowId xmlns:a16="http://schemas.microsoft.com/office/drawing/2014/main" val="10005"/>
                  </a:ext>
                </a:extLst>
              </a:tr>
              <a:tr h="365760">
                <a:tc>
                  <a:txBody>
                    <a:bodyPr/>
                    <a:lstStyle/>
                    <a:p>
                      <a:r>
                        <a:rPr lang="en-US" sz="1900" dirty="0"/>
                        <a:t>4F                                                  48</a:t>
                      </a:r>
                    </a:p>
                  </a:txBody>
                  <a:tcPr/>
                </a:tc>
                <a:extLst>
                  <a:ext uri="{0D108BD9-81ED-4DB2-BD59-A6C34878D82A}">
                    <a16:rowId xmlns:a16="http://schemas.microsoft.com/office/drawing/2014/main" val="10006"/>
                  </a:ext>
                </a:extLst>
              </a:tr>
              <a:tr h="365760">
                <a:tc>
                  <a:txBody>
                    <a:bodyPr/>
                    <a:lstStyle/>
                    <a:p>
                      <a:r>
                        <a:rPr lang="en-US" sz="1900" dirty="0"/>
                        <a:t>47                                                  40</a:t>
                      </a:r>
                    </a:p>
                  </a:txBody>
                  <a:tcPr/>
                </a:tc>
                <a:extLst>
                  <a:ext uri="{0D108BD9-81ED-4DB2-BD59-A6C34878D82A}">
                    <a16:rowId xmlns:a16="http://schemas.microsoft.com/office/drawing/2014/main" val="10007"/>
                  </a:ext>
                </a:extLst>
              </a:tr>
              <a:tr h="365760">
                <a:tc>
                  <a:txBody>
                    <a:bodyPr/>
                    <a:lstStyle/>
                    <a:p>
                      <a:r>
                        <a:rPr lang="en-US" sz="1900" dirty="0"/>
                        <a:t>3F                                                  38</a:t>
                      </a:r>
                    </a:p>
                  </a:txBody>
                  <a:tcPr/>
                </a:tc>
                <a:extLst>
                  <a:ext uri="{0D108BD9-81ED-4DB2-BD59-A6C34878D82A}">
                    <a16:rowId xmlns:a16="http://schemas.microsoft.com/office/drawing/2014/main" val="10008"/>
                  </a:ext>
                </a:extLst>
              </a:tr>
              <a:tr h="365760">
                <a:tc>
                  <a:txBody>
                    <a:bodyPr/>
                    <a:lstStyle/>
                    <a:p>
                      <a:r>
                        <a:rPr lang="en-US" sz="1900" dirty="0"/>
                        <a:t>37</a:t>
                      </a:r>
                      <a:r>
                        <a:rPr lang="en-US" sz="1900" baseline="0" dirty="0"/>
                        <a:t>                                                  30</a:t>
                      </a:r>
                      <a:endParaRPr lang="en-US" sz="1900" dirty="0"/>
                    </a:p>
                  </a:txBody>
                  <a:tcPr/>
                </a:tc>
                <a:extLst>
                  <a:ext uri="{0D108BD9-81ED-4DB2-BD59-A6C34878D82A}">
                    <a16:rowId xmlns:a16="http://schemas.microsoft.com/office/drawing/2014/main" val="10009"/>
                  </a:ext>
                </a:extLst>
              </a:tr>
              <a:tr h="365760">
                <a:tc>
                  <a:txBody>
                    <a:bodyPr/>
                    <a:lstStyle/>
                    <a:p>
                      <a:r>
                        <a:rPr lang="en-US" sz="1900" dirty="0"/>
                        <a:t>2F                                                  28</a:t>
                      </a:r>
                    </a:p>
                  </a:txBody>
                  <a:tcPr/>
                </a:tc>
                <a:extLst>
                  <a:ext uri="{0D108BD9-81ED-4DB2-BD59-A6C34878D82A}">
                    <a16:rowId xmlns:a16="http://schemas.microsoft.com/office/drawing/2014/main" val="10010"/>
                  </a:ext>
                </a:extLst>
              </a:tr>
              <a:tr h="365760">
                <a:tc>
                  <a:txBody>
                    <a:bodyPr/>
                    <a:lstStyle/>
                    <a:p>
                      <a:r>
                        <a:rPr lang="en-US" sz="1900" dirty="0"/>
                        <a:t>27                                                  20</a:t>
                      </a:r>
                    </a:p>
                  </a:txBody>
                  <a:tcPr/>
                </a:tc>
                <a:extLst>
                  <a:ext uri="{0D108BD9-81ED-4DB2-BD59-A6C34878D82A}">
                    <a16:rowId xmlns:a16="http://schemas.microsoft.com/office/drawing/2014/main" val="10011"/>
                  </a:ext>
                </a:extLst>
              </a:tr>
              <a:tr h="365760">
                <a:tc>
                  <a:txBody>
                    <a:bodyPr/>
                    <a:lstStyle/>
                    <a:p>
                      <a:r>
                        <a:rPr lang="en-US" sz="1900" dirty="0"/>
                        <a:t>1F                                                  18</a:t>
                      </a:r>
                    </a:p>
                  </a:txBody>
                  <a:tcPr/>
                </a:tc>
                <a:extLst>
                  <a:ext uri="{0D108BD9-81ED-4DB2-BD59-A6C34878D82A}">
                    <a16:rowId xmlns:a16="http://schemas.microsoft.com/office/drawing/2014/main" val="10012"/>
                  </a:ext>
                </a:extLst>
              </a:tr>
              <a:tr h="365760">
                <a:tc>
                  <a:txBody>
                    <a:bodyPr/>
                    <a:lstStyle/>
                    <a:p>
                      <a:pPr>
                        <a:buAutoNum type="arabicPlain" startAt="17"/>
                      </a:pPr>
                      <a:r>
                        <a:rPr lang="en-US" sz="1900" dirty="0"/>
                        <a:t>                                                  10</a:t>
                      </a:r>
                    </a:p>
                  </a:txBody>
                  <a:tcPr/>
                </a:tc>
                <a:extLst>
                  <a:ext uri="{0D108BD9-81ED-4DB2-BD59-A6C34878D82A}">
                    <a16:rowId xmlns:a16="http://schemas.microsoft.com/office/drawing/2014/main" val="10013"/>
                  </a:ext>
                </a:extLst>
              </a:tr>
              <a:tr h="365760">
                <a:tc>
                  <a:txBody>
                    <a:bodyPr/>
                    <a:lstStyle/>
                    <a:p>
                      <a:r>
                        <a:rPr lang="en-US" sz="1900" dirty="0"/>
                        <a:t>0F                                                  08</a:t>
                      </a:r>
                    </a:p>
                  </a:txBody>
                  <a:tcPr/>
                </a:tc>
                <a:extLst>
                  <a:ext uri="{0D108BD9-81ED-4DB2-BD59-A6C34878D82A}">
                    <a16:rowId xmlns:a16="http://schemas.microsoft.com/office/drawing/2014/main" val="10014"/>
                  </a:ext>
                </a:extLst>
              </a:tr>
              <a:tr h="365760">
                <a:tc>
                  <a:txBody>
                    <a:bodyPr/>
                    <a:lstStyle/>
                    <a:p>
                      <a:r>
                        <a:rPr lang="en-US" sz="1900" dirty="0"/>
                        <a:t>07                                                  00</a:t>
                      </a:r>
                    </a:p>
                  </a:txBody>
                  <a:tcPr/>
                </a:tc>
                <a:extLst>
                  <a:ext uri="{0D108BD9-81ED-4DB2-BD59-A6C34878D82A}">
                    <a16:rowId xmlns:a16="http://schemas.microsoft.com/office/drawing/2014/main" val="10015"/>
                  </a:ext>
                </a:extLst>
              </a:tr>
            </a:tbl>
          </a:graphicData>
        </a:graphic>
      </p:graphicFrame>
      <p:grpSp>
        <p:nvGrpSpPr>
          <p:cNvPr id="19" name="Group 18"/>
          <p:cNvGrpSpPr/>
          <p:nvPr/>
        </p:nvGrpSpPr>
        <p:grpSpPr>
          <a:xfrm>
            <a:off x="-14899" y="0"/>
            <a:ext cx="5096815" cy="646331"/>
            <a:chOff x="-14899" y="0"/>
            <a:chExt cx="5096815" cy="646331"/>
          </a:xfrm>
        </p:grpSpPr>
        <p:sp>
          <p:nvSpPr>
            <p:cNvPr id="3" name="TextBox 2"/>
            <p:cNvSpPr txBox="1"/>
            <p:nvPr/>
          </p:nvSpPr>
          <p:spPr>
            <a:xfrm>
              <a:off x="1615385" y="53471"/>
              <a:ext cx="3466531" cy="369332"/>
            </a:xfrm>
            <a:prstGeom prst="rect">
              <a:avLst/>
            </a:prstGeom>
            <a:noFill/>
            <a:ln>
              <a:solidFill>
                <a:schemeClr val="accent6"/>
              </a:solidFill>
            </a:ln>
          </p:spPr>
          <p:txBody>
            <a:bodyPr wrap="square" rtlCol="0">
              <a:spAutoFit/>
            </a:bodyPr>
            <a:lstStyle/>
            <a:p>
              <a:r>
                <a:rPr lang="en-US" dirty="0"/>
                <a:t>b7    b6    b5    b4    b3    b2    b1    b0 </a:t>
              </a:r>
            </a:p>
          </p:txBody>
        </p:sp>
        <p:sp>
          <p:nvSpPr>
            <p:cNvPr id="4" name="TextBox 3"/>
            <p:cNvSpPr txBox="1"/>
            <p:nvPr/>
          </p:nvSpPr>
          <p:spPr>
            <a:xfrm>
              <a:off x="-14899" y="0"/>
              <a:ext cx="1243288" cy="646331"/>
            </a:xfrm>
            <a:prstGeom prst="rect">
              <a:avLst/>
            </a:prstGeom>
            <a:noFill/>
          </p:spPr>
          <p:txBody>
            <a:bodyPr wrap="square" rtlCol="0">
              <a:spAutoFit/>
            </a:bodyPr>
            <a:lstStyle/>
            <a:p>
              <a:r>
                <a:rPr lang="en-US" dirty="0"/>
                <a:t>Bit Addresses</a:t>
              </a:r>
            </a:p>
          </p:txBody>
        </p:sp>
        <p:cxnSp>
          <p:nvCxnSpPr>
            <p:cNvPr id="6" name="Straight Arrow Connector 5"/>
            <p:cNvCxnSpPr>
              <a:stCxn id="4" idx="3"/>
              <a:endCxn id="3" idx="1"/>
            </p:cNvCxnSpPr>
            <p:nvPr/>
          </p:nvCxnSpPr>
          <p:spPr>
            <a:xfrm flipV="1">
              <a:off x="1228389" y="238137"/>
              <a:ext cx="386996" cy="85029"/>
            </a:xfrm>
            <a:prstGeom prst="straightConnector1">
              <a:avLst/>
            </a:prstGeom>
            <a:ln w="190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grpSp>
      <p:graphicFrame>
        <p:nvGraphicFramePr>
          <p:cNvPr id="15" name="Table 14"/>
          <p:cNvGraphicFramePr>
            <a:graphicFrameLocks noGrp="1"/>
          </p:cNvGraphicFramePr>
          <p:nvPr>
            <p:extLst>
              <p:ext uri="{D42A27DB-BD31-4B8C-83A1-F6EECF244321}">
                <p14:modId xmlns:p14="http://schemas.microsoft.com/office/powerpoint/2010/main" val="1620743211"/>
              </p:ext>
            </p:extLst>
          </p:nvPr>
        </p:nvGraphicFramePr>
        <p:xfrm>
          <a:off x="5122861" y="473111"/>
          <a:ext cx="622848" cy="6096000"/>
        </p:xfrm>
        <a:graphic>
          <a:graphicData uri="http://schemas.openxmlformats.org/drawingml/2006/table">
            <a:tbl>
              <a:tblPr firstRow="1" bandRow="1">
                <a:tableStyleId>{2D5ABB26-0587-4C30-8999-92F81FD0307C}</a:tableStyleId>
              </a:tblPr>
              <a:tblGrid>
                <a:gridCol w="622848">
                  <a:extLst>
                    <a:ext uri="{9D8B030D-6E8A-4147-A177-3AD203B41FA5}">
                      <a16:colId xmlns:a16="http://schemas.microsoft.com/office/drawing/2014/main" val="20000"/>
                    </a:ext>
                  </a:extLst>
                </a:gridCol>
              </a:tblGrid>
              <a:tr h="365760">
                <a:tc>
                  <a:txBody>
                    <a:bodyPr/>
                    <a:lstStyle/>
                    <a:p>
                      <a:r>
                        <a:rPr lang="en-US" sz="1900" dirty="0"/>
                        <a:t>2Fh</a:t>
                      </a:r>
                    </a:p>
                  </a:txBody>
                  <a:tcPr/>
                </a:tc>
                <a:extLst>
                  <a:ext uri="{0D108BD9-81ED-4DB2-BD59-A6C34878D82A}">
                    <a16:rowId xmlns:a16="http://schemas.microsoft.com/office/drawing/2014/main" val="10000"/>
                  </a:ext>
                </a:extLst>
              </a:tr>
              <a:tr h="365760">
                <a:tc>
                  <a:txBody>
                    <a:bodyPr/>
                    <a:lstStyle/>
                    <a:p>
                      <a:r>
                        <a:rPr lang="en-US" sz="1900" dirty="0"/>
                        <a:t>2Eh</a:t>
                      </a:r>
                    </a:p>
                  </a:txBody>
                  <a:tcPr/>
                </a:tc>
                <a:extLst>
                  <a:ext uri="{0D108BD9-81ED-4DB2-BD59-A6C34878D82A}">
                    <a16:rowId xmlns:a16="http://schemas.microsoft.com/office/drawing/2014/main" val="10001"/>
                  </a:ext>
                </a:extLst>
              </a:tr>
              <a:tr h="365760">
                <a:tc>
                  <a:txBody>
                    <a:bodyPr/>
                    <a:lstStyle/>
                    <a:p>
                      <a:r>
                        <a:rPr lang="en-US" sz="1900" dirty="0"/>
                        <a:t>2Dh</a:t>
                      </a:r>
                    </a:p>
                  </a:txBody>
                  <a:tcPr/>
                </a:tc>
                <a:extLst>
                  <a:ext uri="{0D108BD9-81ED-4DB2-BD59-A6C34878D82A}">
                    <a16:rowId xmlns:a16="http://schemas.microsoft.com/office/drawing/2014/main" val="10002"/>
                  </a:ext>
                </a:extLst>
              </a:tr>
              <a:tr h="365760">
                <a:tc>
                  <a:txBody>
                    <a:bodyPr/>
                    <a:lstStyle/>
                    <a:p>
                      <a:pPr>
                        <a:buNone/>
                      </a:pPr>
                      <a:r>
                        <a:rPr lang="en-US" sz="1900" dirty="0"/>
                        <a:t>2C h</a:t>
                      </a:r>
                    </a:p>
                  </a:txBody>
                  <a:tcPr/>
                </a:tc>
                <a:extLst>
                  <a:ext uri="{0D108BD9-81ED-4DB2-BD59-A6C34878D82A}">
                    <a16:rowId xmlns:a16="http://schemas.microsoft.com/office/drawing/2014/main" val="10003"/>
                  </a:ext>
                </a:extLst>
              </a:tr>
              <a:tr h="365760">
                <a:tc>
                  <a:txBody>
                    <a:bodyPr/>
                    <a:lstStyle/>
                    <a:p>
                      <a:r>
                        <a:rPr lang="en-US" sz="1900" dirty="0"/>
                        <a:t>2Bh</a:t>
                      </a:r>
                    </a:p>
                  </a:txBody>
                  <a:tcPr/>
                </a:tc>
                <a:extLst>
                  <a:ext uri="{0D108BD9-81ED-4DB2-BD59-A6C34878D82A}">
                    <a16:rowId xmlns:a16="http://schemas.microsoft.com/office/drawing/2014/main" val="10004"/>
                  </a:ext>
                </a:extLst>
              </a:tr>
              <a:tr h="365760">
                <a:tc>
                  <a:txBody>
                    <a:bodyPr/>
                    <a:lstStyle/>
                    <a:p>
                      <a:pPr>
                        <a:buNone/>
                      </a:pPr>
                      <a:r>
                        <a:rPr lang="en-US" sz="1900" dirty="0"/>
                        <a:t>2Ah</a:t>
                      </a:r>
                    </a:p>
                  </a:txBody>
                  <a:tcPr/>
                </a:tc>
                <a:extLst>
                  <a:ext uri="{0D108BD9-81ED-4DB2-BD59-A6C34878D82A}">
                    <a16:rowId xmlns:a16="http://schemas.microsoft.com/office/drawing/2014/main" val="10005"/>
                  </a:ext>
                </a:extLst>
              </a:tr>
              <a:tr h="365760">
                <a:tc>
                  <a:txBody>
                    <a:bodyPr/>
                    <a:lstStyle/>
                    <a:p>
                      <a:r>
                        <a:rPr lang="en-US" sz="1900" dirty="0"/>
                        <a:t>29h</a:t>
                      </a:r>
                    </a:p>
                  </a:txBody>
                  <a:tcPr/>
                </a:tc>
                <a:extLst>
                  <a:ext uri="{0D108BD9-81ED-4DB2-BD59-A6C34878D82A}">
                    <a16:rowId xmlns:a16="http://schemas.microsoft.com/office/drawing/2014/main" val="10006"/>
                  </a:ext>
                </a:extLst>
              </a:tr>
              <a:tr h="365760">
                <a:tc>
                  <a:txBody>
                    <a:bodyPr/>
                    <a:lstStyle/>
                    <a:p>
                      <a:r>
                        <a:rPr lang="en-US" sz="1900" dirty="0"/>
                        <a:t>28h</a:t>
                      </a:r>
                    </a:p>
                  </a:txBody>
                  <a:tcPr/>
                </a:tc>
                <a:extLst>
                  <a:ext uri="{0D108BD9-81ED-4DB2-BD59-A6C34878D82A}">
                    <a16:rowId xmlns:a16="http://schemas.microsoft.com/office/drawing/2014/main" val="10007"/>
                  </a:ext>
                </a:extLst>
              </a:tr>
              <a:tr h="365760">
                <a:tc>
                  <a:txBody>
                    <a:bodyPr/>
                    <a:lstStyle/>
                    <a:p>
                      <a:r>
                        <a:rPr lang="en-US" sz="1900" dirty="0"/>
                        <a:t>27h</a:t>
                      </a:r>
                    </a:p>
                  </a:txBody>
                  <a:tcPr/>
                </a:tc>
                <a:extLst>
                  <a:ext uri="{0D108BD9-81ED-4DB2-BD59-A6C34878D82A}">
                    <a16:rowId xmlns:a16="http://schemas.microsoft.com/office/drawing/2014/main" val="10008"/>
                  </a:ext>
                </a:extLst>
              </a:tr>
              <a:tr h="365760">
                <a:tc>
                  <a:txBody>
                    <a:bodyPr/>
                    <a:lstStyle/>
                    <a:p>
                      <a:r>
                        <a:rPr lang="en-US" sz="1900" dirty="0"/>
                        <a:t>26h</a:t>
                      </a:r>
                    </a:p>
                  </a:txBody>
                  <a:tcPr/>
                </a:tc>
                <a:extLst>
                  <a:ext uri="{0D108BD9-81ED-4DB2-BD59-A6C34878D82A}">
                    <a16:rowId xmlns:a16="http://schemas.microsoft.com/office/drawing/2014/main" val="10009"/>
                  </a:ext>
                </a:extLst>
              </a:tr>
              <a:tr h="365760">
                <a:tc>
                  <a:txBody>
                    <a:bodyPr/>
                    <a:lstStyle/>
                    <a:p>
                      <a:r>
                        <a:rPr lang="en-US" sz="1900" dirty="0"/>
                        <a:t>25h</a:t>
                      </a:r>
                    </a:p>
                  </a:txBody>
                  <a:tcPr/>
                </a:tc>
                <a:extLst>
                  <a:ext uri="{0D108BD9-81ED-4DB2-BD59-A6C34878D82A}">
                    <a16:rowId xmlns:a16="http://schemas.microsoft.com/office/drawing/2014/main" val="10010"/>
                  </a:ext>
                </a:extLst>
              </a:tr>
              <a:tr h="365760">
                <a:tc>
                  <a:txBody>
                    <a:bodyPr/>
                    <a:lstStyle/>
                    <a:p>
                      <a:r>
                        <a:rPr lang="en-US" sz="1900" dirty="0"/>
                        <a:t>24h</a:t>
                      </a:r>
                    </a:p>
                  </a:txBody>
                  <a:tcPr/>
                </a:tc>
                <a:extLst>
                  <a:ext uri="{0D108BD9-81ED-4DB2-BD59-A6C34878D82A}">
                    <a16:rowId xmlns:a16="http://schemas.microsoft.com/office/drawing/2014/main" val="10011"/>
                  </a:ext>
                </a:extLst>
              </a:tr>
              <a:tr h="365760">
                <a:tc>
                  <a:txBody>
                    <a:bodyPr/>
                    <a:lstStyle/>
                    <a:p>
                      <a:r>
                        <a:rPr lang="en-US" sz="1900" dirty="0"/>
                        <a:t>23h</a:t>
                      </a:r>
                    </a:p>
                  </a:txBody>
                  <a:tcPr/>
                </a:tc>
                <a:extLst>
                  <a:ext uri="{0D108BD9-81ED-4DB2-BD59-A6C34878D82A}">
                    <a16:rowId xmlns:a16="http://schemas.microsoft.com/office/drawing/2014/main" val="10012"/>
                  </a:ext>
                </a:extLst>
              </a:tr>
              <a:tr h="365760">
                <a:tc>
                  <a:txBody>
                    <a:bodyPr/>
                    <a:lstStyle/>
                    <a:p>
                      <a:pPr>
                        <a:buNone/>
                      </a:pPr>
                      <a:r>
                        <a:rPr lang="en-US" sz="1900" dirty="0"/>
                        <a:t>22h</a:t>
                      </a:r>
                    </a:p>
                  </a:txBody>
                  <a:tcPr/>
                </a:tc>
                <a:extLst>
                  <a:ext uri="{0D108BD9-81ED-4DB2-BD59-A6C34878D82A}">
                    <a16:rowId xmlns:a16="http://schemas.microsoft.com/office/drawing/2014/main" val="10013"/>
                  </a:ext>
                </a:extLst>
              </a:tr>
              <a:tr h="365760">
                <a:tc>
                  <a:txBody>
                    <a:bodyPr/>
                    <a:lstStyle/>
                    <a:p>
                      <a:r>
                        <a:rPr lang="en-US" sz="1900" dirty="0"/>
                        <a:t>21h</a:t>
                      </a:r>
                    </a:p>
                  </a:txBody>
                  <a:tcPr/>
                </a:tc>
                <a:extLst>
                  <a:ext uri="{0D108BD9-81ED-4DB2-BD59-A6C34878D82A}">
                    <a16:rowId xmlns:a16="http://schemas.microsoft.com/office/drawing/2014/main" val="10014"/>
                  </a:ext>
                </a:extLst>
              </a:tr>
              <a:tr h="365760">
                <a:tc>
                  <a:txBody>
                    <a:bodyPr/>
                    <a:lstStyle/>
                    <a:p>
                      <a:r>
                        <a:rPr lang="en-US" sz="1900" dirty="0"/>
                        <a:t>20h</a:t>
                      </a:r>
                    </a:p>
                  </a:txBody>
                  <a:tcPr/>
                </a:tc>
                <a:extLst>
                  <a:ext uri="{0D108BD9-81ED-4DB2-BD59-A6C34878D82A}">
                    <a16:rowId xmlns:a16="http://schemas.microsoft.com/office/drawing/2014/main" val="10015"/>
                  </a:ext>
                </a:extLst>
              </a:tr>
            </a:tbl>
          </a:graphicData>
        </a:graphic>
      </p:graphicFrame>
      <p:cxnSp>
        <p:nvCxnSpPr>
          <p:cNvPr id="9" name="Straight Arrow Connector 8"/>
          <p:cNvCxnSpPr/>
          <p:nvPr/>
        </p:nvCxnSpPr>
        <p:spPr>
          <a:xfrm flipH="1">
            <a:off x="5609230" y="5682189"/>
            <a:ext cx="2175998" cy="702256"/>
          </a:xfrm>
          <a:prstGeom prst="straightConnector1">
            <a:avLst/>
          </a:prstGeom>
          <a:ln w="2222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stCxn id="59" idx="0"/>
          </p:cNvCxnSpPr>
          <p:nvPr/>
        </p:nvCxnSpPr>
        <p:spPr>
          <a:xfrm flipH="1" flipV="1">
            <a:off x="5609230" y="646331"/>
            <a:ext cx="2174395" cy="4198992"/>
          </a:xfrm>
          <a:prstGeom prst="straightConnector1">
            <a:avLst/>
          </a:prstGeom>
          <a:ln w="2222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grpSp>
        <p:nvGrpSpPr>
          <p:cNvPr id="21" name="Group 20"/>
          <p:cNvGrpSpPr/>
          <p:nvPr/>
        </p:nvGrpSpPr>
        <p:grpSpPr>
          <a:xfrm>
            <a:off x="-14898" y="470063"/>
            <a:ext cx="1455539" cy="6099048"/>
            <a:chOff x="-14898" y="470063"/>
            <a:chExt cx="1455539" cy="6099048"/>
          </a:xfrm>
        </p:grpSpPr>
        <p:sp>
          <p:nvSpPr>
            <p:cNvPr id="16" name="Left Bracket 15"/>
            <p:cNvSpPr/>
            <p:nvPr/>
          </p:nvSpPr>
          <p:spPr>
            <a:xfrm>
              <a:off x="1228389" y="470063"/>
              <a:ext cx="212252" cy="6099048"/>
            </a:xfrm>
            <a:prstGeom prst="leftBracket">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TextBox 16"/>
            <p:cNvSpPr txBox="1"/>
            <p:nvPr/>
          </p:nvSpPr>
          <p:spPr>
            <a:xfrm>
              <a:off x="-14898" y="3196421"/>
              <a:ext cx="1323924" cy="646331"/>
            </a:xfrm>
            <a:prstGeom prst="rect">
              <a:avLst/>
            </a:prstGeom>
            <a:noFill/>
          </p:spPr>
          <p:txBody>
            <a:bodyPr wrap="square" rtlCol="0">
              <a:spAutoFit/>
            </a:bodyPr>
            <a:lstStyle/>
            <a:p>
              <a:r>
                <a:rPr lang="en-US" dirty="0"/>
                <a:t>Bit Addressable</a:t>
              </a:r>
            </a:p>
          </p:txBody>
        </p:sp>
      </p:grpSp>
      <p:grpSp>
        <p:nvGrpSpPr>
          <p:cNvPr id="5" name="Group 4"/>
          <p:cNvGrpSpPr/>
          <p:nvPr/>
        </p:nvGrpSpPr>
        <p:grpSpPr>
          <a:xfrm>
            <a:off x="8310149" y="1539911"/>
            <a:ext cx="3878644" cy="5029200"/>
            <a:chOff x="8310149" y="1539911"/>
            <a:chExt cx="3878644" cy="5029200"/>
          </a:xfrm>
        </p:grpSpPr>
        <p:grpSp>
          <p:nvGrpSpPr>
            <p:cNvPr id="53" name="Group 52"/>
            <p:cNvGrpSpPr/>
            <p:nvPr/>
          </p:nvGrpSpPr>
          <p:grpSpPr>
            <a:xfrm>
              <a:off x="8310149" y="1539911"/>
              <a:ext cx="3878644" cy="5029200"/>
              <a:chOff x="8011237" y="2058526"/>
              <a:chExt cx="3878644" cy="3200400"/>
            </a:xfrm>
          </p:grpSpPr>
          <p:sp>
            <p:nvSpPr>
              <p:cNvPr id="54" name="Rounded Rectangle 53"/>
              <p:cNvSpPr/>
              <p:nvPr/>
            </p:nvSpPr>
            <p:spPr>
              <a:xfrm>
                <a:off x="8011237" y="2058526"/>
                <a:ext cx="3200400" cy="3200400"/>
              </a:xfrm>
              <a:prstGeom prst="roundRect">
                <a:avLst/>
              </a:prstGeom>
              <a:ln w="22225"/>
            </p:spPr>
            <p:style>
              <a:lnRef idx="2">
                <a:schemeClr val="accent6"/>
              </a:lnRef>
              <a:fillRef idx="1">
                <a:schemeClr val="lt1"/>
              </a:fillRef>
              <a:effectRef idx="0">
                <a:schemeClr val="accent6"/>
              </a:effectRef>
              <a:fontRef idx="minor">
                <a:schemeClr val="dk1"/>
              </a:fontRef>
            </p:style>
            <p:txBody>
              <a:bodyPr rtlCol="0" anchor="ctr"/>
              <a:lstStyle/>
              <a:p>
                <a:r>
                  <a:rPr lang="en-US" dirty="0"/>
                  <a:t>Special function registers</a:t>
                </a:r>
              </a:p>
              <a:p>
                <a:endParaRPr lang="en-US" dirty="0"/>
              </a:p>
              <a:p>
                <a:r>
                  <a:rPr lang="en-US" dirty="0"/>
                  <a:t>(80 – </a:t>
                </a:r>
                <a:r>
                  <a:rPr lang="en-US" dirty="0" err="1"/>
                  <a:t>FFh</a:t>
                </a:r>
                <a:r>
                  <a:rPr lang="en-US" dirty="0"/>
                  <a:t>)</a:t>
                </a:r>
              </a:p>
              <a:p>
                <a:endParaRPr lang="en-US" dirty="0"/>
              </a:p>
              <a:p>
                <a:endParaRPr lang="en-US" dirty="0"/>
              </a:p>
              <a:p>
                <a:endParaRPr lang="en-US" dirty="0"/>
              </a:p>
              <a:p>
                <a:endParaRPr lang="en-US" dirty="0"/>
              </a:p>
              <a:p>
                <a:endParaRPr lang="en-US" dirty="0"/>
              </a:p>
              <a:p>
                <a:endParaRPr lang="en-US" dirty="0"/>
              </a:p>
              <a:p>
                <a:r>
                  <a:rPr lang="en-US" dirty="0"/>
                  <a:t>Internal RAM</a:t>
                </a:r>
              </a:p>
              <a:p>
                <a:endParaRPr lang="en-US" dirty="0"/>
              </a:p>
              <a:p>
                <a:r>
                  <a:rPr lang="en-US" dirty="0"/>
                  <a:t>(00 – 7Fh)</a:t>
                </a:r>
              </a:p>
            </p:txBody>
          </p:sp>
          <p:cxnSp>
            <p:nvCxnSpPr>
              <p:cNvPr id="55" name="Straight Connector 54"/>
              <p:cNvCxnSpPr>
                <a:stCxn id="54" idx="1"/>
                <a:endCxn id="54" idx="3"/>
              </p:cNvCxnSpPr>
              <p:nvPr/>
            </p:nvCxnSpPr>
            <p:spPr>
              <a:xfrm>
                <a:off x="8011237" y="3658726"/>
                <a:ext cx="3200400" cy="0"/>
              </a:xfrm>
              <a:prstGeom prst="line">
                <a:avLst/>
              </a:prstGeom>
            </p:spPr>
            <p:style>
              <a:lnRef idx="3">
                <a:schemeClr val="accent6"/>
              </a:lnRef>
              <a:fillRef idx="0">
                <a:schemeClr val="accent6"/>
              </a:fillRef>
              <a:effectRef idx="2">
                <a:schemeClr val="accent6"/>
              </a:effectRef>
              <a:fontRef idx="minor">
                <a:schemeClr val="tx1"/>
              </a:fontRef>
            </p:style>
          </p:cxnSp>
          <p:sp>
            <p:nvSpPr>
              <p:cNvPr id="57" name="TextBox 56"/>
              <p:cNvSpPr txBox="1"/>
              <p:nvPr/>
            </p:nvSpPr>
            <p:spPr>
              <a:xfrm>
                <a:off x="11371790" y="2058526"/>
                <a:ext cx="518091" cy="369332"/>
              </a:xfrm>
              <a:prstGeom prst="rect">
                <a:avLst/>
              </a:prstGeom>
              <a:noFill/>
            </p:spPr>
            <p:txBody>
              <a:bodyPr wrap="none" rtlCol="0">
                <a:spAutoFit/>
              </a:bodyPr>
              <a:lstStyle/>
              <a:p>
                <a:r>
                  <a:rPr lang="en-US" dirty="0" err="1"/>
                  <a:t>FFh</a:t>
                </a:r>
                <a:endParaRPr lang="en-US" dirty="0"/>
              </a:p>
            </p:txBody>
          </p:sp>
        </p:grpSp>
        <p:sp>
          <p:nvSpPr>
            <p:cNvPr id="18" name="TextBox 17"/>
            <p:cNvSpPr txBox="1"/>
            <p:nvPr/>
          </p:nvSpPr>
          <p:spPr>
            <a:xfrm>
              <a:off x="11664290" y="6199779"/>
              <a:ext cx="524503" cy="369332"/>
            </a:xfrm>
            <a:prstGeom prst="rect">
              <a:avLst/>
            </a:prstGeom>
            <a:noFill/>
            <a:ln>
              <a:noFill/>
            </a:ln>
          </p:spPr>
          <p:txBody>
            <a:bodyPr wrap="none" rtlCol="0">
              <a:spAutoFit/>
            </a:bodyPr>
            <a:lstStyle/>
            <a:p>
              <a:r>
                <a:rPr lang="en-US" dirty="0"/>
                <a:t>00h</a:t>
              </a:r>
            </a:p>
          </p:txBody>
        </p:sp>
      </p:grpSp>
      <p:sp>
        <p:nvSpPr>
          <p:cNvPr id="20" name="TextBox 19"/>
          <p:cNvSpPr txBox="1"/>
          <p:nvPr/>
        </p:nvSpPr>
        <p:spPr>
          <a:xfrm>
            <a:off x="8304922" y="870846"/>
            <a:ext cx="3416021" cy="461665"/>
          </a:xfrm>
          <a:prstGeom prst="rect">
            <a:avLst/>
          </a:prstGeom>
          <a:solidFill>
            <a:schemeClr val="tx1">
              <a:lumMod val="10000"/>
              <a:lumOff val="90000"/>
            </a:schemeClr>
          </a:solidFill>
        </p:spPr>
        <p:txBody>
          <a:bodyPr wrap="square" rtlCol="0">
            <a:spAutoFit/>
          </a:bodyPr>
          <a:lstStyle/>
          <a:p>
            <a:r>
              <a:rPr lang="en-US" sz="2400" dirty="0"/>
              <a:t>Data Memory Organization</a:t>
            </a:r>
          </a:p>
        </p:txBody>
      </p:sp>
      <p:sp>
        <p:nvSpPr>
          <p:cNvPr id="28" name="TextBox 27"/>
          <p:cNvSpPr txBox="1"/>
          <p:nvPr/>
        </p:nvSpPr>
        <p:spPr>
          <a:xfrm>
            <a:off x="5718412" y="1541910"/>
            <a:ext cx="2426356" cy="2585323"/>
          </a:xfrm>
          <a:prstGeom prst="rect">
            <a:avLst/>
          </a:prstGeom>
          <a:solidFill>
            <a:schemeClr val="bg1"/>
          </a:solidFill>
        </p:spPr>
        <p:txBody>
          <a:bodyPr wrap="square" rtlCol="0">
            <a:spAutoFit/>
          </a:bodyPr>
          <a:lstStyle/>
          <a:p>
            <a:pPr marL="285750" indent="-285750">
              <a:buClr>
                <a:schemeClr val="accent6"/>
              </a:buClr>
              <a:buFont typeface="Roboto Condensed" panose="020B0604020202020204" charset="0"/>
              <a:buChar char="►"/>
            </a:pPr>
            <a:r>
              <a:rPr lang="en-US" dirty="0"/>
              <a:t>20h to 2Fh are bit addressable RAM.  </a:t>
            </a:r>
          </a:p>
          <a:p>
            <a:pPr marL="285750" indent="-285750">
              <a:buClr>
                <a:schemeClr val="accent6"/>
              </a:buClr>
              <a:buFont typeface="Roboto Condensed" panose="020B0604020202020204" charset="0"/>
              <a:buChar char="►"/>
            </a:pPr>
            <a:endParaRPr lang="en-US" dirty="0"/>
          </a:p>
          <a:p>
            <a:pPr marL="285750" indent="-285750">
              <a:buClr>
                <a:schemeClr val="accent6"/>
              </a:buClr>
              <a:buFont typeface="Roboto Condensed" panose="020B0604020202020204" charset="0"/>
              <a:buChar char="►"/>
            </a:pPr>
            <a:r>
              <a:rPr lang="en-US" dirty="0"/>
              <a:t>Each bit of each register can be set or reset.</a:t>
            </a:r>
          </a:p>
          <a:p>
            <a:pPr marL="285750" indent="-285750">
              <a:buClr>
                <a:schemeClr val="accent6"/>
              </a:buClr>
              <a:buFont typeface="Roboto Condensed" panose="020B0604020202020204" charset="0"/>
              <a:buChar char="►"/>
            </a:pPr>
            <a:endParaRPr lang="en-US" dirty="0"/>
          </a:p>
          <a:p>
            <a:pPr marL="285750" indent="-285750">
              <a:buClr>
                <a:schemeClr val="accent6"/>
              </a:buClr>
              <a:buFont typeface="Roboto Condensed" panose="020B0604020202020204" charset="0"/>
              <a:buChar char="►"/>
            </a:pPr>
            <a:r>
              <a:rPr lang="en-US" dirty="0"/>
              <a:t>The bits have also different address.</a:t>
            </a:r>
          </a:p>
        </p:txBody>
      </p:sp>
    </p:spTree>
    <p:extLst>
      <p:ext uri="{BB962C8B-B14F-4D97-AF65-F5344CB8AC3E}">
        <p14:creationId xmlns:p14="http://schemas.microsoft.com/office/powerpoint/2010/main" val="31084446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fade">
                                      <p:cBhvr>
                                        <p:cTn id="7" dur="500"/>
                                        <p:tgtEl>
                                          <p:spTgt spid="5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9"/>
                                        </p:tgtEl>
                                        <p:attrNameLst>
                                          <p:attrName>style.visibility</p:attrName>
                                        </p:attrNameLst>
                                      </p:cBhvr>
                                      <p:to>
                                        <p:strVal val="visible"/>
                                      </p:to>
                                    </p:set>
                                    <p:animEffect transition="in" filter="fade">
                                      <p:cBhvr>
                                        <p:cTn id="10" dur="500"/>
                                        <p:tgtEl>
                                          <p:spTgt spid="5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8">
                                            <p:txEl>
                                              <p:pRg st="0" end="0"/>
                                            </p:txEl>
                                          </p:spTgt>
                                        </p:tgtEl>
                                        <p:attrNameLst>
                                          <p:attrName>style.visibility</p:attrName>
                                        </p:attrNameLst>
                                      </p:cBhvr>
                                      <p:to>
                                        <p:strVal val="visible"/>
                                      </p:to>
                                    </p:set>
                                    <p:animEffect transition="in" filter="fade">
                                      <p:cBhvr>
                                        <p:cTn id="15" dur="500"/>
                                        <p:tgtEl>
                                          <p:spTgt spid="28">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8">
                                            <p:txEl>
                                              <p:pRg st="2" end="2"/>
                                            </p:txEl>
                                          </p:spTgt>
                                        </p:tgtEl>
                                        <p:attrNameLst>
                                          <p:attrName>style.visibility</p:attrName>
                                        </p:attrNameLst>
                                      </p:cBhvr>
                                      <p:to>
                                        <p:strVal val="visible"/>
                                      </p:to>
                                    </p:set>
                                    <p:animEffect transition="in" filter="fade">
                                      <p:cBhvr>
                                        <p:cTn id="20" dur="500"/>
                                        <p:tgtEl>
                                          <p:spTgt spid="28">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28">
                                            <p:txEl>
                                              <p:pRg st="4" end="4"/>
                                            </p:txEl>
                                          </p:spTgt>
                                        </p:tgtEl>
                                        <p:attrNameLst>
                                          <p:attrName>style.visibility</p:attrName>
                                        </p:attrNameLst>
                                      </p:cBhvr>
                                      <p:to>
                                        <p:strVal val="visible"/>
                                      </p:to>
                                    </p:set>
                                    <p:animEffect transition="in" filter="fade">
                                      <p:cBhvr>
                                        <p:cTn id="25" dur="500"/>
                                        <p:tgtEl>
                                          <p:spTgt spid="28">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fade">
                                      <p:cBhvr>
                                        <p:cTn id="30" dur="500"/>
                                        <p:tgtEl>
                                          <p:spTgt spid="15"/>
                                        </p:tgtEl>
                                      </p:cBhvr>
                                    </p:animEffect>
                                  </p:childTnLst>
                                </p:cTn>
                              </p:par>
                              <p:par>
                                <p:cTn id="31" presetID="10" presetClass="entr" presetSubtype="0" fill="hold" nodeType="withEffect">
                                  <p:stCondLst>
                                    <p:cond delay="0"/>
                                  </p:stCondLst>
                                  <p:childTnLst>
                                    <p:set>
                                      <p:cBhvr>
                                        <p:cTn id="32" dur="1" fill="hold">
                                          <p:stCondLst>
                                            <p:cond delay="0"/>
                                          </p:stCondLst>
                                        </p:cTn>
                                        <p:tgtEl>
                                          <p:spTgt spid="2"/>
                                        </p:tgtEl>
                                        <p:attrNameLst>
                                          <p:attrName>style.visibility</p:attrName>
                                        </p:attrNameLst>
                                      </p:cBhvr>
                                      <p:to>
                                        <p:strVal val="visible"/>
                                      </p:to>
                                    </p:set>
                                    <p:animEffect transition="in" filter="fade">
                                      <p:cBhvr>
                                        <p:cTn id="33" dur="500"/>
                                        <p:tgtEl>
                                          <p:spTgt spid="2"/>
                                        </p:tgtEl>
                                      </p:cBhvr>
                                    </p:animEffect>
                                  </p:childTnLst>
                                </p:cTn>
                              </p:par>
                              <p:par>
                                <p:cTn id="34" presetID="10" presetClass="entr" presetSubtype="0" fill="hold" nodeType="with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fade">
                                      <p:cBhvr>
                                        <p:cTn id="36" dur="500"/>
                                        <p:tgtEl>
                                          <p:spTgt spid="11"/>
                                        </p:tgtEl>
                                      </p:cBhvr>
                                    </p:animEffect>
                                  </p:childTnLst>
                                </p:cTn>
                              </p:par>
                              <p:par>
                                <p:cTn id="37" presetID="10" presetClass="entr" presetSubtype="0" fill="hold" nodeType="withEffect">
                                  <p:stCondLst>
                                    <p:cond delay="0"/>
                                  </p:stCondLst>
                                  <p:childTnLst>
                                    <p:set>
                                      <p:cBhvr>
                                        <p:cTn id="38" dur="1" fill="hold">
                                          <p:stCondLst>
                                            <p:cond delay="0"/>
                                          </p:stCondLst>
                                        </p:cTn>
                                        <p:tgtEl>
                                          <p:spTgt spid="9"/>
                                        </p:tgtEl>
                                        <p:attrNameLst>
                                          <p:attrName>style.visibility</p:attrName>
                                        </p:attrNameLst>
                                      </p:cBhvr>
                                      <p:to>
                                        <p:strVal val="visible"/>
                                      </p:to>
                                    </p:set>
                                    <p:animEffect transition="in" filter="fade">
                                      <p:cBhvr>
                                        <p:cTn id="39" dur="500"/>
                                        <p:tgtEl>
                                          <p:spTgt spid="9"/>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21"/>
                                        </p:tgtEl>
                                        <p:attrNameLst>
                                          <p:attrName>style.visibility</p:attrName>
                                        </p:attrNameLst>
                                      </p:cBhvr>
                                      <p:to>
                                        <p:strVal val="visible"/>
                                      </p:to>
                                    </p:set>
                                    <p:animEffect transition="in" filter="fade">
                                      <p:cBhvr>
                                        <p:cTn id="44" dur="500"/>
                                        <p:tgtEl>
                                          <p:spTgt spid="21"/>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19"/>
                                        </p:tgtEl>
                                        <p:attrNameLst>
                                          <p:attrName>style.visibility</p:attrName>
                                        </p:attrNameLst>
                                      </p:cBhvr>
                                      <p:to>
                                        <p:strVal val="visible"/>
                                      </p:to>
                                    </p:set>
                                    <p:animEffect transition="in" filter="fade">
                                      <p:cBhvr>
                                        <p:cTn id="49"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animBg="1"/>
      <p:bldP spid="59"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9" name="Straight Arrow Connector 48"/>
          <p:cNvCxnSpPr>
            <a:stCxn id="60" idx="1"/>
            <a:endCxn id="18" idx="3"/>
          </p:cNvCxnSpPr>
          <p:nvPr/>
        </p:nvCxnSpPr>
        <p:spPr>
          <a:xfrm flipH="1">
            <a:off x="5397509" y="4581058"/>
            <a:ext cx="2125467" cy="558574"/>
          </a:xfrm>
          <a:prstGeom prst="straightConnector1">
            <a:avLst/>
          </a:prstGeom>
          <a:ln w="2222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a:stCxn id="61" idx="1"/>
            <a:endCxn id="19" idx="3"/>
          </p:cNvCxnSpPr>
          <p:nvPr/>
        </p:nvCxnSpPr>
        <p:spPr>
          <a:xfrm flipH="1" flipV="1">
            <a:off x="5394303" y="2969390"/>
            <a:ext cx="2128673" cy="1162736"/>
          </a:xfrm>
          <a:prstGeom prst="straightConnector1">
            <a:avLst/>
          </a:prstGeom>
          <a:ln w="2222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60" name="TextBox 59"/>
          <p:cNvSpPr txBox="1"/>
          <p:nvPr/>
        </p:nvSpPr>
        <p:spPr>
          <a:xfrm>
            <a:off x="7522976" y="4396392"/>
            <a:ext cx="524503" cy="369332"/>
          </a:xfrm>
          <a:prstGeom prst="rect">
            <a:avLst/>
          </a:prstGeom>
          <a:noFill/>
          <a:ln>
            <a:solidFill>
              <a:schemeClr val="accent6"/>
            </a:solidFill>
          </a:ln>
        </p:spPr>
        <p:txBody>
          <a:bodyPr wrap="none" rtlCol="0">
            <a:spAutoFit/>
          </a:bodyPr>
          <a:lstStyle/>
          <a:p>
            <a:r>
              <a:rPr lang="en-US" dirty="0"/>
              <a:t>30h</a:t>
            </a:r>
          </a:p>
        </p:txBody>
      </p:sp>
      <p:sp>
        <p:nvSpPr>
          <p:cNvPr id="61" name="TextBox 60"/>
          <p:cNvSpPr txBox="1"/>
          <p:nvPr/>
        </p:nvSpPr>
        <p:spPr>
          <a:xfrm>
            <a:off x="7522976" y="3947460"/>
            <a:ext cx="521297" cy="369332"/>
          </a:xfrm>
          <a:prstGeom prst="rect">
            <a:avLst/>
          </a:prstGeom>
          <a:noFill/>
          <a:ln>
            <a:solidFill>
              <a:schemeClr val="accent6"/>
            </a:solidFill>
          </a:ln>
        </p:spPr>
        <p:txBody>
          <a:bodyPr wrap="none" rtlCol="0">
            <a:spAutoFit/>
          </a:bodyPr>
          <a:lstStyle/>
          <a:p>
            <a:r>
              <a:rPr lang="en-US" dirty="0"/>
              <a:t>7Fh</a:t>
            </a:r>
          </a:p>
        </p:txBody>
      </p:sp>
      <p:sp>
        <p:nvSpPr>
          <p:cNvPr id="5" name="Rectangle 4"/>
          <p:cNvSpPr/>
          <p:nvPr/>
        </p:nvSpPr>
        <p:spPr>
          <a:xfrm>
            <a:off x="1852845" y="2784724"/>
            <a:ext cx="2946400" cy="2539574"/>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General Purpose</a:t>
            </a:r>
          </a:p>
          <a:p>
            <a:pPr algn="ctr"/>
            <a:r>
              <a:rPr lang="en-US" dirty="0"/>
              <a:t>RAM Area</a:t>
            </a:r>
          </a:p>
          <a:p>
            <a:pPr algn="ctr"/>
            <a:r>
              <a:rPr lang="en-US" dirty="0"/>
              <a:t> 80 Bytes</a:t>
            </a:r>
          </a:p>
        </p:txBody>
      </p:sp>
      <p:grpSp>
        <p:nvGrpSpPr>
          <p:cNvPr id="2" name="Group 1"/>
          <p:cNvGrpSpPr/>
          <p:nvPr/>
        </p:nvGrpSpPr>
        <p:grpSpPr>
          <a:xfrm>
            <a:off x="8310149" y="1539911"/>
            <a:ext cx="3878644" cy="5029200"/>
            <a:chOff x="8310149" y="1539911"/>
            <a:chExt cx="3878644" cy="5029200"/>
          </a:xfrm>
        </p:grpSpPr>
        <p:grpSp>
          <p:nvGrpSpPr>
            <p:cNvPr id="53" name="Group 52"/>
            <p:cNvGrpSpPr/>
            <p:nvPr/>
          </p:nvGrpSpPr>
          <p:grpSpPr>
            <a:xfrm>
              <a:off x="8310149" y="1539911"/>
              <a:ext cx="3878644" cy="5029200"/>
              <a:chOff x="8011237" y="2058526"/>
              <a:chExt cx="3878644" cy="3200400"/>
            </a:xfrm>
          </p:grpSpPr>
          <p:sp>
            <p:nvSpPr>
              <p:cNvPr id="54" name="Rounded Rectangle 53"/>
              <p:cNvSpPr/>
              <p:nvPr/>
            </p:nvSpPr>
            <p:spPr>
              <a:xfrm>
                <a:off x="8011237" y="2058526"/>
                <a:ext cx="3200400" cy="3200400"/>
              </a:xfrm>
              <a:prstGeom prst="roundRect">
                <a:avLst/>
              </a:prstGeom>
              <a:ln w="22225"/>
            </p:spPr>
            <p:style>
              <a:lnRef idx="2">
                <a:schemeClr val="accent6"/>
              </a:lnRef>
              <a:fillRef idx="1">
                <a:schemeClr val="lt1"/>
              </a:fillRef>
              <a:effectRef idx="0">
                <a:schemeClr val="accent6"/>
              </a:effectRef>
              <a:fontRef idx="minor">
                <a:schemeClr val="dk1"/>
              </a:fontRef>
            </p:style>
            <p:txBody>
              <a:bodyPr rtlCol="0" anchor="ctr"/>
              <a:lstStyle/>
              <a:p>
                <a:r>
                  <a:rPr lang="en-US" dirty="0"/>
                  <a:t>Special function registers</a:t>
                </a:r>
              </a:p>
              <a:p>
                <a:endParaRPr lang="en-US" dirty="0"/>
              </a:p>
              <a:p>
                <a:r>
                  <a:rPr lang="en-US" dirty="0"/>
                  <a:t>(80 – </a:t>
                </a:r>
                <a:r>
                  <a:rPr lang="en-US" dirty="0" err="1"/>
                  <a:t>FFh</a:t>
                </a:r>
                <a:r>
                  <a:rPr lang="en-US" dirty="0"/>
                  <a:t>)</a:t>
                </a:r>
              </a:p>
              <a:p>
                <a:endParaRPr lang="en-US" dirty="0"/>
              </a:p>
              <a:p>
                <a:endParaRPr lang="en-US" dirty="0"/>
              </a:p>
              <a:p>
                <a:endParaRPr lang="en-US" dirty="0"/>
              </a:p>
              <a:p>
                <a:endParaRPr lang="en-US" dirty="0"/>
              </a:p>
              <a:p>
                <a:endParaRPr lang="en-US" dirty="0"/>
              </a:p>
              <a:p>
                <a:endParaRPr lang="en-US" dirty="0"/>
              </a:p>
              <a:p>
                <a:r>
                  <a:rPr lang="en-US" dirty="0"/>
                  <a:t>Internal RAM</a:t>
                </a:r>
              </a:p>
              <a:p>
                <a:endParaRPr lang="en-US" dirty="0"/>
              </a:p>
              <a:p>
                <a:r>
                  <a:rPr lang="en-US" dirty="0"/>
                  <a:t>(00 – 7Fh)</a:t>
                </a:r>
              </a:p>
            </p:txBody>
          </p:sp>
          <p:cxnSp>
            <p:nvCxnSpPr>
              <p:cNvPr id="55" name="Straight Connector 54"/>
              <p:cNvCxnSpPr>
                <a:stCxn id="54" idx="1"/>
                <a:endCxn id="54" idx="3"/>
              </p:cNvCxnSpPr>
              <p:nvPr/>
            </p:nvCxnSpPr>
            <p:spPr>
              <a:xfrm>
                <a:off x="8011237" y="3658726"/>
                <a:ext cx="3200400" cy="0"/>
              </a:xfrm>
              <a:prstGeom prst="line">
                <a:avLst/>
              </a:prstGeom>
            </p:spPr>
            <p:style>
              <a:lnRef idx="3">
                <a:schemeClr val="accent6"/>
              </a:lnRef>
              <a:fillRef idx="0">
                <a:schemeClr val="accent6"/>
              </a:fillRef>
              <a:effectRef idx="2">
                <a:schemeClr val="accent6"/>
              </a:effectRef>
              <a:fontRef idx="minor">
                <a:schemeClr val="tx1"/>
              </a:fontRef>
            </p:style>
          </p:cxnSp>
          <p:sp>
            <p:nvSpPr>
              <p:cNvPr id="57" name="TextBox 56"/>
              <p:cNvSpPr txBox="1"/>
              <p:nvPr/>
            </p:nvSpPr>
            <p:spPr>
              <a:xfrm>
                <a:off x="11371790" y="2058526"/>
                <a:ext cx="518091" cy="369332"/>
              </a:xfrm>
              <a:prstGeom prst="rect">
                <a:avLst/>
              </a:prstGeom>
              <a:noFill/>
            </p:spPr>
            <p:txBody>
              <a:bodyPr wrap="none" rtlCol="0">
                <a:spAutoFit/>
              </a:bodyPr>
              <a:lstStyle/>
              <a:p>
                <a:r>
                  <a:rPr lang="en-US" dirty="0" err="1"/>
                  <a:t>FFh</a:t>
                </a:r>
                <a:endParaRPr lang="en-US" dirty="0"/>
              </a:p>
            </p:txBody>
          </p:sp>
        </p:grpSp>
        <p:sp>
          <p:nvSpPr>
            <p:cNvPr id="12" name="TextBox 11"/>
            <p:cNvSpPr txBox="1"/>
            <p:nvPr/>
          </p:nvSpPr>
          <p:spPr>
            <a:xfrm>
              <a:off x="11664290" y="6199779"/>
              <a:ext cx="524503" cy="369332"/>
            </a:xfrm>
            <a:prstGeom prst="rect">
              <a:avLst/>
            </a:prstGeom>
            <a:noFill/>
            <a:ln>
              <a:noFill/>
            </a:ln>
          </p:spPr>
          <p:txBody>
            <a:bodyPr wrap="none" rtlCol="0">
              <a:spAutoFit/>
            </a:bodyPr>
            <a:lstStyle/>
            <a:p>
              <a:r>
                <a:rPr lang="en-US" dirty="0"/>
                <a:t>00h</a:t>
              </a:r>
            </a:p>
          </p:txBody>
        </p:sp>
      </p:grpSp>
      <p:sp>
        <p:nvSpPr>
          <p:cNvPr id="3" name="TextBox 2"/>
          <p:cNvSpPr txBox="1"/>
          <p:nvPr/>
        </p:nvSpPr>
        <p:spPr>
          <a:xfrm>
            <a:off x="1404378" y="870846"/>
            <a:ext cx="6379246" cy="1200329"/>
          </a:xfrm>
          <a:prstGeom prst="rect">
            <a:avLst/>
          </a:prstGeom>
          <a:noFill/>
        </p:spPr>
        <p:txBody>
          <a:bodyPr wrap="square" rtlCol="0">
            <a:spAutoFit/>
          </a:bodyPr>
          <a:lstStyle/>
          <a:p>
            <a:pPr marL="285750" indent="-285750">
              <a:buClr>
                <a:schemeClr val="accent6"/>
              </a:buClr>
              <a:buFont typeface="Roboto Condensed" panose="020B0604020202020204" charset="0"/>
              <a:buChar char="►"/>
            </a:pPr>
            <a:r>
              <a:rPr lang="en-US" dirty="0"/>
              <a:t>The last 80 bytes of Internal RAM that is 30h to 7Fh are used as General purpose RAM Area.</a:t>
            </a:r>
          </a:p>
          <a:p>
            <a:pPr marL="285750" indent="-285750">
              <a:buClr>
                <a:schemeClr val="accent6"/>
              </a:buClr>
              <a:buFont typeface="Roboto Condensed" panose="020B0604020202020204" charset="0"/>
              <a:buChar char="►"/>
            </a:pPr>
            <a:endParaRPr lang="en-US" dirty="0"/>
          </a:p>
          <a:p>
            <a:pPr marL="285750" indent="-285750">
              <a:buClr>
                <a:schemeClr val="accent6"/>
              </a:buClr>
              <a:buFont typeface="Roboto Condensed" panose="020B0604020202020204" charset="0"/>
              <a:buChar char="►"/>
            </a:pPr>
            <a:r>
              <a:rPr lang="en-US" dirty="0"/>
              <a:t>Any general purpose data is stored in this area.</a:t>
            </a:r>
          </a:p>
        </p:txBody>
      </p:sp>
      <p:sp>
        <p:nvSpPr>
          <p:cNvPr id="15" name="TextBox 14"/>
          <p:cNvSpPr txBox="1"/>
          <p:nvPr/>
        </p:nvSpPr>
        <p:spPr>
          <a:xfrm>
            <a:off x="8304922" y="870846"/>
            <a:ext cx="3416021" cy="461665"/>
          </a:xfrm>
          <a:prstGeom prst="rect">
            <a:avLst/>
          </a:prstGeom>
          <a:solidFill>
            <a:schemeClr val="tx1">
              <a:lumMod val="10000"/>
              <a:lumOff val="90000"/>
            </a:schemeClr>
          </a:solidFill>
        </p:spPr>
        <p:txBody>
          <a:bodyPr wrap="square" rtlCol="0">
            <a:spAutoFit/>
          </a:bodyPr>
          <a:lstStyle/>
          <a:p>
            <a:r>
              <a:rPr lang="en-US" sz="2400" dirty="0"/>
              <a:t>Data Memory Organization</a:t>
            </a:r>
          </a:p>
        </p:txBody>
      </p:sp>
      <p:sp>
        <p:nvSpPr>
          <p:cNvPr id="18" name="TextBox 17"/>
          <p:cNvSpPr txBox="1"/>
          <p:nvPr/>
        </p:nvSpPr>
        <p:spPr>
          <a:xfrm>
            <a:off x="4873006" y="4954966"/>
            <a:ext cx="524503" cy="369332"/>
          </a:xfrm>
          <a:prstGeom prst="rect">
            <a:avLst/>
          </a:prstGeom>
          <a:noFill/>
          <a:ln>
            <a:noFill/>
          </a:ln>
        </p:spPr>
        <p:txBody>
          <a:bodyPr wrap="none" rtlCol="0">
            <a:spAutoFit/>
          </a:bodyPr>
          <a:lstStyle/>
          <a:p>
            <a:r>
              <a:rPr lang="en-US" dirty="0"/>
              <a:t>30h</a:t>
            </a:r>
          </a:p>
        </p:txBody>
      </p:sp>
      <p:sp>
        <p:nvSpPr>
          <p:cNvPr id="19" name="TextBox 18"/>
          <p:cNvSpPr txBox="1"/>
          <p:nvPr/>
        </p:nvSpPr>
        <p:spPr>
          <a:xfrm>
            <a:off x="4873006" y="2784724"/>
            <a:ext cx="521297" cy="369332"/>
          </a:xfrm>
          <a:prstGeom prst="rect">
            <a:avLst/>
          </a:prstGeom>
          <a:noFill/>
          <a:ln>
            <a:noFill/>
          </a:ln>
        </p:spPr>
        <p:txBody>
          <a:bodyPr wrap="none" rtlCol="0">
            <a:spAutoFit/>
          </a:bodyPr>
          <a:lstStyle/>
          <a:p>
            <a:r>
              <a:rPr lang="en-US" dirty="0"/>
              <a:t>7Fh</a:t>
            </a:r>
          </a:p>
        </p:txBody>
      </p:sp>
    </p:spTree>
    <p:extLst>
      <p:ext uri="{BB962C8B-B14F-4D97-AF65-F5344CB8AC3E}">
        <p14:creationId xmlns:p14="http://schemas.microsoft.com/office/powerpoint/2010/main" val="240635402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0"/>
                                        </p:tgtEl>
                                        <p:attrNameLst>
                                          <p:attrName>style.visibility</p:attrName>
                                        </p:attrNameLst>
                                      </p:cBhvr>
                                      <p:to>
                                        <p:strVal val="visible"/>
                                      </p:to>
                                    </p:set>
                                    <p:animEffect transition="in" filter="fade">
                                      <p:cBhvr>
                                        <p:cTn id="7" dur="500"/>
                                        <p:tgtEl>
                                          <p:spTgt spid="6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1"/>
                                        </p:tgtEl>
                                        <p:attrNameLst>
                                          <p:attrName>style.visibility</p:attrName>
                                        </p:attrNameLst>
                                      </p:cBhvr>
                                      <p:to>
                                        <p:strVal val="visible"/>
                                      </p:to>
                                    </p:set>
                                    <p:animEffect transition="in" filter="fade">
                                      <p:cBhvr>
                                        <p:cTn id="10" dur="500"/>
                                        <p:tgtEl>
                                          <p:spTgt spid="6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animEffect transition="in" filter="fade">
                                      <p:cBhvr>
                                        <p:cTn id="15" dur="500"/>
                                        <p:tgtEl>
                                          <p:spTgt spid="3">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500"/>
                                        <p:tgtEl>
                                          <p:spTgt spid="3">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500"/>
                                        <p:tgtEl>
                                          <p:spTgt spid="5"/>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49"/>
                                        </p:tgtEl>
                                        <p:attrNameLst>
                                          <p:attrName>style.visibility</p:attrName>
                                        </p:attrNameLst>
                                      </p:cBhvr>
                                      <p:to>
                                        <p:strVal val="visible"/>
                                      </p:to>
                                    </p:set>
                                    <p:animEffect transition="in" filter="fade">
                                      <p:cBhvr>
                                        <p:cTn id="30" dur="500"/>
                                        <p:tgtEl>
                                          <p:spTgt spid="49"/>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8"/>
                                        </p:tgtEl>
                                        <p:attrNameLst>
                                          <p:attrName>style.visibility</p:attrName>
                                        </p:attrNameLst>
                                      </p:cBhvr>
                                      <p:to>
                                        <p:strVal val="visible"/>
                                      </p:to>
                                    </p:set>
                                    <p:animEffect transition="in" filter="fade">
                                      <p:cBhvr>
                                        <p:cTn id="33" dur="500"/>
                                        <p:tgtEl>
                                          <p:spTgt spid="18"/>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51"/>
                                        </p:tgtEl>
                                        <p:attrNameLst>
                                          <p:attrName>style.visibility</p:attrName>
                                        </p:attrNameLst>
                                      </p:cBhvr>
                                      <p:to>
                                        <p:strVal val="visible"/>
                                      </p:to>
                                    </p:set>
                                    <p:animEffect transition="in" filter="fade">
                                      <p:cBhvr>
                                        <p:cTn id="38" dur="500"/>
                                        <p:tgtEl>
                                          <p:spTgt spid="51"/>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9"/>
                                        </p:tgtEl>
                                        <p:attrNameLst>
                                          <p:attrName>style.visibility</p:attrName>
                                        </p:attrNameLst>
                                      </p:cBhvr>
                                      <p:to>
                                        <p:strVal val="visible"/>
                                      </p:to>
                                    </p:set>
                                    <p:animEffect transition="in" filter="fade">
                                      <p:cBhvr>
                                        <p:cTn id="41"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animBg="1"/>
      <p:bldP spid="61" grpId="0" animBg="1"/>
      <p:bldP spid="5" grpId="0" animBg="1"/>
      <p:bldP spid="3" grpId="0" uiExpand="1" build="p"/>
      <p:bldP spid="18" grpId="0"/>
      <p:bldP spid="19"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Special Function Registers</a:t>
            </a:r>
          </a:p>
        </p:txBody>
      </p:sp>
      <p:sp>
        <p:nvSpPr>
          <p:cNvPr id="3" name="Content Placeholder 2"/>
          <p:cNvSpPr>
            <a:spLocks noGrp="1"/>
          </p:cNvSpPr>
          <p:nvPr>
            <p:ph idx="1"/>
          </p:nvPr>
        </p:nvSpPr>
        <p:spPr/>
        <p:txBody>
          <a:bodyPr/>
          <a:lstStyle/>
          <a:p>
            <a:r>
              <a:rPr lang="en-US" dirty="0"/>
              <a:t>There are </a:t>
            </a:r>
            <a:r>
              <a:rPr lang="en-US" dirty="0">
                <a:solidFill>
                  <a:schemeClr val="tx2"/>
                </a:solidFill>
              </a:rPr>
              <a:t>21 SFRs </a:t>
            </a:r>
            <a:r>
              <a:rPr lang="en-US" dirty="0"/>
              <a:t>in 8051microcontroller.</a:t>
            </a:r>
          </a:p>
          <a:p>
            <a:r>
              <a:rPr lang="en-US" dirty="0"/>
              <a:t>They are important set of registers used for dedicated operations in 8051 microcontroller.</a:t>
            </a:r>
          </a:p>
          <a:p>
            <a:r>
              <a:rPr lang="en-US" dirty="0"/>
              <a:t>Some of the SFRs are </a:t>
            </a:r>
            <a:r>
              <a:rPr lang="en-US" dirty="0">
                <a:solidFill>
                  <a:schemeClr val="accent6"/>
                </a:solidFill>
              </a:rPr>
              <a:t>bit addressable </a:t>
            </a:r>
            <a:r>
              <a:rPr lang="en-US" dirty="0"/>
              <a:t>while others are not.</a:t>
            </a:r>
          </a:p>
          <a:p>
            <a:r>
              <a:rPr lang="en-US" dirty="0"/>
              <a:t>The following list explains the register and their function. The bracket is representing its address in RAM.</a:t>
            </a:r>
          </a:p>
          <a:p>
            <a:pPr marL="457200" indent="-457200">
              <a:buFont typeface="+mj-lt"/>
              <a:buAutoNum type="arabicPeriod"/>
            </a:pPr>
            <a:r>
              <a:rPr lang="en-US" dirty="0"/>
              <a:t>Accumulator – A (E0h)</a:t>
            </a:r>
          </a:p>
          <a:p>
            <a:pPr marL="1001712" lvl="1" indent="-457200"/>
            <a:r>
              <a:rPr lang="en-US" dirty="0"/>
              <a:t>It is 8 bit register used in each Arithmetic and Logical operation.</a:t>
            </a:r>
          </a:p>
          <a:p>
            <a:pPr marL="1001712" lvl="1" indent="-457200"/>
            <a:r>
              <a:rPr lang="en-US" dirty="0"/>
              <a:t>It is bit addressable.</a:t>
            </a:r>
          </a:p>
          <a:p>
            <a:pPr marL="1001712" lvl="1" indent="-457200"/>
            <a:r>
              <a:rPr lang="en-US" dirty="0"/>
              <a:t>All the results of arithmetic or logical operations are stored in Accumulator</a:t>
            </a:r>
          </a:p>
          <a:p>
            <a:pPr marL="1001712" lvl="1" indent="-457200"/>
            <a:r>
              <a:rPr lang="en-US" dirty="0"/>
              <a:t>One operand in all operations such as addition, subtraction, division and multiplication will be accumulator.</a:t>
            </a:r>
          </a:p>
          <a:p>
            <a:pPr marL="457200" indent="-457200">
              <a:buFont typeface="+mj-lt"/>
              <a:buAutoNum type="arabicPeriod"/>
            </a:pPr>
            <a:r>
              <a:rPr lang="en-US" dirty="0"/>
              <a:t>Register B (F0h)</a:t>
            </a:r>
          </a:p>
          <a:p>
            <a:pPr marL="1001712" lvl="1" indent="-457200"/>
            <a:r>
              <a:rPr lang="en-US" dirty="0"/>
              <a:t>It is 8 bit register used in multiplication and division mainly.</a:t>
            </a:r>
          </a:p>
          <a:p>
            <a:pPr marL="1001712" lvl="1" indent="-457200"/>
            <a:r>
              <a:rPr lang="en-US" dirty="0"/>
              <a:t>It is bit addressable.</a:t>
            </a:r>
          </a:p>
          <a:p>
            <a:pPr marL="0" indent="0">
              <a:buNone/>
            </a:pPr>
            <a:endParaRPr lang="en-US" dirty="0"/>
          </a:p>
        </p:txBody>
      </p:sp>
    </p:spTree>
    <p:extLst>
      <p:ext uri="{BB962C8B-B14F-4D97-AF65-F5344CB8AC3E}">
        <p14:creationId xmlns:p14="http://schemas.microsoft.com/office/powerpoint/2010/main" val="97856483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fade">
                                      <p:cBhvr>
                                        <p:cTn id="52" dur="500"/>
                                        <p:tgtEl>
                                          <p:spTgt spid="3">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3">
                                            <p:txEl>
                                              <p:pRg st="10" end="10"/>
                                            </p:txEl>
                                          </p:spTgt>
                                        </p:tgtEl>
                                        <p:attrNameLst>
                                          <p:attrName>style.visibility</p:attrName>
                                        </p:attrNameLst>
                                      </p:cBhvr>
                                      <p:to>
                                        <p:strVal val="visible"/>
                                      </p:to>
                                    </p:set>
                                    <p:animEffect transition="in" filter="fade">
                                      <p:cBhvr>
                                        <p:cTn id="57" dur="500"/>
                                        <p:tgtEl>
                                          <p:spTgt spid="3">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3">
                                            <p:txEl>
                                              <p:pRg st="11" end="11"/>
                                            </p:txEl>
                                          </p:spTgt>
                                        </p:tgtEl>
                                        <p:attrNameLst>
                                          <p:attrName>style.visibility</p:attrName>
                                        </p:attrNameLst>
                                      </p:cBhvr>
                                      <p:to>
                                        <p:strVal val="visible"/>
                                      </p:to>
                                    </p:set>
                                    <p:animEffect transition="in" filter="fade">
                                      <p:cBhvr>
                                        <p:cTn id="62"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Special Function Registers (Cont.)</a:t>
            </a:r>
          </a:p>
        </p:txBody>
      </p:sp>
      <p:sp>
        <p:nvSpPr>
          <p:cNvPr id="3" name="Content Placeholder 2"/>
          <p:cNvSpPr>
            <a:spLocks noGrp="1"/>
          </p:cNvSpPr>
          <p:nvPr>
            <p:ph idx="1"/>
          </p:nvPr>
        </p:nvSpPr>
        <p:spPr/>
        <p:txBody>
          <a:bodyPr/>
          <a:lstStyle/>
          <a:p>
            <a:pPr marL="457200" indent="-457200">
              <a:buFont typeface="+mj-lt"/>
              <a:buAutoNum type="arabicPeriod" startAt="3"/>
            </a:pPr>
            <a:r>
              <a:rPr lang="en-US" dirty="0"/>
              <a:t>PSW Register (D0h)</a:t>
            </a:r>
          </a:p>
          <a:p>
            <a:pPr lvl="1"/>
            <a:r>
              <a:rPr lang="en-US" dirty="0"/>
              <a:t>PSW (Program Status Word) is consisting various flags of 8051.</a:t>
            </a:r>
          </a:p>
          <a:p>
            <a:pPr lvl="1"/>
            <a:r>
              <a:rPr lang="en-US" dirty="0"/>
              <a:t>These flags indicate whether the microcontroller works as expected or something is going wrong.</a:t>
            </a:r>
          </a:p>
          <a:p>
            <a:pPr lvl="1"/>
            <a:r>
              <a:rPr lang="en-US" dirty="0"/>
              <a:t>The format of PSW register is as shown in figure.</a:t>
            </a:r>
          </a:p>
          <a:p>
            <a:pPr lvl="1"/>
            <a:r>
              <a:rPr lang="en-US" dirty="0"/>
              <a:t>It is 8 bit register.</a:t>
            </a:r>
          </a:p>
          <a:p>
            <a:pPr lvl="1"/>
            <a:r>
              <a:rPr lang="en-US" dirty="0"/>
              <a:t>Also PSW is bit addressable and its bits are represented by PSW.X, where X represents bit number.</a:t>
            </a:r>
          </a:p>
          <a:p>
            <a:pPr lvl="1"/>
            <a:r>
              <a:rPr lang="en-US" dirty="0"/>
              <a:t>Bit 0 is LSB and bit 7 is MSB.</a:t>
            </a:r>
          </a:p>
          <a:p>
            <a:pPr marL="1001712" lvl="1" indent="-457200"/>
            <a:endParaRPr lang="en-US" dirty="0"/>
          </a:p>
          <a:p>
            <a:pPr lvl="1"/>
            <a:endParaRPr lang="en-US" dirty="0"/>
          </a:p>
        </p:txBody>
      </p:sp>
      <p:grpSp>
        <p:nvGrpSpPr>
          <p:cNvPr id="46" name="Group 45"/>
          <p:cNvGrpSpPr/>
          <p:nvPr/>
        </p:nvGrpSpPr>
        <p:grpSpPr>
          <a:xfrm>
            <a:off x="2583543" y="4351983"/>
            <a:ext cx="7315200" cy="369893"/>
            <a:chOff x="2394857" y="3361418"/>
            <a:chExt cx="7315200" cy="369893"/>
          </a:xfrm>
        </p:grpSpPr>
        <p:sp>
          <p:nvSpPr>
            <p:cNvPr id="4" name="TextBox 3"/>
            <p:cNvSpPr txBox="1"/>
            <p:nvPr/>
          </p:nvSpPr>
          <p:spPr>
            <a:xfrm>
              <a:off x="2394857" y="3361418"/>
              <a:ext cx="914400" cy="369332"/>
            </a:xfrm>
            <a:prstGeom prst="rect">
              <a:avLst/>
            </a:prstGeom>
            <a:noFill/>
            <a:ln>
              <a:solidFill>
                <a:schemeClr val="tx1"/>
              </a:solidFill>
            </a:ln>
          </p:spPr>
          <p:txBody>
            <a:bodyPr wrap="square" rtlCol="0">
              <a:spAutoFit/>
            </a:bodyPr>
            <a:lstStyle/>
            <a:p>
              <a:pPr algn="ctr"/>
              <a:r>
                <a:rPr lang="en-US" dirty="0"/>
                <a:t>CY</a:t>
              </a:r>
            </a:p>
          </p:txBody>
        </p:sp>
        <p:sp>
          <p:nvSpPr>
            <p:cNvPr id="5" name="TextBox 4"/>
            <p:cNvSpPr txBox="1"/>
            <p:nvPr/>
          </p:nvSpPr>
          <p:spPr>
            <a:xfrm>
              <a:off x="3309257" y="3361418"/>
              <a:ext cx="914400" cy="369332"/>
            </a:xfrm>
            <a:prstGeom prst="rect">
              <a:avLst/>
            </a:prstGeom>
            <a:noFill/>
            <a:ln>
              <a:solidFill>
                <a:schemeClr val="tx1"/>
              </a:solidFill>
            </a:ln>
          </p:spPr>
          <p:txBody>
            <a:bodyPr wrap="square" rtlCol="0">
              <a:spAutoFit/>
            </a:bodyPr>
            <a:lstStyle/>
            <a:p>
              <a:pPr algn="ctr"/>
              <a:r>
                <a:rPr lang="en-US" dirty="0"/>
                <a:t>AC</a:t>
              </a:r>
            </a:p>
          </p:txBody>
        </p:sp>
        <p:sp>
          <p:nvSpPr>
            <p:cNvPr id="6" name="TextBox 5"/>
            <p:cNvSpPr txBox="1"/>
            <p:nvPr/>
          </p:nvSpPr>
          <p:spPr>
            <a:xfrm>
              <a:off x="4223656" y="3361979"/>
              <a:ext cx="914400" cy="369332"/>
            </a:xfrm>
            <a:prstGeom prst="rect">
              <a:avLst/>
            </a:prstGeom>
            <a:noFill/>
            <a:ln>
              <a:solidFill>
                <a:schemeClr val="tx1"/>
              </a:solidFill>
            </a:ln>
          </p:spPr>
          <p:txBody>
            <a:bodyPr wrap="square" rtlCol="0">
              <a:spAutoFit/>
            </a:bodyPr>
            <a:lstStyle/>
            <a:p>
              <a:pPr algn="ctr"/>
              <a:r>
                <a:rPr lang="en-US" dirty="0"/>
                <a:t>F0</a:t>
              </a:r>
            </a:p>
          </p:txBody>
        </p:sp>
        <p:sp>
          <p:nvSpPr>
            <p:cNvPr id="7" name="TextBox 6"/>
            <p:cNvSpPr txBox="1"/>
            <p:nvPr/>
          </p:nvSpPr>
          <p:spPr>
            <a:xfrm>
              <a:off x="5138057" y="3361418"/>
              <a:ext cx="914400" cy="369332"/>
            </a:xfrm>
            <a:prstGeom prst="rect">
              <a:avLst/>
            </a:prstGeom>
            <a:noFill/>
            <a:ln>
              <a:solidFill>
                <a:schemeClr val="tx1"/>
              </a:solidFill>
            </a:ln>
          </p:spPr>
          <p:txBody>
            <a:bodyPr wrap="square" rtlCol="0">
              <a:spAutoFit/>
            </a:bodyPr>
            <a:lstStyle/>
            <a:p>
              <a:pPr algn="ctr"/>
              <a:r>
                <a:rPr lang="en-US" dirty="0"/>
                <a:t>RS1</a:t>
              </a:r>
            </a:p>
          </p:txBody>
        </p:sp>
        <p:sp>
          <p:nvSpPr>
            <p:cNvPr id="8" name="TextBox 7"/>
            <p:cNvSpPr txBox="1"/>
            <p:nvPr/>
          </p:nvSpPr>
          <p:spPr>
            <a:xfrm>
              <a:off x="6052457" y="3361418"/>
              <a:ext cx="914400" cy="369332"/>
            </a:xfrm>
            <a:prstGeom prst="rect">
              <a:avLst/>
            </a:prstGeom>
            <a:noFill/>
            <a:ln>
              <a:solidFill>
                <a:schemeClr val="tx1"/>
              </a:solidFill>
            </a:ln>
          </p:spPr>
          <p:txBody>
            <a:bodyPr wrap="square" rtlCol="0">
              <a:spAutoFit/>
            </a:bodyPr>
            <a:lstStyle/>
            <a:p>
              <a:pPr algn="ctr"/>
              <a:r>
                <a:rPr lang="en-US" dirty="0"/>
                <a:t>RS0</a:t>
              </a:r>
            </a:p>
          </p:txBody>
        </p:sp>
        <p:sp>
          <p:nvSpPr>
            <p:cNvPr id="9" name="TextBox 8"/>
            <p:cNvSpPr txBox="1"/>
            <p:nvPr/>
          </p:nvSpPr>
          <p:spPr>
            <a:xfrm>
              <a:off x="6966857" y="3361418"/>
              <a:ext cx="914400" cy="369332"/>
            </a:xfrm>
            <a:prstGeom prst="rect">
              <a:avLst/>
            </a:prstGeom>
            <a:noFill/>
            <a:ln>
              <a:solidFill>
                <a:schemeClr val="tx1"/>
              </a:solidFill>
            </a:ln>
          </p:spPr>
          <p:txBody>
            <a:bodyPr wrap="square" rtlCol="0">
              <a:spAutoFit/>
            </a:bodyPr>
            <a:lstStyle/>
            <a:p>
              <a:pPr algn="ctr"/>
              <a:r>
                <a:rPr lang="en-US" dirty="0"/>
                <a:t>OV</a:t>
              </a:r>
            </a:p>
          </p:txBody>
        </p:sp>
        <p:sp>
          <p:nvSpPr>
            <p:cNvPr id="10" name="TextBox 9"/>
            <p:cNvSpPr txBox="1"/>
            <p:nvPr/>
          </p:nvSpPr>
          <p:spPr>
            <a:xfrm>
              <a:off x="7881257" y="3361418"/>
              <a:ext cx="914400" cy="369332"/>
            </a:xfrm>
            <a:prstGeom prst="rect">
              <a:avLst/>
            </a:prstGeom>
            <a:noFill/>
            <a:ln>
              <a:solidFill>
                <a:schemeClr val="tx1"/>
              </a:solidFill>
            </a:ln>
          </p:spPr>
          <p:txBody>
            <a:bodyPr wrap="square" rtlCol="0">
              <a:spAutoFit/>
            </a:bodyPr>
            <a:lstStyle/>
            <a:p>
              <a:pPr algn="ctr"/>
              <a:r>
                <a:rPr lang="en-US" dirty="0"/>
                <a:t>-</a:t>
              </a:r>
            </a:p>
          </p:txBody>
        </p:sp>
        <p:sp>
          <p:nvSpPr>
            <p:cNvPr id="11" name="TextBox 10"/>
            <p:cNvSpPr txBox="1"/>
            <p:nvPr/>
          </p:nvSpPr>
          <p:spPr>
            <a:xfrm>
              <a:off x="8795657" y="3361418"/>
              <a:ext cx="914400" cy="369332"/>
            </a:xfrm>
            <a:prstGeom prst="rect">
              <a:avLst/>
            </a:prstGeom>
            <a:noFill/>
            <a:ln>
              <a:solidFill>
                <a:schemeClr val="tx1"/>
              </a:solidFill>
            </a:ln>
          </p:spPr>
          <p:txBody>
            <a:bodyPr wrap="square" rtlCol="0">
              <a:spAutoFit/>
            </a:bodyPr>
            <a:lstStyle/>
            <a:p>
              <a:pPr algn="ctr"/>
              <a:r>
                <a:rPr lang="en-US" dirty="0"/>
                <a:t>P</a:t>
              </a:r>
            </a:p>
          </p:txBody>
        </p:sp>
      </p:grpSp>
      <p:grpSp>
        <p:nvGrpSpPr>
          <p:cNvPr id="47" name="Group 46"/>
          <p:cNvGrpSpPr/>
          <p:nvPr/>
        </p:nvGrpSpPr>
        <p:grpSpPr>
          <a:xfrm>
            <a:off x="2583543" y="4837694"/>
            <a:ext cx="7315200" cy="371005"/>
            <a:chOff x="2394857" y="3847129"/>
            <a:chExt cx="7315200" cy="371005"/>
          </a:xfrm>
        </p:grpSpPr>
        <p:sp>
          <p:nvSpPr>
            <p:cNvPr id="12" name="TextBox 11"/>
            <p:cNvSpPr txBox="1"/>
            <p:nvPr/>
          </p:nvSpPr>
          <p:spPr>
            <a:xfrm>
              <a:off x="2394857" y="3847129"/>
              <a:ext cx="914400" cy="369332"/>
            </a:xfrm>
            <a:prstGeom prst="rect">
              <a:avLst/>
            </a:prstGeom>
            <a:noFill/>
            <a:ln>
              <a:noFill/>
            </a:ln>
          </p:spPr>
          <p:txBody>
            <a:bodyPr wrap="square" rtlCol="0">
              <a:spAutoFit/>
            </a:bodyPr>
            <a:lstStyle/>
            <a:p>
              <a:pPr algn="ctr"/>
              <a:r>
                <a:rPr lang="en-US" dirty="0"/>
                <a:t>D7</a:t>
              </a:r>
            </a:p>
          </p:txBody>
        </p:sp>
        <p:sp>
          <p:nvSpPr>
            <p:cNvPr id="13" name="TextBox 12"/>
            <p:cNvSpPr txBox="1"/>
            <p:nvPr/>
          </p:nvSpPr>
          <p:spPr>
            <a:xfrm>
              <a:off x="3309257" y="3847129"/>
              <a:ext cx="914400" cy="369332"/>
            </a:xfrm>
            <a:prstGeom prst="rect">
              <a:avLst/>
            </a:prstGeom>
            <a:noFill/>
            <a:ln>
              <a:noFill/>
            </a:ln>
          </p:spPr>
          <p:txBody>
            <a:bodyPr wrap="square" rtlCol="0">
              <a:spAutoFit/>
            </a:bodyPr>
            <a:lstStyle/>
            <a:p>
              <a:pPr algn="ctr"/>
              <a:r>
                <a:rPr lang="en-US" dirty="0"/>
                <a:t>D6</a:t>
              </a:r>
            </a:p>
          </p:txBody>
        </p:sp>
        <p:sp>
          <p:nvSpPr>
            <p:cNvPr id="14" name="TextBox 13"/>
            <p:cNvSpPr txBox="1"/>
            <p:nvPr/>
          </p:nvSpPr>
          <p:spPr>
            <a:xfrm>
              <a:off x="4223657" y="3848802"/>
              <a:ext cx="914400" cy="369332"/>
            </a:xfrm>
            <a:prstGeom prst="rect">
              <a:avLst/>
            </a:prstGeom>
            <a:noFill/>
            <a:ln>
              <a:noFill/>
            </a:ln>
          </p:spPr>
          <p:txBody>
            <a:bodyPr wrap="square" rtlCol="0">
              <a:spAutoFit/>
            </a:bodyPr>
            <a:lstStyle/>
            <a:p>
              <a:pPr algn="ctr"/>
              <a:r>
                <a:rPr lang="en-US" dirty="0"/>
                <a:t>D5</a:t>
              </a:r>
            </a:p>
          </p:txBody>
        </p:sp>
        <p:sp>
          <p:nvSpPr>
            <p:cNvPr id="15" name="TextBox 14"/>
            <p:cNvSpPr txBox="1"/>
            <p:nvPr/>
          </p:nvSpPr>
          <p:spPr>
            <a:xfrm>
              <a:off x="5138057" y="3847129"/>
              <a:ext cx="914400" cy="369332"/>
            </a:xfrm>
            <a:prstGeom prst="rect">
              <a:avLst/>
            </a:prstGeom>
            <a:noFill/>
            <a:ln>
              <a:noFill/>
            </a:ln>
          </p:spPr>
          <p:txBody>
            <a:bodyPr wrap="square" rtlCol="0">
              <a:spAutoFit/>
            </a:bodyPr>
            <a:lstStyle/>
            <a:p>
              <a:pPr algn="ctr"/>
              <a:r>
                <a:rPr lang="en-US" dirty="0"/>
                <a:t>D4</a:t>
              </a:r>
            </a:p>
          </p:txBody>
        </p:sp>
        <p:sp>
          <p:nvSpPr>
            <p:cNvPr id="16" name="TextBox 15"/>
            <p:cNvSpPr txBox="1"/>
            <p:nvPr/>
          </p:nvSpPr>
          <p:spPr>
            <a:xfrm>
              <a:off x="6052457" y="3847129"/>
              <a:ext cx="914400" cy="369332"/>
            </a:xfrm>
            <a:prstGeom prst="rect">
              <a:avLst/>
            </a:prstGeom>
            <a:noFill/>
            <a:ln>
              <a:noFill/>
            </a:ln>
          </p:spPr>
          <p:txBody>
            <a:bodyPr wrap="square" rtlCol="0">
              <a:spAutoFit/>
            </a:bodyPr>
            <a:lstStyle/>
            <a:p>
              <a:pPr algn="ctr"/>
              <a:r>
                <a:rPr lang="en-US" dirty="0"/>
                <a:t>D3</a:t>
              </a:r>
            </a:p>
          </p:txBody>
        </p:sp>
        <p:sp>
          <p:nvSpPr>
            <p:cNvPr id="17" name="TextBox 16"/>
            <p:cNvSpPr txBox="1"/>
            <p:nvPr/>
          </p:nvSpPr>
          <p:spPr>
            <a:xfrm>
              <a:off x="6966857" y="3847129"/>
              <a:ext cx="914400" cy="369332"/>
            </a:xfrm>
            <a:prstGeom prst="rect">
              <a:avLst/>
            </a:prstGeom>
            <a:noFill/>
            <a:ln>
              <a:noFill/>
            </a:ln>
          </p:spPr>
          <p:txBody>
            <a:bodyPr wrap="square" rtlCol="0">
              <a:spAutoFit/>
            </a:bodyPr>
            <a:lstStyle/>
            <a:p>
              <a:pPr algn="ctr"/>
              <a:r>
                <a:rPr lang="en-US" dirty="0"/>
                <a:t>D2</a:t>
              </a:r>
            </a:p>
          </p:txBody>
        </p:sp>
        <p:sp>
          <p:nvSpPr>
            <p:cNvPr id="18" name="TextBox 17"/>
            <p:cNvSpPr txBox="1"/>
            <p:nvPr/>
          </p:nvSpPr>
          <p:spPr>
            <a:xfrm>
              <a:off x="7881257" y="3847129"/>
              <a:ext cx="914400" cy="369332"/>
            </a:xfrm>
            <a:prstGeom prst="rect">
              <a:avLst/>
            </a:prstGeom>
            <a:noFill/>
            <a:ln>
              <a:noFill/>
            </a:ln>
          </p:spPr>
          <p:txBody>
            <a:bodyPr wrap="square" rtlCol="0">
              <a:spAutoFit/>
            </a:bodyPr>
            <a:lstStyle/>
            <a:p>
              <a:pPr algn="ctr"/>
              <a:r>
                <a:rPr lang="en-US" dirty="0"/>
                <a:t>D1</a:t>
              </a:r>
            </a:p>
          </p:txBody>
        </p:sp>
        <p:sp>
          <p:nvSpPr>
            <p:cNvPr id="19" name="TextBox 18"/>
            <p:cNvSpPr txBox="1"/>
            <p:nvPr/>
          </p:nvSpPr>
          <p:spPr>
            <a:xfrm>
              <a:off x="8795657" y="3847129"/>
              <a:ext cx="914400" cy="369332"/>
            </a:xfrm>
            <a:prstGeom prst="rect">
              <a:avLst/>
            </a:prstGeom>
            <a:noFill/>
            <a:ln>
              <a:noFill/>
            </a:ln>
          </p:spPr>
          <p:txBody>
            <a:bodyPr wrap="square" rtlCol="0">
              <a:spAutoFit/>
            </a:bodyPr>
            <a:lstStyle/>
            <a:p>
              <a:pPr algn="ctr"/>
              <a:r>
                <a:rPr lang="en-US" dirty="0"/>
                <a:t>D0</a:t>
              </a:r>
            </a:p>
          </p:txBody>
        </p:sp>
      </p:grpSp>
      <p:grpSp>
        <p:nvGrpSpPr>
          <p:cNvPr id="48" name="Group 47"/>
          <p:cNvGrpSpPr/>
          <p:nvPr/>
        </p:nvGrpSpPr>
        <p:grpSpPr>
          <a:xfrm>
            <a:off x="2583543" y="3866272"/>
            <a:ext cx="7315200" cy="371005"/>
            <a:chOff x="2394857" y="2875707"/>
            <a:chExt cx="7315200" cy="371005"/>
          </a:xfrm>
        </p:grpSpPr>
        <p:sp>
          <p:nvSpPr>
            <p:cNvPr id="20" name="TextBox 19"/>
            <p:cNvSpPr txBox="1"/>
            <p:nvPr/>
          </p:nvSpPr>
          <p:spPr>
            <a:xfrm>
              <a:off x="2394857" y="2875707"/>
              <a:ext cx="914400" cy="369332"/>
            </a:xfrm>
            <a:prstGeom prst="rect">
              <a:avLst/>
            </a:prstGeom>
            <a:noFill/>
            <a:ln>
              <a:noFill/>
            </a:ln>
          </p:spPr>
          <p:txBody>
            <a:bodyPr wrap="square" rtlCol="0">
              <a:spAutoFit/>
            </a:bodyPr>
            <a:lstStyle/>
            <a:p>
              <a:pPr algn="ctr"/>
              <a:r>
                <a:rPr lang="en-US" dirty="0"/>
                <a:t>PSW.7</a:t>
              </a:r>
            </a:p>
          </p:txBody>
        </p:sp>
        <p:sp>
          <p:nvSpPr>
            <p:cNvPr id="21" name="TextBox 20"/>
            <p:cNvSpPr txBox="1"/>
            <p:nvPr/>
          </p:nvSpPr>
          <p:spPr>
            <a:xfrm>
              <a:off x="3309257" y="2875707"/>
              <a:ext cx="914400" cy="369332"/>
            </a:xfrm>
            <a:prstGeom prst="rect">
              <a:avLst/>
            </a:prstGeom>
            <a:noFill/>
            <a:ln>
              <a:noFill/>
            </a:ln>
          </p:spPr>
          <p:txBody>
            <a:bodyPr wrap="square" rtlCol="0">
              <a:spAutoFit/>
            </a:bodyPr>
            <a:lstStyle/>
            <a:p>
              <a:pPr algn="ctr"/>
              <a:r>
                <a:rPr lang="en-US" dirty="0"/>
                <a:t>PSW.6</a:t>
              </a:r>
            </a:p>
          </p:txBody>
        </p:sp>
        <p:sp>
          <p:nvSpPr>
            <p:cNvPr id="22" name="TextBox 21"/>
            <p:cNvSpPr txBox="1"/>
            <p:nvPr/>
          </p:nvSpPr>
          <p:spPr>
            <a:xfrm>
              <a:off x="4223657" y="2877380"/>
              <a:ext cx="914400" cy="369332"/>
            </a:xfrm>
            <a:prstGeom prst="rect">
              <a:avLst/>
            </a:prstGeom>
            <a:noFill/>
            <a:ln>
              <a:noFill/>
            </a:ln>
          </p:spPr>
          <p:txBody>
            <a:bodyPr wrap="square" rtlCol="0">
              <a:spAutoFit/>
            </a:bodyPr>
            <a:lstStyle/>
            <a:p>
              <a:pPr algn="ctr"/>
              <a:r>
                <a:rPr lang="en-US" dirty="0"/>
                <a:t>PSW.5</a:t>
              </a:r>
            </a:p>
          </p:txBody>
        </p:sp>
        <p:sp>
          <p:nvSpPr>
            <p:cNvPr id="23" name="TextBox 22"/>
            <p:cNvSpPr txBox="1"/>
            <p:nvPr/>
          </p:nvSpPr>
          <p:spPr>
            <a:xfrm>
              <a:off x="5138057" y="2875707"/>
              <a:ext cx="914400" cy="369332"/>
            </a:xfrm>
            <a:prstGeom prst="rect">
              <a:avLst/>
            </a:prstGeom>
            <a:noFill/>
            <a:ln>
              <a:noFill/>
            </a:ln>
          </p:spPr>
          <p:txBody>
            <a:bodyPr wrap="square" rtlCol="0">
              <a:spAutoFit/>
            </a:bodyPr>
            <a:lstStyle/>
            <a:p>
              <a:pPr algn="ctr"/>
              <a:r>
                <a:rPr lang="en-US" dirty="0"/>
                <a:t>PSW.4</a:t>
              </a:r>
            </a:p>
          </p:txBody>
        </p:sp>
        <p:sp>
          <p:nvSpPr>
            <p:cNvPr id="24" name="TextBox 23"/>
            <p:cNvSpPr txBox="1"/>
            <p:nvPr/>
          </p:nvSpPr>
          <p:spPr>
            <a:xfrm>
              <a:off x="6052457" y="2875707"/>
              <a:ext cx="914400" cy="369332"/>
            </a:xfrm>
            <a:prstGeom prst="rect">
              <a:avLst/>
            </a:prstGeom>
            <a:noFill/>
            <a:ln>
              <a:noFill/>
            </a:ln>
          </p:spPr>
          <p:txBody>
            <a:bodyPr wrap="square" rtlCol="0">
              <a:spAutoFit/>
            </a:bodyPr>
            <a:lstStyle/>
            <a:p>
              <a:pPr algn="ctr"/>
              <a:r>
                <a:rPr lang="en-US" dirty="0"/>
                <a:t>PSW.3</a:t>
              </a:r>
            </a:p>
          </p:txBody>
        </p:sp>
        <p:sp>
          <p:nvSpPr>
            <p:cNvPr id="25" name="TextBox 24"/>
            <p:cNvSpPr txBox="1"/>
            <p:nvPr/>
          </p:nvSpPr>
          <p:spPr>
            <a:xfrm>
              <a:off x="6966857" y="2875707"/>
              <a:ext cx="914400" cy="369332"/>
            </a:xfrm>
            <a:prstGeom prst="rect">
              <a:avLst/>
            </a:prstGeom>
            <a:noFill/>
            <a:ln>
              <a:noFill/>
            </a:ln>
          </p:spPr>
          <p:txBody>
            <a:bodyPr wrap="square" rtlCol="0">
              <a:spAutoFit/>
            </a:bodyPr>
            <a:lstStyle/>
            <a:p>
              <a:pPr algn="ctr"/>
              <a:r>
                <a:rPr lang="en-US" dirty="0"/>
                <a:t>PSW.2</a:t>
              </a:r>
            </a:p>
          </p:txBody>
        </p:sp>
        <p:sp>
          <p:nvSpPr>
            <p:cNvPr id="26" name="TextBox 25"/>
            <p:cNvSpPr txBox="1"/>
            <p:nvPr/>
          </p:nvSpPr>
          <p:spPr>
            <a:xfrm>
              <a:off x="7881257" y="2875707"/>
              <a:ext cx="914400" cy="369332"/>
            </a:xfrm>
            <a:prstGeom prst="rect">
              <a:avLst/>
            </a:prstGeom>
            <a:noFill/>
            <a:ln>
              <a:noFill/>
            </a:ln>
          </p:spPr>
          <p:txBody>
            <a:bodyPr wrap="square" rtlCol="0">
              <a:spAutoFit/>
            </a:bodyPr>
            <a:lstStyle/>
            <a:p>
              <a:pPr algn="ctr"/>
              <a:r>
                <a:rPr lang="en-US" dirty="0"/>
                <a:t>PSW.1</a:t>
              </a:r>
            </a:p>
          </p:txBody>
        </p:sp>
        <p:sp>
          <p:nvSpPr>
            <p:cNvPr id="27" name="TextBox 26"/>
            <p:cNvSpPr txBox="1"/>
            <p:nvPr/>
          </p:nvSpPr>
          <p:spPr>
            <a:xfrm>
              <a:off x="8795657" y="2875707"/>
              <a:ext cx="914400" cy="369332"/>
            </a:xfrm>
            <a:prstGeom prst="rect">
              <a:avLst/>
            </a:prstGeom>
            <a:noFill/>
            <a:ln>
              <a:noFill/>
            </a:ln>
          </p:spPr>
          <p:txBody>
            <a:bodyPr wrap="square" rtlCol="0">
              <a:spAutoFit/>
            </a:bodyPr>
            <a:lstStyle/>
            <a:p>
              <a:pPr algn="ctr"/>
              <a:r>
                <a:rPr lang="en-US" dirty="0"/>
                <a:t>PSW.0</a:t>
              </a:r>
            </a:p>
          </p:txBody>
        </p:sp>
      </p:grpSp>
      <p:grpSp>
        <p:nvGrpSpPr>
          <p:cNvPr id="49" name="Group 48"/>
          <p:cNvGrpSpPr/>
          <p:nvPr/>
        </p:nvGrpSpPr>
        <p:grpSpPr>
          <a:xfrm>
            <a:off x="8793779" y="4721314"/>
            <a:ext cx="712054" cy="1363789"/>
            <a:chOff x="8605093" y="3730749"/>
            <a:chExt cx="712054" cy="1363789"/>
          </a:xfrm>
        </p:grpSpPr>
        <p:cxnSp>
          <p:nvCxnSpPr>
            <p:cNvPr id="29" name="Straight Arrow Connector 28"/>
            <p:cNvCxnSpPr/>
            <p:nvPr/>
          </p:nvCxnSpPr>
          <p:spPr>
            <a:xfrm>
              <a:off x="8961120" y="3730749"/>
              <a:ext cx="0" cy="100584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8605093" y="4725206"/>
              <a:ext cx="712054" cy="369332"/>
            </a:xfrm>
            <a:prstGeom prst="rect">
              <a:avLst/>
            </a:prstGeom>
            <a:noFill/>
          </p:spPr>
          <p:txBody>
            <a:bodyPr wrap="none" rtlCol="0">
              <a:spAutoFit/>
            </a:bodyPr>
            <a:lstStyle/>
            <a:p>
              <a:r>
                <a:rPr lang="en-US" dirty="0"/>
                <a:t>Parity</a:t>
              </a:r>
            </a:p>
          </p:txBody>
        </p:sp>
      </p:grpSp>
      <p:grpSp>
        <p:nvGrpSpPr>
          <p:cNvPr id="50" name="Group 49"/>
          <p:cNvGrpSpPr/>
          <p:nvPr/>
        </p:nvGrpSpPr>
        <p:grpSpPr>
          <a:xfrm>
            <a:off x="7807166" y="4721316"/>
            <a:ext cx="865943" cy="1363787"/>
            <a:chOff x="7618480" y="3730751"/>
            <a:chExt cx="865943" cy="1363787"/>
          </a:xfrm>
        </p:grpSpPr>
        <p:cxnSp>
          <p:nvCxnSpPr>
            <p:cNvPr id="30" name="Straight Arrow Connector 29"/>
            <p:cNvCxnSpPr/>
            <p:nvPr/>
          </p:nvCxnSpPr>
          <p:spPr>
            <a:xfrm>
              <a:off x="8046720" y="3730751"/>
              <a:ext cx="0" cy="100584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7618480" y="4725206"/>
              <a:ext cx="865943" cy="369332"/>
            </a:xfrm>
            <a:prstGeom prst="rect">
              <a:avLst/>
            </a:prstGeom>
            <a:noFill/>
          </p:spPr>
          <p:txBody>
            <a:bodyPr wrap="none" rtlCol="0">
              <a:spAutoFit/>
            </a:bodyPr>
            <a:lstStyle/>
            <a:p>
              <a:r>
                <a:rPr lang="en-US" dirty="0"/>
                <a:t>Unused</a:t>
              </a:r>
            </a:p>
          </p:txBody>
        </p:sp>
      </p:grpSp>
      <p:grpSp>
        <p:nvGrpSpPr>
          <p:cNvPr id="51" name="Group 50"/>
          <p:cNvGrpSpPr/>
          <p:nvPr/>
        </p:nvGrpSpPr>
        <p:grpSpPr>
          <a:xfrm>
            <a:off x="6824717" y="4721316"/>
            <a:ext cx="992579" cy="1363787"/>
            <a:chOff x="6636031" y="3730751"/>
            <a:chExt cx="992579" cy="1363787"/>
          </a:xfrm>
        </p:grpSpPr>
        <p:cxnSp>
          <p:nvCxnSpPr>
            <p:cNvPr id="31" name="Straight Arrow Connector 30"/>
            <p:cNvCxnSpPr/>
            <p:nvPr/>
          </p:nvCxnSpPr>
          <p:spPr>
            <a:xfrm>
              <a:off x="7132320" y="3730751"/>
              <a:ext cx="0" cy="100584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6636031" y="4725206"/>
              <a:ext cx="992579" cy="369332"/>
            </a:xfrm>
            <a:prstGeom prst="rect">
              <a:avLst/>
            </a:prstGeom>
            <a:noFill/>
          </p:spPr>
          <p:txBody>
            <a:bodyPr wrap="none" rtlCol="0">
              <a:spAutoFit/>
            </a:bodyPr>
            <a:lstStyle/>
            <a:p>
              <a:r>
                <a:rPr lang="en-US" dirty="0"/>
                <a:t>Overflow</a:t>
              </a:r>
            </a:p>
          </p:txBody>
        </p:sp>
      </p:grpSp>
      <p:grpSp>
        <p:nvGrpSpPr>
          <p:cNvPr id="53" name="Group 52"/>
          <p:cNvGrpSpPr/>
          <p:nvPr/>
        </p:nvGrpSpPr>
        <p:grpSpPr>
          <a:xfrm>
            <a:off x="4149702" y="4721316"/>
            <a:ext cx="849913" cy="1363787"/>
            <a:chOff x="3961016" y="3730751"/>
            <a:chExt cx="849913" cy="1363787"/>
          </a:xfrm>
        </p:grpSpPr>
        <p:cxnSp>
          <p:nvCxnSpPr>
            <p:cNvPr id="34" name="Straight Arrow Connector 33"/>
            <p:cNvCxnSpPr/>
            <p:nvPr/>
          </p:nvCxnSpPr>
          <p:spPr>
            <a:xfrm>
              <a:off x="4389120" y="3730751"/>
              <a:ext cx="0" cy="100584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3961016" y="4725206"/>
              <a:ext cx="849913" cy="369332"/>
            </a:xfrm>
            <a:prstGeom prst="rect">
              <a:avLst/>
            </a:prstGeom>
            <a:noFill/>
          </p:spPr>
          <p:txBody>
            <a:bodyPr wrap="none" rtlCol="0">
              <a:spAutoFit/>
            </a:bodyPr>
            <a:lstStyle/>
            <a:p>
              <a:r>
                <a:rPr lang="en-US" dirty="0"/>
                <a:t>Flag - 0</a:t>
              </a:r>
            </a:p>
          </p:txBody>
        </p:sp>
      </p:grpSp>
      <p:grpSp>
        <p:nvGrpSpPr>
          <p:cNvPr id="54" name="Group 53"/>
          <p:cNvGrpSpPr/>
          <p:nvPr/>
        </p:nvGrpSpPr>
        <p:grpSpPr>
          <a:xfrm>
            <a:off x="3175012" y="4721316"/>
            <a:ext cx="966931" cy="1646733"/>
            <a:chOff x="2986326" y="3730751"/>
            <a:chExt cx="966931" cy="1646733"/>
          </a:xfrm>
        </p:grpSpPr>
        <p:cxnSp>
          <p:nvCxnSpPr>
            <p:cNvPr id="36" name="Straight Arrow Connector 35"/>
            <p:cNvCxnSpPr/>
            <p:nvPr/>
          </p:nvCxnSpPr>
          <p:spPr>
            <a:xfrm>
              <a:off x="3474720" y="3730751"/>
              <a:ext cx="0" cy="100584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2986326" y="4731153"/>
              <a:ext cx="966931" cy="646331"/>
            </a:xfrm>
            <a:prstGeom prst="rect">
              <a:avLst/>
            </a:prstGeom>
            <a:noFill/>
          </p:spPr>
          <p:txBody>
            <a:bodyPr wrap="none" rtlCol="0">
              <a:spAutoFit/>
            </a:bodyPr>
            <a:lstStyle/>
            <a:p>
              <a:r>
                <a:rPr lang="en-US" dirty="0"/>
                <a:t>Auxiliary</a:t>
              </a:r>
            </a:p>
            <a:p>
              <a:pPr algn="ctr"/>
              <a:r>
                <a:rPr lang="en-US" dirty="0"/>
                <a:t>Carry</a:t>
              </a:r>
            </a:p>
          </p:txBody>
        </p:sp>
      </p:grpSp>
      <p:grpSp>
        <p:nvGrpSpPr>
          <p:cNvPr id="55" name="Group 54"/>
          <p:cNvGrpSpPr/>
          <p:nvPr/>
        </p:nvGrpSpPr>
        <p:grpSpPr>
          <a:xfrm>
            <a:off x="2417024" y="4721316"/>
            <a:ext cx="663964" cy="1363787"/>
            <a:chOff x="2228338" y="3730751"/>
            <a:chExt cx="663964" cy="1363787"/>
          </a:xfrm>
        </p:grpSpPr>
        <p:cxnSp>
          <p:nvCxnSpPr>
            <p:cNvPr id="37" name="Straight Arrow Connector 36"/>
            <p:cNvCxnSpPr/>
            <p:nvPr/>
          </p:nvCxnSpPr>
          <p:spPr>
            <a:xfrm>
              <a:off x="2560320" y="3730751"/>
              <a:ext cx="0" cy="100584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2228338" y="4725206"/>
              <a:ext cx="663964" cy="369332"/>
            </a:xfrm>
            <a:prstGeom prst="rect">
              <a:avLst/>
            </a:prstGeom>
            <a:noFill/>
          </p:spPr>
          <p:txBody>
            <a:bodyPr wrap="none" rtlCol="0">
              <a:spAutoFit/>
            </a:bodyPr>
            <a:lstStyle/>
            <a:p>
              <a:r>
                <a:rPr lang="en-US" dirty="0"/>
                <a:t>Carry</a:t>
              </a:r>
            </a:p>
          </p:txBody>
        </p:sp>
      </p:grpSp>
      <p:grpSp>
        <p:nvGrpSpPr>
          <p:cNvPr id="52" name="Group 51"/>
          <p:cNvGrpSpPr/>
          <p:nvPr/>
        </p:nvGrpSpPr>
        <p:grpSpPr>
          <a:xfrm>
            <a:off x="5258525" y="4721317"/>
            <a:ext cx="1439818" cy="1640785"/>
            <a:chOff x="5069839" y="3730752"/>
            <a:chExt cx="1439818" cy="1640785"/>
          </a:xfrm>
        </p:grpSpPr>
        <p:cxnSp>
          <p:nvCxnSpPr>
            <p:cNvPr id="32" name="Straight Arrow Connector 31"/>
            <p:cNvCxnSpPr/>
            <p:nvPr/>
          </p:nvCxnSpPr>
          <p:spPr>
            <a:xfrm>
              <a:off x="6217920" y="3730752"/>
              <a:ext cx="0" cy="71062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a:off x="5303520" y="3730752"/>
              <a:ext cx="0" cy="71062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5069839" y="4725206"/>
              <a:ext cx="1439818" cy="646331"/>
            </a:xfrm>
            <a:prstGeom prst="rect">
              <a:avLst/>
            </a:prstGeom>
            <a:noFill/>
          </p:spPr>
          <p:txBody>
            <a:bodyPr wrap="none" rtlCol="0">
              <a:spAutoFit/>
            </a:bodyPr>
            <a:lstStyle/>
            <a:p>
              <a:pPr algn="ctr"/>
              <a:r>
                <a:rPr lang="en-US" dirty="0"/>
                <a:t>Register Bank</a:t>
              </a:r>
            </a:p>
            <a:p>
              <a:pPr algn="ctr"/>
              <a:r>
                <a:rPr lang="en-US" dirty="0"/>
                <a:t>Select</a:t>
              </a:r>
            </a:p>
          </p:txBody>
        </p:sp>
        <p:sp>
          <p:nvSpPr>
            <p:cNvPr id="45" name="Left Brace 44"/>
            <p:cNvSpPr/>
            <p:nvPr/>
          </p:nvSpPr>
          <p:spPr>
            <a:xfrm rot="16200000">
              <a:off x="5695406" y="4134403"/>
              <a:ext cx="130629" cy="91440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57" name="Group 56"/>
          <p:cNvGrpSpPr/>
          <p:nvPr/>
        </p:nvGrpSpPr>
        <p:grpSpPr>
          <a:xfrm>
            <a:off x="1977287" y="3469586"/>
            <a:ext cx="8461989" cy="457200"/>
            <a:chOff x="1977287" y="3469586"/>
            <a:chExt cx="8461989" cy="457200"/>
          </a:xfrm>
        </p:grpSpPr>
        <p:sp>
          <p:nvSpPr>
            <p:cNvPr id="28" name="Left Arrow 27"/>
            <p:cNvSpPr/>
            <p:nvPr/>
          </p:nvSpPr>
          <p:spPr>
            <a:xfrm>
              <a:off x="2583543" y="3469586"/>
              <a:ext cx="7315200" cy="457200"/>
            </a:xfrm>
            <a:prstGeom prst="leftArrow">
              <a:avLst>
                <a:gd name="adj1" fmla="val 50000"/>
                <a:gd name="adj2" fmla="val 218591"/>
              </a:avLst>
            </a:prstGeom>
            <a:solidFill>
              <a:schemeClr val="bg1"/>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p:cNvSpPr txBox="1"/>
            <p:nvPr/>
          </p:nvSpPr>
          <p:spPr>
            <a:xfrm>
              <a:off x="9898743" y="3511655"/>
              <a:ext cx="540533" cy="369332"/>
            </a:xfrm>
            <a:prstGeom prst="rect">
              <a:avLst/>
            </a:prstGeom>
            <a:noFill/>
          </p:spPr>
          <p:txBody>
            <a:bodyPr wrap="none" rtlCol="0">
              <a:spAutoFit/>
            </a:bodyPr>
            <a:lstStyle/>
            <a:p>
              <a:r>
                <a:rPr lang="en-US" dirty="0"/>
                <a:t>LSB</a:t>
              </a:r>
            </a:p>
          </p:txBody>
        </p:sp>
        <p:sp>
          <p:nvSpPr>
            <p:cNvPr id="56" name="TextBox 55"/>
            <p:cNvSpPr txBox="1"/>
            <p:nvPr/>
          </p:nvSpPr>
          <p:spPr>
            <a:xfrm>
              <a:off x="1977287" y="3527197"/>
              <a:ext cx="606256" cy="369332"/>
            </a:xfrm>
            <a:prstGeom prst="rect">
              <a:avLst/>
            </a:prstGeom>
            <a:noFill/>
          </p:spPr>
          <p:txBody>
            <a:bodyPr wrap="none" rtlCol="0">
              <a:spAutoFit/>
            </a:bodyPr>
            <a:lstStyle/>
            <a:p>
              <a:r>
                <a:rPr lang="en-US" dirty="0"/>
                <a:t>MSB</a:t>
              </a:r>
            </a:p>
          </p:txBody>
        </p:sp>
      </p:grpSp>
    </p:spTree>
    <p:extLst>
      <p:ext uri="{BB962C8B-B14F-4D97-AF65-F5344CB8AC3E}">
        <p14:creationId xmlns:p14="http://schemas.microsoft.com/office/powerpoint/2010/main" val="35684823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6"/>
                                        </p:tgtEl>
                                        <p:attrNameLst>
                                          <p:attrName>style.visibility</p:attrName>
                                        </p:attrNameLst>
                                      </p:cBhvr>
                                      <p:to>
                                        <p:strVal val="visible"/>
                                      </p:to>
                                    </p:set>
                                    <p:animEffect transition="in" filter="fade">
                                      <p:cBhvr>
                                        <p:cTn id="27" dur="500"/>
                                        <p:tgtEl>
                                          <p:spTgt spid="4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9"/>
                                        </p:tgtEl>
                                        <p:attrNameLst>
                                          <p:attrName>style.visibility</p:attrName>
                                        </p:attrNameLst>
                                      </p:cBhvr>
                                      <p:to>
                                        <p:strVal val="visible"/>
                                      </p:to>
                                    </p:set>
                                    <p:animEffect transition="in" filter="fade">
                                      <p:cBhvr>
                                        <p:cTn id="32" dur="500"/>
                                        <p:tgtEl>
                                          <p:spTgt spid="4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50"/>
                                        </p:tgtEl>
                                        <p:attrNameLst>
                                          <p:attrName>style.visibility</p:attrName>
                                        </p:attrNameLst>
                                      </p:cBhvr>
                                      <p:to>
                                        <p:strVal val="visible"/>
                                      </p:to>
                                    </p:set>
                                    <p:animEffect transition="in" filter="fade">
                                      <p:cBhvr>
                                        <p:cTn id="37" dur="500"/>
                                        <p:tgtEl>
                                          <p:spTgt spid="50"/>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51"/>
                                        </p:tgtEl>
                                        <p:attrNameLst>
                                          <p:attrName>style.visibility</p:attrName>
                                        </p:attrNameLst>
                                      </p:cBhvr>
                                      <p:to>
                                        <p:strVal val="visible"/>
                                      </p:to>
                                    </p:set>
                                    <p:animEffect transition="in" filter="fade">
                                      <p:cBhvr>
                                        <p:cTn id="42" dur="500"/>
                                        <p:tgtEl>
                                          <p:spTgt spid="51"/>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52"/>
                                        </p:tgtEl>
                                        <p:attrNameLst>
                                          <p:attrName>style.visibility</p:attrName>
                                        </p:attrNameLst>
                                      </p:cBhvr>
                                      <p:to>
                                        <p:strVal val="visible"/>
                                      </p:to>
                                    </p:set>
                                    <p:animEffect transition="in" filter="fade">
                                      <p:cBhvr>
                                        <p:cTn id="47" dur="500"/>
                                        <p:tgtEl>
                                          <p:spTgt spid="52"/>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53"/>
                                        </p:tgtEl>
                                        <p:attrNameLst>
                                          <p:attrName>style.visibility</p:attrName>
                                        </p:attrNameLst>
                                      </p:cBhvr>
                                      <p:to>
                                        <p:strVal val="visible"/>
                                      </p:to>
                                    </p:set>
                                    <p:animEffect transition="in" filter="fade">
                                      <p:cBhvr>
                                        <p:cTn id="52" dur="500"/>
                                        <p:tgtEl>
                                          <p:spTgt spid="53"/>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54"/>
                                        </p:tgtEl>
                                        <p:attrNameLst>
                                          <p:attrName>style.visibility</p:attrName>
                                        </p:attrNameLst>
                                      </p:cBhvr>
                                      <p:to>
                                        <p:strVal val="visible"/>
                                      </p:to>
                                    </p:set>
                                    <p:animEffect transition="in" filter="fade">
                                      <p:cBhvr>
                                        <p:cTn id="57" dur="500"/>
                                        <p:tgtEl>
                                          <p:spTgt spid="54"/>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55"/>
                                        </p:tgtEl>
                                        <p:attrNameLst>
                                          <p:attrName>style.visibility</p:attrName>
                                        </p:attrNameLst>
                                      </p:cBhvr>
                                      <p:to>
                                        <p:strVal val="visible"/>
                                      </p:to>
                                    </p:set>
                                    <p:animEffect transition="in" filter="fade">
                                      <p:cBhvr>
                                        <p:cTn id="62" dur="500"/>
                                        <p:tgtEl>
                                          <p:spTgt spid="55"/>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3">
                                            <p:txEl>
                                              <p:pRg st="4" end="4"/>
                                            </p:txEl>
                                          </p:spTgt>
                                        </p:tgtEl>
                                        <p:attrNameLst>
                                          <p:attrName>style.visibility</p:attrName>
                                        </p:attrNameLst>
                                      </p:cBhvr>
                                      <p:to>
                                        <p:strVal val="visible"/>
                                      </p:to>
                                    </p:set>
                                    <p:animEffect transition="in" filter="fade">
                                      <p:cBhvr>
                                        <p:cTn id="67" dur="500"/>
                                        <p:tgtEl>
                                          <p:spTgt spid="3">
                                            <p:txEl>
                                              <p:pRg st="4" end="4"/>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47"/>
                                        </p:tgtEl>
                                        <p:attrNameLst>
                                          <p:attrName>style.visibility</p:attrName>
                                        </p:attrNameLst>
                                      </p:cBhvr>
                                      <p:to>
                                        <p:strVal val="visible"/>
                                      </p:to>
                                    </p:set>
                                    <p:animEffect transition="in" filter="fade">
                                      <p:cBhvr>
                                        <p:cTn id="72" dur="500"/>
                                        <p:tgtEl>
                                          <p:spTgt spid="47"/>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3">
                                            <p:txEl>
                                              <p:pRg st="5" end="5"/>
                                            </p:txEl>
                                          </p:spTgt>
                                        </p:tgtEl>
                                        <p:attrNameLst>
                                          <p:attrName>style.visibility</p:attrName>
                                        </p:attrNameLst>
                                      </p:cBhvr>
                                      <p:to>
                                        <p:strVal val="visible"/>
                                      </p:to>
                                    </p:set>
                                    <p:animEffect transition="in" filter="fade">
                                      <p:cBhvr>
                                        <p:cTn id="77" dur="500"/>
                                        <p:tgtEl>
                                          <p:spTgt spid="3">
                                            <p:txEl>
                                              <p:pRg st="5" end="5"/>
                                            </p:txEl>
                                          </p:spTgt>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nodeType="clickEffect">
                                  <p:stCondLst>
                                    <p:cond delay="0"/>
                                  </p:stCondLst>
                                  <p:childTnLst>
                                    <p:set>
                                      <p:cBhvr>
                                        <p:cTn id="81" dur="1" fill="hold">
                                          <p:stCondLst>
                                            <p:cond delay="0"/>
                                          </p:stCondLst>
                                        </p:cTn>
                                        <p:tgtEl>
                                          <p:spTgt spid="48"/>
                                        </p:tgtEl>
                                        <p:attrNameLst>
                                          <p:attrName>style.visibility</p:attrName>
                                        </p:attrNameLst>
                                      </p:cBhvr>
                                      <p:to>
                                        <p:strVal val="visible"/>
                                      </p:to>
                                    </p:set>
                                    <p:animEffect transition="in" filter="fade">
                                      <p:cBhvr>
                                        <p:cTn id="82" dur="500"/>
                                        <p:tgtEl>
                                          <p:spTgt spid="48"/>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grpId="0" nodeType="clickEffect">
                                  <p:stCondLst>
                                    <p:cond delay="0"/>
                                  </p:stCondLst>
                                  <p:childTnLst>
                                    <p:set>
                                      <p:cBhvr>
                                        <p:cTn id="86" dur="1" fill="hold">
                                          <p:stCondLst>
                                            <p:cond delay="0"/>
                                          </p:stCondLst>
                                        </p:cTn>
                                        <p:tgtEl>
                                          <p:spTgt spid="3">
                                            <p:txEl>
                                              <p:pRg st="6" end="6"/>
                                            </p:txEl>
                                          </p:spTgt>
                                        </p:tgtEl>
                                        <p:attrNameLst>
                                          <p:attrName>style.visibility</p:attrName>
                                        </p:attrNameLst>
                                      </p:cBhvr>
                                      <p:to>
                                        <p:strVal val="visible"/>
                                      </p:to>
                                    </p:set>
                                    <p:animEffect transition="in" filter="fade">
                                      <p:cBhvr>
                                        <p:cTn id="87" dur="500"/>
                                        <p:tgtEl>
                                          <p:spTgt spid="3">
                                            <p:txEl>
                                              <p:pRg st="6" end="6"/>
                                            </p:txEl>
                                          </p:spTgt>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nodeType="clickEffect">
                                  <p:stCondLst>
                                    <p:cond delay="0"/>
                                  </p:stCondLst>
                                  <p:childTnLst>
                                    <p:set>
                                      <p:cBhvr>
                                        <p:cTn id="91" dur="1" fill="hold">
                                          <p:stCondLst>
                                            <p:cond delay="0"/>
                                          </p:stCondLst>
                                        </p:cTn>
                                        <p:tgtEl>
                                          <p:spTgt spid="57"/>
                                        </p:tgtEl>
                                        <p:attrNameLst>
                                          <p:attrName>style.visibility</p:attrName>
                                        </p:attrNameLst>
                                      </p:cBhvr>
                                      <p:to>
                                        <p:strVal val="visible"/>
                                      </p:to>
                                    </p:set>
                                    <p:animEffect transition="in" filter="fade">
                                      <p:cBhvr>
                                        <p:cTn id="92"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Special Function Registers (Cont.)</a:t>
            </a:r>
          </a:p>
        </p:txBody>
      </p:sp>
      <p:sp>
        <p:nvSpPr>
          <p:cNvPr id="3" name="Content Placeholder 2"/>
          <p:cNvSpPr>
            <a:spLocks noGrp="1"/>
          </p:cNvSpPr>
          <p:nvPr>
            <p:ph idx="1"/>
          </p:nvPr>
        </p:nvSpPr>
        <p:spPr/>
        <p:txBody>
          <a:bodyPr/>
          <a:lstStyle/>
          <a:p>
            <a:pPr marL="457200" indent="-457200">
              <a:buFont typeface="+mj-lt"/>
              <a:buAutoNum type="arabicPeriod" startAt="3"/>
            </a:pPr>
            <a:r>
              <a:rPr lang="en-US" dirty="0"/>
              <a:t>PSW Register (D0h)</a:t>
            </a:r>
          </a:p>
          <a:p>
            <a:pPr lvl="1"/>
            <a:r>
              <a:rPr lang="en-US" dirty="0">
                <a:solidFill>
                  <a:schemeClr val="tx2"/>
                </a:solidFill>
              </a:rPr>
              <a:t>P</a:t>
            </a:r>
            <a:r>
              <a:rPr lang="en-US" dirty="0"/>
              <a:t> – </a:t>
            </a:r>
            <a:r>
              <a:rPr lang="en-US" dirty="0">
                <a:solidFill>
                  <a:schemeClr val="tx2"/>
                </a:solidFill>
              </a:rPr>
              <a:t>P</a:t>
            </a:r>
            <a:r>
              <a:rPr lang="en-US" dirty="0"/>
              <a:t>arity Flag (PSW.0)</a:t>
            </a:r>
          </a:p>
          <a:p>
            <a:pPr lvl="2"/>
            <a:r>
              <a:rPr lang="en-US" dirty="0"/>
              <a:t>It is D0 bit of PSW register. The parity flag is set or reset based on the result stored in accumulator. For odd number 1s in result, the flag is set otherwise it is reset.</a:t>
            </a:r>
          </a:p>
          <a:p>
            <a:pPr lvl="1"/>
            <a:r>
              <a:rPr lang="en-US" dirty="0">
                <a:solidFill>
                  <a:schemeClr val="tx2"/>
                </a:solidFill>
              </a:rPr>
              <a:t>PSW.1</a:t>
            </a:r>
          </a:p>
          <a:p>
            <a:pPr lvl="2"/>
            <a:r>
              <a:rPr lang="en-US" dirty="0"/>
              <a:t>It is not used and reserved for future usage</a:t>
            </a:r>
          </a:p>
          <a:p>
            <a:pPr lvl="1"/>
            <a:r>
              <a:rPr lang="en-US" dirty="0">
                <a:solidFill>
                  <a:schemeClr val="tx2"/>
                </a:solidFill>
              </a:rPr>
              <a:t>OV</a:t>
            </a:r>
            <a:r>
              <a:rPr lang="en-US" dirty="0"/>
              <a:t> – </a:t>
            </a:r>
            <a:r>
              <a:rPr lang="en-US" dirty="0">
                <a:solidFill>
                  <a:schemeClr val="tx2"/>
                </a:solidFill>
              </a:rPr>
              <a:t>Ov</a:t>
            </a:r>
            <a:r>
              <a:rPr lang="en-US" dirty="0"/>
              <a:t>erflow Flag (PSW.2)</a:t>
            </a:r>
          </a:p>
          <a:p>
            <a:pPr lvl="2"/>
            <a:r>
              <a:rPr lang="en-US" dirty="0"/>
              <a:t>When the result of signed arithmetic operation is very large OV will be set. </a:t>
            </a:r>
          </a:p>
        </p:txBody>
      </p:sp>
      <p:grpSp>
        <p:nvGrpSpPr>
          <p:cNvPr id="209" name="Group 208"/>
          <p:cNvGrpSpPr/>
          <p:nvPr/>
        </p:nvGrpSpPr>
        <p:grpSpPr>
          <a:xfrm>
            <a:off x="8790771" y="3867912"/>
            <a:ext cx="1104964" cy="2218831"/>
            <a:chOff x="8790771" y="3867912"/>
            <a:chExt cx="1104964" cy="2218831"/>
          </a:xfrm>
        </p:grpSpPr>
        <p:sp>
          <p:nvSpPr>
            <p:cNvPr id="208" name="TextBox 207"/>
            <p:cNvSpPr txBox="1"/>
            <p:nvPr/>
          </p:nvSpPr>
          <p:spPr>
            <a:xfrm>
              <a:off x="8981335" y="4353623"/>
              <a:ext cx="914400" cy="369332"/>
            </a:xfrm>
            <a:prstGeom prst="rect">
              <a:avLst/>
            </a:prstGeom>
            <a:noFill/>
            <a:ln w="19050">
              <a:solidFill>
                <a:schemeClr val="accent6"/>
              </a:solidFill>
            </a:ln>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n-US" b="1" dirty="0">
                  <a:solidFill>
                    <a:schemeClr val="tx2"/>
                  </a:solidFill>
                </a:rPr>
                <a:t>P</a:t>
              </a:r>
            </a:p>
          </p:txBody>
        </p:sp>
        <p:sp>
          <p:nvSpPr>
            <p:cNvPr id="200" name="TextBox 199"/>
            <p:cNvSpPr txBox="1"/>
            <p:nvPr/>
          </p:nvSpPr>
          <p:spPr>
            <a:xfrm>
              <a:off x="8981335" y="4839334"/>
              <a:ext cx="914400" cy="369332"/>
            </a:xfrm>
            <a:prstGeom prst="rect">
              <a:avLst/>
            </a:prstGeom>
            <a:noFill/>
            <a:ln>
              <a:noFill/>
            </a:ln>
          </p:spPr>
          <p:txBody>
            <a:bodyPr wrap="square" rtlCol="0">
              <a:spAutoFit/>
            </a:bodyPr>
            <a:lstStyle/>
            <a:p>
              <a:pPr algn="ctr"/>
              <a:r>
                <a:rPr lang="en-US" dirty="0">
                  <a:solidFill>
                    <a:schemeClr val="tx2"/>
                  </a:solidFill>
                </a:rPr>
                <a:t>D0</a:t>
              </a:r>
            </a:p>
          </p:txBody>
        </p:sp>
        <p:sp>
          <p:nvSpPr>
            <p:cNvPr id="192" name="TextBox 191"/>
            <p:cNvSpPr txBox="1"/>
            <p:nvPr/>
          </p:nvSpPr>
          <p:spPr>
            <a:xfrm>
              <a:off x="8981335" y="3867912"/>
              <a:ext cx="914400" cy="369332"/>
            </a:xfrm>
            <a:prstGeom prst="rect">
              <a:avLst/>
            </a:prstGeom>
            <a:noFill/>
            <a:ln>
              <a:noFill/>
            </a:ln>
          </p:spPr>
          <p:txBody>
            <a:bodyPr wrap="square" rtlCol="0">
              <a:spAutoFit/>
            </a:bodyPr>
            <a:lstStyle/>
            <a:p>
              <a:pPr algn="ctr"/>
              <a:r>
                <a:rPr lang="en-US" b="1" dirty="0">
                  <a:solidFill>
                    <a:schemeClr val="tx2"/>
                  </a:solidFill>
                </a:rPr>
                <a:t>PSW.0</a:t>
              </a:r>
            </a:p>
          </p:txBody>
        </p:sp>
        <p:grpSp>
          <p:nvGrpSpPr>
            <p:cNvPr id="162" name="Group 161"/>
            <p:cNvGrpSpPr/>
            <p:nvPr/>
          </p:nvGrpSpPr>
          <p:grpSpPr>
            <a:xfrm>
              <a:off x="8790771" y="4722954"/>
              <a:ext cx="732893" cy="1363789"/>
              <a:chOff x="8605093" y="3730749"/>
              <a:chExt cx="732893" cy="1363789"/>
            </a:xfrm>
          </p:grpSpPr>
          <p:cxnSp>
            <p:nvCxnSpPr>
              <p:cNvPr id="183" name="Straight Arrow Connector 182"/>
              <p:cNvCxnSpPr/>
              <p:nvPr/>
            </p:nvCxnSpPr>
            <p:spPr>
              <a:xfrm>
                <a:off x="8961120" y="3730749"/>
                <a:ext cx="0" cy="1005840"/>
              </a:xfrm>
              <a:prstGeom prst="straightConnector1">
                <a:avLst/>
              </a:prstGeom>
              <a:ln w="190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84" name="TextBox 183"/>
              <p:cNvSpPr txBox="1"/>
              <p:nvPr/>
            </p:nvSpPr>
            <p:spPr>
              <a:xfrm>
                <a:off x="8605093" y="4725206"/>
                <a:ext cx="732893" cy="369332"/>
              </a:xfrm>
              <a:prstGeom prst="rect">
                <a:avLst/>
              </a:prstGeom>
              <a:noFill/>
            </p:spPr>
            <p:txBody>
              <a:bodyPr wrap="none" rtlCol="0">
                <a:spAutoFit/>
              </a:bodyPr>
              <a:lstStyle/>
              <a:p>
                <a:r>
                  <a:rPr lang="en-US" b="1" dirty="0">
                    <a:solidFill>
                      <a:schemeClr val="tx2"/>
                    </a:solidFill>
                  </a:rPr>
                  <a:t>Parity</a:t>
                </a:r>
              </a:p>
            </p:txBody>
          </p:sp>
        </p:grpSp>
      </p:grpSp>
      <p:grpSp>
        <p:nvGrpSpPr>
          <p:cNvPr id="210" name="Group 209"/>
          <p:cNvGrpSpPr/>
          <p:nvPr/>
        </p:nvGrpSpPr>
        <p:grpSpPr>
          <a:xfrm>
            <a:off x="7804158" y="3867912"/>
            <a:ext cx="1177177" cy="2218831"/>
            <a:chOff x="7804158" y="3867912"/>
            <a:chExt cx="1177177" cy="2218831"/>
          </a:xfrm>
        </p:grpSpPr>
        <p:sp>
          <p:nvSpPr>
            <p:cNvPr id="207" name="TextBox 206"/>
            <p:cNvSpPr txBox="1"/>
            <p:nvPr/>
          </p:nvSpPr>
          <p:spPr>
            <a:xfrm>
              <a:off x="8066935" y="4353623"/>
              <a:ext cx="914400" cy="369332"/>
            </a:xfrm>
            <a:prstGeom prst="rect">
              <a:avLst/>
            </a:prstGeom>
            <a:noFill/>
            <a:ln w="19050">
              <a:solidFill>
                <a:schemeClr val="accent6"/>
              </a:solidFill>
            </a:ln>
          </p:spPr>
          <p:txBody>
            <a:bodyPr wrap="square" rtlCol="0">
              <a:spAutoFit/>
            </a:bodyPr>
            <a:lstStyle/>
            <a:p>
              <a:pPr algn="ctr"/>
              <a:r>
                <a:rPr lang="en-US" b="1" dirty="0">
                  <a:solidFill>
                    <a:schemeClr val="tx2"/>
                  </a:solidFill>
                </a:rPr>
                <a:t>-</a:t>
              </a:r>
            </a:p>
          </p:txBody>
        </p:sp>
        <p:sp>
          <p:nvSpPr>
            <p:cNvPr id="199" name="TextBox 198"/>
            <p:cNvSpPr txBox="1"/>
            <p:nvPr/>
          </p:nvSpPr>
          <p:spPr>
            <a:xfrm>
              <a:off x="8066935" y="4839334"/>
              <a:ext cx="914400" cy="369332"/>
            </a:xfrm>
            <a:prstGeom prst="rect">
              <a:avLst/>
            </a:prstGeom>
            <a:noFill/>
            <a:ln>
              <a:noFill/>
            </a:ln>
          </p:spPr>
          <p:txBody>
            <a:bodyPr wrap="square" rtlCol="0">
              <a:spAutoFit/>
            </a:bodyPr>
            <a:lstStyle/>
            <a:p>
              <a:pPr algn="ctr"/>
              <a:r>
                <a:rPr lang="en-US" dirty="0">
                  <a:solidFill>
                    <a:schemeClr val="tx2"/>
                  </a:solidFill>
                </a:rPr>
                <a:t>D1</a:t>
              </a:r>
            </a:p>
          </p:txBody>
        </p:sp>
        <p:sp>
          <p:nvSpPr>
            <p:cNvPr id="191" name="TextBox 190"/>
            <p:cNvSpPr txBox="1"/>
            <p:nvPr/>
          </p:nvSpPr>
          <p:spPr>
            <a:xfrm>
              <a:off x="8066935" y="3867912"/>
              <a:ext cx="914400" cy="369332"/>
            </a:xfrm>
            <a:prstGeom prst="rect">
              <a:avLst/>
            </a:prstGeom>
            <a:noFill/>
            <a:ln>
              <a:noFill/>
            </a:ln>
          </p:spPr>
          <p:txBody>
            <a:bodyPr wrap="square" rtlCol="0">
              <a:spAutoFit/>
            </a:bodyPr>
            <a:lstStyle/>
            <a:p>
              <a:pPr algn="ctr"/>
              <a:r>
                <a:rPr lang="en-US" b="1" dirty="0">
                  <a:solidFill>
                    <a:schemeClr val="tx2"/>
                  </a:solidFill>
                </a:rPr>
                <a:t>PSW.1</a:t>
              </a:r>
            </a:p>
          </p:txBody>
        </p:sp>
        <p:grpSp>
          <p:nvGrpSpPr>
            <p:cNvPr id="163" name="Group 162"/>
            <p:cNvGrpSpPr/>
            <p:nvPr/>
          </p:nvGrpSpPr>
          <p:grpSpPr>
            <a:xfrm>
              <a:off x="7804158" y="4722956"/>
              <a:ext cx="865943" cy="1363787"/>
              <a:chOff x="7618480" y="3730751"/>
              <a:chExt cx="865943" cy="1363787"/>
            </a:xfrm>
          </p:grpSpPr>
          <p:cxnSp>
            <p:nvCxnSpPr>
              <p:cNvPr id="181" name="Straight Arrow Connector 180"/>
              <p:cNvCxnSpPr/>
              <p:nvPr/>
            </p:nvCxnSpPr>
            <p:spPr>
              <a:xfrm>
                <a:off x="8046720" y="3730751"/>
                <a:ext cx="0" cy="1005840"/>
              </a:xfrm>
              <a:prstGeom prst="straightConnector1">
                <a:avLst/>
              </a:prstGeom>
              <a:ln w="190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82" name="TextBox 181"/>
              <p:cNvSpPr txBox="1"/>
              <p:nvPr/>
            </p:nvSpPr>
            <p:spPr>
              <a:xfrm>
                <a:off x="7618480" y="4725206"/>
                <a:ext cx="865943" cy="369332"/>
              </a:xfrm>
              <a:prstGeom prst="rect">
                <a:avLst/>
              </a:prstGeom>
              <a:noFill/>
            </p:spPr>
            <p:txBody>
              <a:bodyPr wrap="none" rtlCol="0">
                <a:spAutoFit/>
              </a:bodyPr>
              <a:lstStyle/>
              <a:p>
                <a:r>
                  <a:rPr lang="en-US" b="1" dirty="0">
                    <a:solidFill>
                      <a:schemeClr val="tx2"/>
                    </a:solidFill>
                  </a:rPr>
                  <a:t>Unused</a:t>
                </a:r>
              </a:p>
            </p:txBody>
          </p:sp>
        </p:grpSp>
      </p:grpSp>
      <p:grpSp>
        <p:nvGrpSpPr>
          <p:cNvPr id="262" name="Group 261"/>
          <p:cNvGrpSpPr/>
          <p:nvPr/>
        </p:nvGrpSpPr>
        <p:grpSpPr>
          <a:xfrm>
            <a:off x="6821709" y="3867912"/>
            <a:ext cx="1245226" cy="2218831"/>
            <a:chOff x="6821709" y="3867912"/>
            <a:chExt cx="1245226" cy="2218831"/>
          </a:xfrm>
        </p:grpSpPr>
        <p:sp>
          <p:nvSpPr>
            <p:cNvPr id="206" name="TextBox 205"/>
            <p:cNvSpPr txBox="1"/>
            <p:nvPr/>
          </p:nvSpPr>
          <p:spPr>
            <a:xfrm>
              <a:off x="7152535" y="4353623"/>
              <a:ext cx="914400" cy="369332"/>
            </a:xfrm>
            <a:prstGeom prst="rect">
              <a:avLst/>
            </a:prstGeom>
            <a:noFill/>
            <a:ln w="19050">
              <a:solidFill>
                <a:schemeClr val="accent6"/>
              </a:solidFill>
            </a:ln>
          </p:spPr>
          <p:txBody>
            <a:bodyPr wrap="square" rtlCol="0">
              <a:spAutoFit/>
            </a:bodyPr>
            <a:lstStyle/>
            <a:p>
              <a:pPr algn="ctr"/>
              <a:r>
                <a:rPr lang="en-US" b="1" dirty="0">
                  <a:solidFill>
                    <a:schemeClr val="tx2"/>
                  </a:solidFill>
                </a:rPr>
                <a:t>OV</a:t>
              </a:r>
            </a:p>
          </p:txBody>
        </p:sp>
        <p:sp>
          <p:nvSpPr>
            <p:cNvPr id="198" name="TextBox 197"/>
            <p:cNvSpPr txBox="1"/>
            <p:nvPr/>
          </p:nvSpPr>
          <p:spPr>
            <a:xfrm>
              <a:off x="7152535" y="4839334"/>
              <a:ext cx="914400" cy="369332"/>
            </a:xfrm>
            <a:prstGeom prst="rect">
              <a:avLst/>
            </a:prstGeom>
            <a:noFill/>
            <a:ln>
              <a:noFill/>
            </a:ln>
          </p:spPr>
          <p:txBody>
            <a:bodyPr wrap="square" rtlCol="0">
              <a:spAutoFit/>
            </a:bodyPr>
            <a:lstStyle/>
            <a:p>
              <a:pPr algn="ctr"/>
              <a:r>
                <a:rPr lang="en-US" dirty="0">
                  <a:solidFill>
                    <a:schemeClr val="tx2"/>
                  </a:solidFill>
                </a:rPr>
                <a:t>D2</a:t>
              </a:r>
            </a:p>
          </p:txBody>
        </p:sp>
        <p:sp>
          <p:nvSpPr>
            <p:cNvPr id="190" name="TextBox 189"/>
            <p:cNvSpPr txBox="1"/>
            <p:nvPr/>
          </p:nvSpPr>
          <p:spPr>
            <a:xfrm>
              <a:off x="7152535" y="3867912"/>
              <a:ext cx="914400" cy="369332"/>
            </a:xfrm>
            <a:prstGeom prst="rect">
              <a:avLst/>
            </a:prstGeom>
            <a:noFill/>
            <a:ln>
              <a:noFill/>
            </a:ln>
          </p:spPr>
          <p:txBody>
            <a:bodyPr wrap="square" rtlCol="0">
              <a:spAutoFit/>
            </a:bodyPr>
            <a:lstStyle/>
            <a:p>
              <a:pPr algn="ctr"/>
              <a:r>
                <a:rPr lang="en-US" b="1" dirty="0">
                  <a:solidFill>
                    <a:schemeClr val="tx2"/>
                  </a:solidFill>
                </a:rPr>
                <a:t>PSW.2</a:t>
              </a:r>
            </a:p>
          </p:txBody>
        </p:sp>
        <p:grpSp>
          <p:nvGrpSpPr>
            <p:cNvPr id="164" name="Group 163"/>
            <p:cNvGrpSpPr/>
            <p:nvPr/>
          </p:nvGrpSpPr>
          <p:grpSpPr>
            <a:xfrm>
              <a:off x="6821709" y="4722956"/>
              <a:ext cx="1010213" cy="1363787"/>
              <a:chOff x="6636031" y="3730751"/>
              <a:chExt cx="1010213" cy="1363787"/>
            </a:xfrm>
          </p:grpSpPr>
          <p:cxnSp>
            <p:nvCxnSpPr>
              <p:cNvPr id="179" name="Straight Arrow Connector 178"/>
              <p:cNvCxnSpPr/>
              <p:nvPr/>
            </p:nvCxnSpPr>
            <p:spPr>
              <a:xfrm>
                <a:off x="7132320" y="3730751"/>
                <a:ext cx="0" cy="1005840"/>
              </a:xfrm>
              <a:prstGeom prst="straightConnector1">
                <a:avLst/>
              </a:prstGeom>
              <a:ln w="190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80" name="TextBox 179"/>
              <p:cNvSpPr txBox="1"/>
              <p:nvPr/>
            </p:nvSpPr>
            <p:spPr>
              <a:xfrm>
                <a:off x="6636031" y="4725206"/>
                <a:ext cx="1010213" cy="369332"/>
              </a:xfrm>
              <a:prstGeom prst="rect">
                <a:avLst/>
              </a:prstGeom>
              <a:noFill/>
            </p:spPr>
            <p:txBody>
              <a:bodyPr wrap="none" rtlCol="0">
                <a:spAutoFit/>
              </a:bodyPr>
              <a:lstStyle/>
              <a:p>
                <a:r>
                  <a:rPr lang="en-US" b="1" dirty="0">
                    <a:solidFill>
                      <a:schemeClr val="tx2"/>
                    </a:solidFill>
                  </a:rPr>
                  <a:t>Overflow</a:t>
                </a:r>
              </a:p>
            </p:txBody>
          </p:sp>
        </p:grpSp>
      </p:grpSp>
      <p:grpSp>
        <p:nvGrpSpPr>
          <p:cNvPr id="314" name="Group 313"/>
          <p:cNvGrpSpPr/>
          <p:nvPr/>
        </p:nvGrpSpPr>
        <p:grpSpPr>
          <a:xfrm>
            <a:off x="8790771" y="3867912"/>
            <a:ext cx="1104964" cy="2218831"/>
            <a:chOff x="8790771" y="3867912"/>
            <a:chExt cx="1104964" cy="2218831"/>
          </a:xfrm>
        </p:grpSpPr>
        <p:sp>
          <p:nvSpPr>
            <p:cNvPr id="315" name="TextBox 314"/>
            <p:cNvSpPr txBox="1"/>
            <p:nvPr/>
          </p:nvSpPr>
          <p:spPr>
            <a:xfrm>
              <a:off x="8981335" y="4353623"/>
              <a:ext cx="914400" cy="369332"/>
            </a:xfrm>
            <a:prstGeom prst="rect">
              <a:avLst/>
            </a:prstGeom>
            <a:noFill/>
            <a:ln>
              <a:solidFill>
                <a:schemeClr val="tx1"/>
              </a:solidFill>
            </a:ln>
          </p:spPr>
          <p:txBody>
            <a:bodyPr wrap="square" rtlCol="0">
              <a:spAutoFit/>
            </a:bodyPr>
            <a:lstStyle/>
            <a:p>
              <a:pPr algn="ctr"/>
              <a:r>
                <a:rPr lang="en-US" dirty="0"/>
                <a:t>P</a:t>
              </a:r>
            </a:p>
          </p:txBody>
        </p:sp>
        <p:sp>
          <p:nvSpPr>
            <p:cNvPr id="316" name="TextBox 315"/>
            <p:cNvSpPr txBox="1"/>
            <p:nvPr/>
          </p:nvSpPr>
          <p:spPr>
            <a:xfrm>
              <a:off x="8981335" y="4839334"/>
              <a:ext cx="914400" cy="369332"/>
            </a:xfrm>
            <a:prstGeom prst="rect">
              <a:avLst/>
            </a:prstGeom>
            <a:noFill/>
            <a:ln>
              <a:noFill/>
            </a:ln>
          </p:spPr>
          <p:txBody>
            <a:bodyPr wrap="square" rtlCol="0">
              <a:spAutoFit/>
            </a:bodyPr>
            <a:lstStyle/>
            <a:p>
              <a:pPr algn="ctr"/>
              <a:r>
                <a:rPr lang="en-US" dirty="0"/>
                <a:t>D0</a:t>
              </a:r>
            </a:p>
          </p:txBody>
        </p:sp>
        <p:sp>
          <p:nvSpPr>
            <p:cNvPr id="317" name="TextBox 316"/>
            <p:cNvSpPr txBox="1"/>
            <p:nvPr/>
          </p:nvSpPr>
          <p:spPr>
            <a:xfrm>
              <a:off x="8981335" y="3867912"/>
              <a:ext cx="914400" cy="369332"/>
            </a:xfrm>
            <a:prstGeom prst="rect">
              <a:avLst/>
            </a:prstGeom>
            <a:noFill/>
            <a:ln>
              <a:noFill/>
            </a:ln>
          </p:spPr>
          <p:txBody>
            <a:bodyPr wrap="square" rtlCol="0">
              <a:spAutoFit/>
            </a:bodyPr>
            <a:lstStyle/>
            <a:p>
              <a:pPr algn="ctr"/>
              <a:r>
                <a:rPr lang="en-US" dirty="0"/>
                <a:t>PSW.0</a:t>
              </a:r>
            </a:p>
          </p:txBody>
        </p:sp>
        <p:grpSp>
          <p:nvGrpSpPr>
            <p:cNvPr id="318" name="Group 317"/>
            <p:cNvGrpSpPr/>
            <p:nvPr/>
          </p:nvGrpSpPr>
          <p:grpSpPr>
            <a:xfrm>
              <a:off x="8790771" y="4722954"/>
              <a:ext cx="712054" cy="1363789"/>
              <a:chOff x="8605093" y="3730749"/>
              <a:chExt cx="712054" cy="1363789"/>
            </a:xfrm>
          </p:grpSpPr>
          <p:cxnSp>
            <p:nvCxnSpPr>
              <p:cNvPr id="319" name="Straight Arrow Connector 318"/>
              <p:cNvCxnSpPr/>
              <p:nvPr/>
            </p:nvCxnSpPr>
            <p:spPr>
              <a:xfrm>
                <a:off x="8961120" y="3730749"/>
                <a:ext cx="0" cy="100584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0" name="TextBox 319"/>
              <p:cNvSpPr txBox="1"/>
              <p:nvPr/>
            </p:nvSpPr>
            <p:spPr>
              <a:xfrm>
                <a:off x="8605093" y="4725206"/>
                <a:ext cx="712054" cy="369332"/>
              </a:xfrm>
              <a:prstGeom prst="rect">
                <a:avLst/>
              </a:prstGeom>
              <a:noFill/>
            </p:spPr>
            <p:txBody>
              <a:bodyPr wrap="none" rtlCol="0">
                <a:spAutoFit/>
              </a:bodyPr>
              <a:lstStyle/>
              <a:p>
                <a:r>
                  <a:rPr lang="en-US" dirty="0"/>
                  <a:t>Parity</a:t>
                </a:r>
              </a:p>
            </p:txBody>
          </p:sp>
        </p:grpSp>
      </p:grpSp>
      <p:grpSp>
        <p:nvGrpSpPr>
          <p:cNvPr id="321" name="Group 320"/>
          <p:cNvGrpSpPr/>
          <p:nvPr/>
        </p:nvGrpSpPr>
        <p:grpSpPr>
          <a:xfrm>
            <a:off x="7804158" y="3867912"/>
            <a:ext cx="1177177" cy="2218831"/>
            <a:chOff x="7804158" y="3867912"/>
            <a:chExt cx="1177177" cy="2218831"/>
          </a:xfrm>
        </p:grpSpPr>
        <p:sp>
          <p:nvSpPr>
            <p:cNvPr id="322" name="TextBox 321"/>
            <p:cNvSpPr txBox="1"/>
            <p:nvPr/>
          </p:nvSpPr>
          <p:spPr>
            <a:xfrm>
              <a:off x="8066935" y="4353623"/>
              <a:ext cx="914400" cy="369332"/>
            </a:xfrm>
            <a:prstGeom prst="rect">
              <a:avLst/>
            </a:prstGeom>
            <a:noFill/>
            <a:ln>
              <a:solidFill>
                <a:schemeClr val="tx1"/>
              </a:solidFill>
            </a:ln>
          </p:spPr>
          <p:txBody>
            <a:bodyPr wrap="square" rtlCol="0">
              <a:spAutoFit/>
            </a:bodyPr>
            <a:lstStyle/>
            <a:p>
              <a:pPr algn="ctr"/>
              <a:r>
                <a:rPr lang="en-US" dirty="0"/>
                <a:t>-</a:t>
              </a:r>
            </a:p>
          </p:txBody>
        </p:sp>
        <p:sp>
          <p:nvSpPr>
            <p:cNvPr id="323" name="TextBox 322"/>
            <p:cNvSpPr txBox="1"/>
            <p:nvPr/>
          </p:nvSpPr>
          <p:spPr>
            <a:xfrm>
              <a:off x="8066935" y="4839334"/>
              <a:ext cx="914400" cy="369332"/>
            </a:xfrm>
            <a:prstGeom prst="rect">
              <a:avLst/>
            </a:prstGeom>
            <a:noFill/>
            <a:ln>
              <a:noFill/>
            </a:ln>
          </p:spPr>
          <p:txBody>
            <a:bodyPr wrap="square" rtlCol="0">
              <a:spAutoFit/>
            </a:bodyPr>
            <a:lstStyle/>
            <a:p>
              <a:pPr algn="ctr"/>
              <a:r>
                <a:rPr lang="en-US" dirty="0"/>
                <a:t>D1</a:t>
              </a:r>
            </a:p>
          </p:txBody>
        </p:sp>
        <p:sp>
          <p:nvSpPr>
            <p:cNvPr id="324" name="TextBox 323"/>
            <p:cNvSpPr txBox="1"/>
            <p:nvPr/>
          </p:nvSpPr>
          <p:spPr>
            <a:xfrm>
              <a:off x="8066935" y="3867912"/>
              <a:ext cx="914400" cy="369332"/>
            </a:xfrm>
            <a:prstGeom prst="rect">
              <a:avLst/>
            </a:prstGeom>
            <a:noFill/>
            <a:ln>
              <a:noFill/>
            </a:ln>
          </p:spPr>
          <p:txBody>
            <a:bodyPr wrap="square" rtlCol="0">
              <a:spAutoFit/>
            </a:bodyPr>
            <a:lstStyle/>
            <a:p>
              <a:pPr algn="ctr"/>
              <a:r>
                <a:rPr lang="en-US" dirty="0"/>
                <a:t>PSW.1</a:t>
              </a:r>
            </a:p>
          </p:txBody>
        </p:sp>
        <p:grpSp>
          <p:nvGrpSpPr>
            <p:cNvPr id="325" name="Group 324"/>
            <p:cNvGrpSpPr/>
            <p:nvPr/>
          </p:nvGrpSpPr>
          <p:grpSpPr>
            <a:xfrm>
              <a:off x="7804158" y="4722956"/>
              <a:ext cx="865943" cy="1363787"/>
              <a:chOff x="7618480" y="3730751"/>
              <a:chExt cx="865943" cy="1363787"/>
            </a:xfrm>
          </p:grpSpPr>
          <p:cxnSp>
            <p:nvCxnSpPr>
              <p:cNvPr id="326" name="Straight Arrow Connector 325"/>
              <p:cNvCxnSpPr/>
              <p:nvPr/>
            </p:nvCxnSpPr>
            <p:spPr>
              <a:xfrm>
                <a:off x="8046720" y="3730751"/>
                <a:ext cx="0" cy="100584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7" name="TextBox 326"/>
              <p:cNvSpPr txBox="1"/>
              <p:nvPr/>
            </p:nvSpPr>
            <p:spPr>
              <a:xfrm>
                <a:off x="7618480" y="4725206"/>
                <a:ext cx="865943" cy="369332"/>
              </a:xfrm>
              <a:prstGeom prst="rect">
                <a:avLst/>
              </a:prstGeom>
              <a:noFill/>
            </p:spPr>
            <p:txBody>
              <a:bodyPr wrap="none" rtlCol="0">
                <a:spAutoFit/>
              </a:bodyPr>
              <a:lstStyle/>
              <a:p>
                <a:r>
                  <a:rPr lang="en-US" dirty="0"/>
                  <a:t>Unused</a:t>
                </a:r>
              </a:p>
            </p:txBody>
          </p:sp>
        </p:grpSp>
      </p:grpSp>
      <p:grpSp>
        <p:nvGrpSpPr>
          <p:cNvPr id="328" name="Group 327"/>
          <p:cNvGrpSpPr/>
          <p:nvPr/>
        </p:nvGrpSpPr>
        <p:grpSpPr>
          <a:xfrm>
            <a:off x="6821709" y="3867912"/>
            <a:ext cx="1245226" cy="2218831"/>
            <a:chOff x="6821709" y="3867912"/>
            <a:chExt cx="1245226" cy="2218831"/>
          </a:xfrm>
        </p:grpSpPr>
        <p:sp>
          <p:nvSpPr>
            <p:cNvPr id="329" name="TextBox 328"/>
            <p:cNvSpPr txBox="1"/>
            <p:nvPr/>
          </p:nvSpPr>
          <p:spPr>
            <a:xfrm>
              <a:off x="7152535" y="4353623"/>
              <a:ext cx="914400" cy="369332"/>
            </a:xfrm>
            <a:prstGeom prst="rect">
              <a:avLst/>
            </a:prstGeom>
            <a:noFill/>
            <a:ln>
              <a:solidFill>
                <a:schemeClr val="tx1"/>
              </a:solidFill>
            </a:ln>
          </p:spPr>
          <p:txBody>
            <a:bodyPr wrap="square" rtlCol="0">
              <a:spAutoFit/>
            </a:bodyPr>
            <a:lstStyle/>
            <a:p>
              <a:pPr algn="ctr"/>
              <a:r>
                <a:rPr lang="en-US" dirty="0"/>
                <a:t>OV</a:t>
              </a:r>
            </a:p>
          </p:txBody>
        </p:sp>
        <p:sp>
          <p:nvSpPr>
            <p:cNvPr id="330" name="TextBox 329"/>
            <p:cNvSpPr txBox="1"/>
            <p:nvPr/>
          </p:nvSpPr>
          <p:spPr>
            <a:xfrm>
              <a:off x="7152535" y="4839334"/>
              <a:ext cx="914400" cy="369332"/>
            </a:xfrm>
            <a:prstGeom prst="rect">
              <a:avLst/>
            </a:prstGeom>
            <a:noFill/>
            <a:ln>
              <a:noFill/>
            </a:ln>
          </p:spPr>
          <p:txBody>
            <a:bodyPr wrap="square" rtlCol="0">
              <a:spAutoFit/>
            </a:bodyPr>
            <a:lstStyle/>
            <a:p>
              <a:pPr algn="ctr"/>
              <a:r>
                <a:rPr lang="en-US" dirty="0"/>
                <a:t>D2</a:t>
              </a:r>
            </a:p>
          </p:txBody>
        </p:sp>
        <p:sp>
          <p:nvSpPr>
            <p:cNvPr id="331" name="TextBox 330"/>
            <p:cNvSpPr txBox="1"/>
            <p:nvPr/>
          </p:nvSpPr>
          <p:spPr>
            <a:xfrm>
              <a:off x="7152535" y="3867912"/>
              <a:ext cx="914400" cy="369332"/>
            </a:xfrm>
            <a:prstGeom prst="rect">
              <a:avLst/>
            </a:prstGeom>
            <a:noFill/>
            <a:ln>
              <a:noFill/>
            </a:ln>
          </p:spPr>
          <p:txBody>
            <a:bodyPr wrap="square" rtlCol="0">
              <a:spAutoFit/>
            </a:bodyPr>
            <a:lstStyle/>
            <a:p>
              <a:pPr algn="ctr"/>
              <a:r>
                <a:rPr lang="en-US" dirty="0"/>
                <a:t>PSW.2</a:t>
              </a:r>
            </a:p>
          </p:txBody>
        </p:sp>
        <p:grpSp>
          <p:nvGrpSpPr>
            <p:cNvPr id="332" name="Group 331"/>
            <p:cNvGrpSpPr/>
            <p:nvPr/>
          </p:nvGrpSpPr>
          <p:grpSpPr>
            <a:xfrm>
              <a:off x="6821709" y="4722956"/>
              <a:ext cx="992579" cy="1363787"/>
              <a:chOff x="6636031" y="3730751"/>
              <a:chExt cx="992579" cy="1363787"/>
            </a:xfrm>
          </p:grpSpPr>
          <p:cxnSp>
            <p:nvCxnSpPr>
              <p:cNvPr id="333" name="Straight Arrow Connector 332"/>
              <p:cNvCxnSpPr/>
              <p:nvPr/>
            </p:nvCxnSpPr>
            <p:spPr>
              <a:xfrm>
                <a:off x="7132320" y="3730751"/>
                <a:ext cx="0" cy="100584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4" name="TextBox 333"/>
              <p:cNvSpPr txBox="1"/>
              <p:nvPr/>
            </p:nvSpPr>
            <p:spPr>
              <a:xfrm>
                <a:off x="6636031" y="4725206"/>
                <a:ext cx="992579" cy="369332"/>
              </a:xfrm>
              <a:prstGeom prst="rect">
                <a:avLst/>
              </a:prstGeom>
              <a:noFill/>
            </p:spPr>
            <p:txBody>
              <a:bodyPr wrap="none" rtlCol="0">
                <a:spAutoFit/>
              </a:bodyPr>
              <a:lstStyle/>
              <a:p>
                <a:r>
                  <a:rPr lang="en-US" dirty="0"/>
                  <a:t>Overflow</a:t>
                </a:r>
              </a:p>
            </p:txBody>
          </p:sp>
        </p:grpSp>
      </p:grpSp>
      <p:grpSp>
        <p:nvGrpSpPr>
          <p:cNvPr id="335" name="Group 334"/>
          <p:cNvGrpSpPr/>
          <p:nvPr/>
        </p:nvGrpSpPr>
        <p:grpSpPr>
          <a:xfrm>
            <a:off x="4146694" y="3869585"/>
            <a:ext cx="1177041" cy="2217158"/>
            <a:chOff x="4146694" y="3869585"/>
            <a:chExt cx="1177041" cy="2217158"/>
          </a:xfrm>
        </p:grpSpPr>
        <p:sp>
          <p:nvSpPr>
            <p:cNvPr id="336" name="TextBox 335"/>
            <p:cNvSpPr txBox="1"/>
            <p:nvPr/>
          </p:nvSpPr>
          <p:spPr>
            <a:xfrm>
              <a:off x="4409335" y="4354184"/>
              <a:ext cx="914400" cy="369332"/>
            </a:xfrm>
            <a:prstGeom prst="rect">
              <a:avLst/>
            </a:prstGeom>
            <a:noFill/>
            <a:ln>
              <a:solidFill>
                <a:schemeClr val="tx1"/>
              </a:solidFill>
            </a:ln>
          </p:spPr>
          <p:txBody>
            <a:bodyPr wrap="square" rtlCol="0">
              <a:spAutoFit/>
            </a:bodyPr>
            <a:lstStyle/>
            <a:p>
              <a:pPr algn="ctr"/>
              <a:r>
                <a:rPr lang="en-US" dirty="0"/>
                <a:t>F0</a:t>
              </a:r>
            </a:p>
          </p:txBody>
        </p:sp>
        <p:sp>
          <p:nvSpPr>
            <p:cNvPr id="337" name="TextBox 336"/>
            <p:cNvSpPr txBox="1"/>
            <p:nvPr/>
          </p:nvSpPr>
          <p:spPr>
            <a:xfrm>
              <a:off x="4409335" y="4841007"/>
              <a:ext cx="914400" cy="369332"/>
            </a:xfrm>
            <a:prstGeom prst="rect">
              <a:avLst/>
            </a:prstGeom>
            <a:noFill/>
            <a:ln>
              <a:noFill/>
            </a:ln>
          </p:spPr>
          <p:txBody>
            <a:bodyPr wrap="square" rtlCol="0">
              <a:spAutoFit/>
            </a:bodyPr>
            <a:lstStyle/>
            <a:p>
              <a:pPr algn="ctr"/>
              <a:r>
                <a:rPr lang="en-US" dirty="0"/>
                <a:t>D5</a:t>
              </a:r>
            </a:p>
          </p:txBody>
        </p:sp>
        <p:sp>
          <p:nvSpPr>
            <p:cNvPr id="338" name="TextBox 337"/>
            <p:cNvSpPr txBox="1"/>
            <p:nvPr/>
          </p:nvSpPr>
          <p:spPr>
            <a:xfrm>
              <a:off x="4409335" y="3869585"/>
              <a:ext cx="914400" cy="369332"/>
            </a:xfrm>
            <a:prstGeom prst="rect">
              <a:avLst/>
            </a:prstGeom>
            <a:noFill/>
            <a:ln>
              <a:noFill/>
            </a:ln>
          </p:spPr>
          <p:txBody>
            <a:bodyPr wrap="square" rtlCol="0">
              <a:spAutoFit/>
            </a:bodyPr>
            <a:lstStyle/>
            <a:p>
              <a:pPr algn="ctr"/>
              <a:r>
                <a:rPr lang="en-US" dirty="0"/>
                <a:t>PSW.5</a:t>
              </a:r>
            </a:p>
          </p:txBody>
        </p:sp>
        <p:grpSp>
          <p:nvGrpSpPr>
            <p:cNvPr id="339" name="Group 338"/>
            <p:cNvGrpSpPr/>
            <p:nvPr/>
          </p:nvGrpSpPr>
          <p:grpSpPr>
            <a:xfrm>
              <a:off x="4146694" y="4722956"/>
              <a:ext cx="849913" cy="1363787"/>
              <a:chOff x="3961016" y="3730751"/>
              <a:chExt cx="849913" cy="1363787"/>
            </a:xfrm>
          </p:grpSpPr>
          <p:cxnSp>
            <p:nvCxnSpPr>
              <p:cNvPr id="340" name="Straight Arrow Connector 339"/>
              <p:cNvCxnSpPr/>
              <p:nvPr/>
            </p:nvCxnSpPr>
            <p:spPr>
              <a:xfrm>
                <a:off x="4389120" y="3730751"/>
                <a:ext cx="0" cy="100584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1" name="TextBox 340"/>
              <p:cNvSpPr txBox="1"/>
              <p:nvPr/>
            </p:nvSpPr>
            <p:spPr>
              <a:xfrm>
                <a:off x="3961016" y="4725206"/>
                <a:ext cx="849913" cy="369332"/>
              </a:xfrm>
              <a:prstGeom prst="rect">
                <a:avLst/>
              </a:prstGeom>
              <a:noFill/>
            </p:spPr>
            <p:txBody>
              <a:bodyPr wrap="none" rtlCol="0">
                <a:spAutoFit/>
              </a:bodyPr>
              <a:lstStyle/>
              <a:p>
                <a:r>
                  <a:rPr lang="en-US" dirty="0"/>
                  <a:t>Flag - 0</a:t>
                </a:r>
              </a:p>
            </p:txBody>
          </p:sp>
        </p:grpSp>
      </p:grpSp>
      <p:grpSp>
        <p:nvGrpSpPr>
          <p:cNvPr id="342" name="Group 341"/>
          <p:cNvGrpSpPr/>
          <p:nvPr/>
        </p:nvGrpSpPr>
        <p:grpSpPr>
          <a:xfrm>
            <a:off x="3172004" y="3867912"/>
            <a:ext cx="1237331" cy="2501777"/>
            <a:chOff x="3172004" y="3867912"/>
            <a:chExt cx="1237331" cy="2501777"/>
          </a:xfrm>
        </p:grpSpPr>
        <p:sp>
          <p:nvSpPr>
            <p:cNvPr id="343" name="TextBox 342"/>
            <p:cNvSpPr txBox="1"/>
            <p:nvPr/>
          </p:nvSpPr>
          <p:spPr>
            <a:xfrm>
              <a:off x="3494935" y="4353623"/>
              <a:ext cx="914400" cy="369332"/>
            </a:xfrm>
            <a:prstGeom prst="rect">
              <a:avLst/>
            </a:prstGeom>
            <a:noFill/>
            <a:ln>
              <a:solidFill>
                <a:schemeClr val="tx1"/>
              </a:solidFill>
            </a:ln>
          </p:spPr>
          <p:txBody>
            <a:bodyPr wrap="square" rtlCol="0">
              <a:spAutoFit/>
            </a:bodyPr>
            <a:lstStyle/>
            <a:p>
              <a:pPr algn="ctr"/>
              <a:r>
                <a:rPr lang="en-US" dirty="0"/>
                <a:t>AC</a:t>
              </a:r>
            </a:p>
          </p:txBody>
        </p:sp>
        <p:sp>
          <p:nvSpPr>
            <p:cNvPr id="344" name="TextBox 343"/>
            <p:cNvSpPr txBox="1"/>
            <p:nvPr/>
          </p:nvSpPr>
          <p:spPr>
            <a:xfrm>
              <a:off x="3494935" y="4839334"/>
              <a:ext cx="914400" cy="369332"/>
            </a:xfrm>
            <a:prstGeom prst="rect">
              <a:avLst/>
            </a:prstGeom>
            <a:noFill/>
            <a:ln>
              <a:noFill/>
            </a:ln>
          </p:spPr>
          <p:txBody>
            <a:bodyPr wrap="square" rtlCol="0">
              <a:spAutoFit/>
            </a:bodyPr>
            <a:lstStyle/>
            <a:p>
              <a:pPr algn="ctr"/>
              <a:r>
                <a:rPr lang="en-US" dirty="0"/>
                <a:t>D6</a:t>
              </a:r>
            </a:p>
          </p:txBody>
        </p:sp>
        <p:sp>
          <p:nvSpPr>
            <p:cNvPr id="345" name="TextBox 344"/>
            <p:cNvSpPr txBox="1"/>
            <p:nvPr/>
          </p:nvSpPr>
          <p:spPr>
            <a:xfrm>
              <a:off x="3494935" y="3867912"/>
              <a:ext cx="914400" cy="369332"/>
            </a:xfrm>
            <a:prstGeom prst="rect">
              <a:avLst/>
            </a:prstGeom>
            <a:noFill/>
            <a:ln>
              <a:noFill/>
            </a:ln>
          </p:spPr>
          <p:txBody>
            <a:bodyPr wrap="square" rtlCol="0">
              <a:spAutoFit/>
            </a:bodyPr>
            <a:lstStyle/>
            <a:p>
              <a:pPr algn="ctr"/>
              <a:r>
                <a:rPr lang="en-US" dirty="0"/>
                <a:t>PSW.6</a:t>
              </a:r>
            </a:p>
          </p:txBody>
        </p:sp>
        <p:grpSp>
          <p:nvGrpSpPr>
            <p:cNvPr id="346" name="Group 345"/>
            <p:cNvGrpSpPr/>
            <p:nvPr/>
          </p:nvGrpSpPr>
          <p:grpSpPr>
            <a:xfrm>
              <a:off x="3172004" y="4722956"/>
              <a:ext cx="966931" cy="1646733"/>
              <a:chOff x="2986326" y="3730751"/>
              <a:chExt cx="966931" cy="1646733"/>
            </a:xfrm>
          </p:grpSpPr>
          <p:cxnSp>
            <p:nvCxnSpPr>
              <p:cNvPr id="347" name="Straight Arrow Connector 346"/>
              <p:cNvCxnSpPr/>
              <p:nvPr/>
            </p:nvCxnSpPr>
            <p:spPr>
              <a:xfrm>
                <a:off x="3474720" y="3730751"/>
                <a:ext cx="0" cy="100584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8" name="TextBox 347"/>
              <p:cNvSpPr txBox="1"/>
              <p:nvPr/>
            </p:nvSpPr>
            <p:spPr>
              <a:xfrm>
                <a:off x="2986326" y="4731153"/>
                <a:ext cx="966931" cy="646331"/>
              </a:xfrm>
              <a:prstGeom prst="rect">
                <a:avLst/>
              </a:prstGeom>
              <a:noFill/>
            </p:spPr>
            <p:txBody>
              <a:bodyPr wrap="none" rtlCol="0">
                <a:spAutoFit/>
              </a:bodyPr>
              <a:lstStyle/>
              <a:p>
                <a:r>
                  <a:rPr lang="en-US" dirty="0"/>
                  <a:t>Auxiliary</a:t>
                </a:r>
              </a:p>
              <a:p>
                <a:pPr algn="ctr"/>
                <a:r>
                  <a:rPr lang="en-US" dirty="0"/>
                  <a:t>Carry</a:t>
                </a:r>
              </a:p>
            </p:txBody>
          </p:sp>
        </p:grpSp>
      </p:grpSp>
      <p:grpSp>
        <p:nvGrpSpPr>
          <p:cNvPr id="349" name="Group 348"/>
          <p:cNvGrpSpPr/>
          <p:nvPr/>
        </p:nvGrpSpPr>
        <p:grpSpPr>
          <a:xfrm>
            <a:off x="2414016" y="3867912"/>
            <a:ext cx="1080919" cy="2218831"/>
            <a:chOff x="2414016" y="3867912"/>
            <a:chExt cx="1080919" cy="2218831"/>
          </a:xfrm>
        </p:grpSpPr>
        <p:sp>
          <p:nvSpPr>
            <p:cNvPr id="350" name="TextBox 349"/>
            <p:cNvSpPr txBox="1"/>
            <p:nvPr/>
          </p:nvSpPr>
          <p:spPr>
            <a:xfrm>
              <a:off x="2580535" y="4353623"/>
              <a:ext cx="914400" cy="369332"/>
            </a:xfrm>
            <a:prstGeom prst="rect">
              <a:avLst/>
            </a:prstGeom>
            <a:noFill/>
            <a:ln>
              <a:solidFill>
                <a:schemeClr val="tx1"/>
              </a:solidFill>
            </a:ln>
          </p:spPr>
          <p:txBody>
            <a:bodyPr wrap="square" rtlCol="0">
              <a:spAutoFit/>
            </a:bodyPr>
            <a:lstStyle/>
            <a:p>
              <a:pPr algn="ctr"/>
              <a:r>
                <a:rPr lang="en-US" dirty="0"/>
                <a:t>CY</a:t>
              </a:r>
            </a:p>
          </p:txBody>
        </p:sp>
        <p:sp>
          <p:nvSpPr>
            <p:cNvPr id="351" name="TextBox 350"/>
            <p:cNvSpPr txBox="1"/>
            <p:nvPr/>
          </p:nvSpPr>
          <p:spPr>
            <a:xfrm>
              <a:off x="2580535" y="4839334"/>
              <a:ext cx="914400" cy="369332"/>
            </a:xfrm>
            <a:prstGeom prst="rect">
              <a:avLst/>
            </a:prstGeom>
            <a:noFill/>
            <a:ln>
              <a:noFill/>
            </a:ln>
          </p:spPr>
          <p:txBody>
            <a:bodyPr wrap="square" rtlCol="0">
              <a:spAutoFit/>
            </a:bodyPr>
            <a:lstStyle/>
            <a:p>
              <a:pPr algn="ctr"/>
              <a:r>
                <a:rPr lang="en-US" dirty="0"/>
                <a:t>D7</a:t>
              </a:r>
            </a:p>
          </p:txBody>
        </p:sp>
        <p:sp>
          <p:nvSpPr>
            <p:cNvPr id="352" name="TextBox 351"/>
            <p:cNvSpPr txBox="1"/>
            <p:nvPr/>
          </p:nvSpPr>
          <p:spPr>
            <a:xfrm>
              <a:off x="2580535" y="3867912"/>
              <a:ext cx="914400" cy="369332"/>
            </a:xfrm>
            <a:prstGeom prst="rect">
              <a:avLst/>
            </a:prstGeom>
            <a:noFill/>
            <a:ln>
              <a:noFill/>
            </a:ln>
          </p:spPr>
          <p:txBody>
            <a:bodyPr wrap="square" rtlCol="0">
              <a:spAutoFit/>
            </a:bodyPr>
            <a:lstStyle/>
            <a:p>
              <a:pPr algn="ctr"/>
              <a:r>
                <a:rPr lang="en-US" dirty="0"/>
                <a:t>PSW.7</a:t>
              </a:r>
            </a:p>
          </p:txBody>
        </p:sp>
        <p:grpSp>
          <p:nvGrpSpPr>
            <p:cNvPr id="353" name="Group 352"/>
            <p:cNvGrpSpPr/>
            <p:nvPr/>
          </p:nvGrpSpPr>
          <p:grpSpPr>
            <a:xfrm>
              <a:off x="2414016" y="4722956"/>
              <a:ext cx="663964" cy="1363787"/>
              <a:chOff x="2228338" y="3730751"/>
              <a:chExt cx="663964" cy="1363787"/>
            </a:xfrm>
          </p:grpSpPr>
          <p:cxnSp>
            <p:nvCxnSpPr>
              <p:cNvPr id="354" name="Straight Arrow Connector 353"/>
              <p:cNvCxnSpPr/>
              <p:nvPr/>
            </p:nvCxnSpPr>
            <p:spPr>
              <a:xfrm>
                <a:off x="2560320" y="3730751"/>
                <a:ext cx="0" cy="100584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5" name="TextBox 354"/>
              <p:cNvSpPr txBox="1"/>
              <p:nvPr/>
            </p:nvSpPr>
            <p:spPr>
              <a:xfrm>
                <a:off x="2228338" y="4725206"/>
                <a:ext cx="663964" cy="369332"/>
              </a:xfrm>
              <a:prstGeom prst="rect">
                <a:avLst/>
              </a:prstGeom>
              <a:noFill/>
            </p:spPr>
            <p:txBody>
              <a:bodyPr wrap="none" rtlCol="0">
                <a:spAutoFit/>
              </a:bodyPr>
              <a:lstStyle/>
              <a:p>
                <a:r>
                  <a:rPr lang="en-US" dirty="0"/>
                  <a:t>Carry</a:t>
                </a:r>
              </a:p>
            </p:txBody>
          </p:sp>
        </p:grpSp>
      </p:grpSp>
      <p:grpSp>
        <p:nvGrpSpPr>
          <p:cNvPr id="356" name="Group 355"/>
          <p:cNvGrpSpPr/>
          <p:nvPr/>
        </p:nvGrpSpPr>
        <p:grpSpPr>
          <a:xfrm>
            <a:off x="5255517" y="3867912"/>
            <a:ext cx="1897018" cy="2495830"/>
            <a:chOff x="5255517" y="3867912"/>
            <a:chExt cx="1897018" cy="2495830"/>
          </a:xfrm>
        </p:grpSpPr>
        <p:sp>
          <p:nvSpPr>
            <p:cNvPr id="357" name="TextBox 356"/>
            <p:cNvSpPr txBox="1"/>
            <p:nvPr/>
          </p:nvSpPr>
          <p:spPr>
            <a:xfrm>
              <a:off x="5323735" y="4353623"/>
              <a:ext cx="914400" cy="369332"/>
            </a:xfrm>
            <a:prstGeom prst="rect">
              <a:avLst/>
            </a:prstGeom>
            <a:noFill/>
            <a:ln>
              <a:solidFill>
                <a:schemeClr val="tx1"/>
              </a:solidFill>
            </a:ln>
          </p:spPr>
          <p:txBody>
            <a:bodyPr wrap="square" rtlCol="0">
              <a:spAutoFit/>
            </a:bodyPr>
            <a:lstStyle/>
            <a:p>
              <a:pPr algn="ctr"/>
              <a:r>
                <a:rPr lang="en-US" dirty="0"/>
                <a:t>RS1</a:t>
              </a:r>
            </a:p>
          </p:txBody>
        </p:sp>
        <p:sp>
          <p:nvSpPr>
            <p:cNvPr id="358" name="TextBox 357"/>
            <p:cNvSpPr txBox="1"/>
            <p:nvPr/>
          </p:nvSpPr>
          <p:spPr>
            <a:xfrm>
              <a:off x="6238135" y="4353623"/>
              <a:ext cx="914400" cy="369332"/>
            </a:xfrm>
            <a:prstGeom prst="rect">
              <a:avLst/>
            </a:prstGeom>
            <a:noFill/>
            <a:ln>
              <a:solidFill>
                <a:schemeClr val="tx1"/>
              </a:solidFill>
            </a:ln>
          </p:spPr>
          <p:txBody>
            <a:bodyPr wrap="square" rtlCol="0">
              <a:spAutoFit/>
            </a:bodyPr>
            <a:lstStyle/>
            <a:p>
              <a:pPr algn="ctr"/>
              <a:r>
                <a:rPr lang="en-US" dirty="0"/>
                <a:t>RS0</a:t>
              </a:r>
            </a:p>
          </p:txBody>
        </p:sp>
        <p:sp>
          <p:nvSpPr>
            <p:cNvPr id="359" name="TextBox 358"/>
            <p:cNvSpPr txBox="1"/>
            <p:nvPr/>
          </p:nvSpPr>
          <p:spPr>
            <a:xfrm>
              <a:off x="5323735" y="4839334"/>
              <a:ext cx="914400" cy="369332"/>
            </a:xfrm>
            <a:prstGeom prst="rect">
              <a:avLst/>
            </a:prstGeom>
            <a:noFill/>
            <a:ln>
              <a:noFill/>
            </a:ln>
          </p:spPr>
          <p:txBody>
            <a:bodyPr wrap="square" rtlCol="0">
              <a:spAutoFit/>
            </a:bodyPr>
            <a:lstStyle/>
            <a:p>
              <a:pPr algn="ctr"/>
              <a:r>
                <a:rPr lang="en-US" dirty="0"/>
                <a:t>D4</a:t>
              </a:r>
            </a:p>
          </p:txBody>
        </p:sp>
        <p:sp>
          <p:nvSpPr>
            <p:cNvPr id="360" name="TextBox 359"/>
            <p:cNvSpPr txBox="1"/>
            <p:nvPr/>
          </p:nvSpPr>
          <p:spPr>
            <a:xfrm>
              <a:off x="6238135" y="4839334"/>
              <a:ext cx="914400" cy="369332"/>
            </a:xfrm>
            <a:prstGeom prst="rect">
              <a:avLst/>
            </a:prstGeom>
            <a:noFill/>
            <a:ln>
              <a:noFill/>
            </a:ln>
          </p:spPr>
          <p:txBody>
            <a:bodyPr wrap="square" rtlCol="0">
              <a:spAutoFit/>
            </a:bodyPr>
            <a:lstStyle/>
            <a:p>
              <a:pPr algn="ctr"/>
              <a:r>
                <a:rPr lang="en-US" dirty="0"/>
                <a:t>D3</a:t>
              </a:r>
            </a:p>
          </p:txBody>
        </p:sp>
        <p:sp>
          <p:nvSpPr>
            <p:cNvPr id="361" name="TextBox 360"/>
            <p:cNvSpPr txBox="1"/>
            <p:nvPr/>
          </p:nvSpPr>
          <p:spPr>
            <a:xfrm>
              <a:off x="5323735" y="3867912"/>
              <a:ext cx="914400" cy="369332"/>
            </a:xfrm>
            <a:prstGeom prst="rect">
              <a:avLst/>
            </a:prstGeom>
            <a:noFill/>
            <a:ln>
              <a:noFill/>
            </a:ln>
          </p:spPr>
          <p:txBody>
            <a:bodyPr wrap="square" rtlCol="0">
              <a:spAutoFit/>
            </a:bodyPr>
            <a:lstStyle/>
            <a:p>
              <a:pPr algn="ctr"/>
              <a:r>
                <a:rPr lang="en-US" dirty="0"/>
                <a:t>PSW.4</a:t>
              </a:r>
            </a:p>
          </p:txBody>
        </p:sp>
        <p:sp>
          <p:nvSpPr>
            <p:cNvPr id="362" name="TextBox 361"/>
            <p:cNvSpPr txBox="1"/>
            <p:nvPr/>
          </p:nvSpPr>
          <p:spPr>
            <a:xfrm>
              <a:off x="6238135" y="3867912"/>
              <a:ext cx="914400" cy="369332"/>
            </a:xfrm>
            <a:prstGeom prst="rect">
              <a:avLst/>
            </a:prstGeom>
            <a:noFill/>
            <a:ln>
              <a:noFill/>
            </a:ln>
          </p:spPr>
          <p:txBody>
            <a:bodyPr wrap="square" rtlCol="0">
              <a:spAutoFit/>
            </a:bodyPr>
            <a:lstStyle/>
            <a:p>
              <a:pPr algn="ctr"/>
              <a:r>
                <a:rPr lang="en-US" dirty="0"/>
                <a:t>PSW.3</a:t>
              </a:r>
            </a:p>
          </p:txBody>
        </p:sp>
        <p:grpSp>
          <p:nvGrpSpPr>
            <p:cNvPr id="363" name="Group 362"/>
            <p:cNvGrpSpPr/>
            <p:nvPr/>
          </p:nvGrpSpPr>
          <p:grpSpPr>
            <a:xfrm>
              <a:off x="5255517" y="4722957"/>
              <a:ext cx="1439818" cy="1640785"/>
              <a:chOff x="5069839" y="3730752"/>
              <a:chExt cx="1439818" cy="1640785"/>
            </a:xfrm>
          </p:grpSpPr>
          <p:cxnSp>
            <p:nvCxnSpPr>
              <p:cNvPr id="364" name="Straight Arrow Connector 363"/>
              <p:cNvCxnSpPr/>
              <p:nvPr/>
            </p:nvCxnSpPr>
            <p:spPr>
              <a:xfrm>
                <a:off x="6217920" y="3730752"/>
                <a:ext cx="0" cy="71062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5" name="Straight Arrow Connector 364"/>
              <p:cNvCxnSpPr/>
              <p:nvPr/>
            </p:nvCxnSpPr>
            <p:spPr>
              <a:xfrm>
                <a:off x="5303520" y="3730752"/>
                <a:ext cx="0" cy="71062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6" name="TextBox 365"/>
              <p:cNvSpPr txBox="1"/>
              <p:nvPr/>
            </p:nvSpPr>
            <p:spPr>
              <a:xfrm>
                <a:off x="5069839" y="4725206"/>
                <a:ext cx="1439818" cy="646331"/>
              </a:xfrm>
              <a:prstGeom prst="rect">
                <a:avLst/>
              </a:prstGeom>
              <a:noFill/>
            </p:spPr>
            <p:txBody>
              <a:bodyPr wrap="none" rtlCol="0">
                <a:spAutoFit/>
              </a:bodyPr>
              <a:lstStyle/>
              <a:p>
                <a:pPr algn="ctr"/>
                <a:r>
                  <a:rPr lang="en-US" dirty="0"/>
                  <a:t>Register Bank</a:t>
                </a:r>
              </a:p>
              <a:p>
                <a:pPr algn="ctr"/>
                <a:r>
                  <a:rPr lang="en-US" dirty="0"/>
                  <a:t>Select</a:t>
                </a:r>
              </a:p>
            </p:txBody>
          </p:sp>
          <p:sp>
            <p:nvSpPr>
              <p:cNvPr id="367" name="Left Brace 366"/>
              <p:cNvSpPr/>
              <p:nvPr/>
            </p:nvSpPr>
            <p:spPr>
              <a:xfrm rot="16200000">
                <a:off x="5695406" y="4134403"/>
                <a:ext cx="130629" cy="91440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spTree>
    <p:extLst>
      <p:ext uri="{BB962C8B-B14F-4D97-AF65-F5344CB8AC3E}">
        <p14:creationId xmlns:p14="http://schemas.microsoft.com/office/powerpoint/2010/main" val="55467153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09"/>
                                        </p:tgtEl>
                                        <p:attrNameLst>
                                          <p:attrName>style.visibility</p:attrName>
                                        </p:attrNameLst>
                                      </p:cBhvr>
                                      <p:to>
                                        <p:strVal val="visible"/>
                                      </p:to>
                                    </p:set>
                                    <p:animEffect transition="in" filter="fade">
                                      <p:cBhvr>
                                        <p:cTn id="10" dur="500"/>
                                        <p:tgtEl>
                                          <p:spTgt spid="209"/>
                                        </p:tgtEl>
                                      </p:cBhvr>
                                    </p:animEffect>
                                  </p:childTnLst>
                                </p:cTn>
                              </p:par>
                              <p:par>
                                <p:cTn id="11" presetID="10" presetClass="exit" presetSubtype="0" fill="hold" nodeType="withEffect">
                                  <p:stCondLst>
                                    <p:cond delay="0"/>
                                  </p:stCondLst>
                                  <p:childTnLst>
                                    <p:animEffect transition="out" filter="fade">
                                      <p:cBhvr>
                                        <p:cTn id="12" dur="10"/>
                                        <p:tgtEl>
                                          <p:spTgt spid="314"/>
                                        </p:tgtEl>
                                      </p:cBhvr>
                                    </p:animEffect>
                                    <p:set>
                                      <p:cBhvr>
                                        <p:cTn id="13" dur="1" fill="hold">
                                          <p:stCondLst>
                                            <p:cond delay="9"/>
                                          </p:stCondLst>
                                        </p:cTn>
                                        <p:tgtEl>
                                          <p:spTgt spid="314"/>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fade">
                                      <p:cBhvr>
                                        <p:cTn id="18" dur="500"/>
                                        <p:tgtEl>
                                          <p:spTgt spid="3">
                                            <p:txEl>
                                              <p:pRg st="2" end="2"/>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Effect transition="in" filter="fade">
                                      <p:cBhvr>
                                        <p:cTn id="23" dur="500"/>
                                        <p:tgtEl>
                                          <p:spTgt spid="3">
                                            <p:txEl>
                                              <p:pRg st="3" end="3"/>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210"/>
                                        </p:tgtEl>
                                        <p:attrNameLst>
                                          <p:attrName>style.visibility</p:attrName>
                                        </p:attrNameLst>
                                      </p:cBhvr>
                                      <p:to>
                                        <p:strVal val="visible"/>
                                      </p:to>
                                    </p:set>
                                    <p:animEffect transition="in" filter="fade">
                                      <p:cBhvr>
                                        <p:cTn id="26" dur="500"/>
                                        <p:tgtEl>
                                          <p:spTgt spid="210"/>
                                        </p:tgtEl>
                                      </p:cBhvr>
                                    </p:animEffect>
                                  </p:childTnLst>
                                </p:cTn>
                              </p:par>
                              <p:par>
                                <p:cTn id="27" presetID="10" presetClass="exit" presetSubtype="0" fill="hold" nodeType="withEffect">
                                  <p:stCondLst>
                                    <p:cond delay="0"/>
                                  </p:stCondLst>
                                  <p:childTnLst>
                                    <p:animEffect transition="out" filter="fade">
                                      <p:cBhvr>
                                        <p:cTn id="28" dur="10"/>
                                        <p:tgtEl>
                                          <p:spTgt spid="209"/>
                                        </p:tgtEl>
                                      </p:cBhvr>
                                    </p:animEffect>
                                    <p:set>
                                      <p:cBhvr>
                                        <p:cTn id="29" dur="1" fill="hold">
                                          <p:stCondLst>
                                            <p:cond delay="9"/>
                                          </p:stCondLst>
                                        </p:cTn>
                                        <p:tgtEl>
                                          <p:spTgt spid="209"/>
                                        </p:tgtEl>
                                        <p:attrNameLst>
                                          <p:attrName>style.visibility</p:attrName>
                                        </p:attrNameLst>
                                      </p:cBhvr>
                                      <p:to>
                                        <p:strVal val="hidden"/>
                                      </p:to>
                                    </p:set>
                                  </p:childTnLst>
                                </p:cTn>
                              </p:par>
                              <p:par>
                                <p:cTn id="30" presetID="10" presetClass="exit" presetSubtype="0" fill="hold" nodeType="withEffect">
                                  <p:stCondLst>
                                    <p:cond delay="0"/>
                                  </p:stCondLst>
                                  <p:childTnLst>
                                    <p:animEffect transition="out" filter="fade">
                                      <p:cBhvr>
                                        <p:cTn id="31" dur="10"/>
                                        <p:tgtEl>
                                          <p:spTgt spid="321"/>
                                        </p:tgtEl>
                                      </p:cBhvr>
                                    </p:animEffect>
                                    <p:set>
                                      <p:cBhvr>
                                        <p:cTn id="32" dur="1" fill="hold">
                                          <p:stCondLst>
                                            <p:cond delay="9"/>
                                          </p:stCondLst>
                                        </p:cTn>
                                        <p:tgtEl>
                                          <p:spTgt spid="321"/>
                                        </p:tgtEl>
                                        <p:attrNameLst>
                                          <p:attrName>style.visibility</p:attrName>
                                        </p:attrNameLst>
                                      </p:cBhvr>
                                      <p:to>
                                        <p:strVal val="hidden"/>
                                      </p:to>
                                    </p:set>
                                  </p:childTnLst>
                                </p:cTn>
                              </p:par>
                              <p:par>
                                <p:cTn id="33" presetID="10" presetClass="entr" presetSubtype="0" fill="hold" nodeType="withEffect">
                                  <p:stCondLst>
                                    <p:cond delay="0"/>
                                  </p:stCondLst>
                                  <p:childTnLst>
                                    <p:set>
                                      <p:cBhvr>
                                        <p:cTn id="34" dur="1" fill="hold">
                                          <p:stCondLst>
                                            <p:cond delay="0"/>
                                          </p:stCondLst>
                                        </p:cTn>
                                        <p:tgtEl>
                                          <p:spTgt spid="314"/>
                                        </p:tgtEl>
                                        <p:attrNameLst>
                                          <p:attrName>style.visibility</p:attrName>
                                        </p:attrNameLst>
                                      </p:cBhvr>
                                      <p:to>
                                        <p:strVal val="visible"/>
                                      </p:to>
                                    </p:set>
                                    <p:animEffect transition="in" filter="fade">
                                      <p:cBhvr>
                                        <p:cTn id="35" dur="10"/>
                                        <p:tgtEl>
                                          <p:spTgt spid="314"/>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3">
                                            <p:txEl>
                                              <p:pRg st="4" end="4"/>
                                            </p:txEl>
                                          </p:spTgt>
                                        </p:tgtEl>
                                        <p:attrNameLst>
                                          <p:attrName>style.visibility</p:attrName>
                                        </p:attrNameLst>
                                      </p:cBhvr>
                                      <p:to>
                                        <p:strVal val="visible"/>
                                      </p:to>
                                    </p:set>
                                    <p:animEffect transition="in" filter="fade">
                                      <p:cBhvr>
                                        <p:cTn id="40" dur="500"/>
                                        <p:tgtEl>
                                          <p:spTgt spid="3">
                                            <p:txEl>
                                              <p:pRg st="4" end="4"/>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3">
                                            <p:txEl>
                                              <p:pRg st="5" end="5"/>
                                            </p:txEl>
                                          </p:spTgt>
                                        </p:tgtEl>
                                        <p:attrNameLst>
                                          <p:attrName>style.visibility</p:attrName>
                                        </p:attrNameLst>
                                      </p:cBhvr>
                                      <p:to>
                                        <p:strVal val="visible"/>
                                      </p:to>
                                    </p:set>
                                    <p:animEffect transition="in" filter="fade">
                                      <p:cBhvr>
                                        <p:cTn id="45" dur="500"/>
                                        <p:tgtEl>
                                          <p:spTgt spid="3">
                                            <p:txEl>
                                              <p:pRg st="5" end="5"/>
                                            </p:txEl>
                                          </p:spTgt>
                                        </p:tgtEl>
                                      </p:cBhvr>
                                    </p:animEffect>
                                  </p:childTnLst>
                                </p:cTn>
                              </p:par>
                              <p:par>
                                <p:cTn id="46" presetID="10" presetClass="entr" presetSubtype="0" fill="hold" nodeType="withEffect">
                                  <p:stCondLst>
                                    <p:cond delay="0"/>
                                  </p:stCondLst>
                                  <p:childTnLst>
                                    <p:set>
                                      <p:cBhvr>
                                        <p:cTn id="47" dur="1" fill="hold">
                                          <p:stCondLst>
                                            <p:cond delay="0"/>
                                          </p:stCondLst>
                                        </p:cTn>
                                        <p:tgtEl>
                                          <p:spTgt spid="262"/>
                                        </p:tgtEl>
                                        <p:attrNameLst>
                                          <p:attrName>style.visibility</p:attrName>
                                        </p:attrNameLst>
                                      </p:cBhvr>
                                      <p:to>
                                        <p:strVal val="visible"/>
                                      </p:to>
                                    </p:set>
                                    <p:animEffect transition="in" filter="fade">
                                      <p:cBhvr>
                                        <p:cTn id="48" dur="500"/>
                                        <p:tgtEl>
                                          <p:spTgt spid="262"/>
                                        </p:tgtEl>
                                      </p:cBhvr>
                                    </p:animEffect>
                                  </p:childTnLst>
                                </p:cTn>
                              </p:par>
                              <p:par>
                                <p:cTn id="49" presetID="10" presetClass="entr" presetSubtype="0" fill="hold" nodeType="withEffect">
                                  <p:stCondLst>
                                    <p:cond delay="0"/>
                                  </p:stCondLst>
                                  <p:childTnLst>
                                    <p:set>
                                      <p:cBhvr>
                                        <p:cTn id="50" dur="1" fill="hold">
                                          <p:stCondLst>
                                            <p:cond delay="0"/>
                                          </p:stCondLst>
                                        </p:cTn>
                                        <p:tgtEl>
                                          <p:spTgt spid="321"/>
                                        </p:tgtEl>
                                        <p:attrNameLst>
                                          <p:attrName>style.visibility</p:attrName>
                                        </p:attrNameLst>
                                      </p:cBhvr>
                                      <p:to>
                                        <p:strVal val="visible"/>
                                      </p:to>
                                    </p:set>
                                    <p:animEffect transition="in" filter="fade">
                                      <p:cBhvr>
                                        <p:cTn id="51" dur="10"/>
                                        <p:tgtEl>
                                          <p:spTgt spid="321"/>
                                        </p:tgtEl>
                                      </p:cBhvr>
                                    </p:animEffect>
                                  </p:childTnLst>
                                </p:cTn>
                              </p:par>
                              <p:par>
                                <p:cTn id="52" presetID="10" presetClass="exit" presetSubtype="0" fill="hold" nodeType="withEffect">
                                  <p:stCondLst>
                                    <p:cond delay="0"/>
                                  </p:stCondLst>
                                  <p:childTnLst>
                                    <p:animEffect transition="out" filter="fade">
                                      <p:cBhvr>
                                        <p:cTn id="53" dur="10"/>
                                        <p:tgtEl>
                                          <p:spTgt spid="210"/>
                                        </p:tgtEl>
                                      </p:cBhvr>
                                    </p:animEffect>
                                    <p:set>
                                      <p:cBhvr>
                                        <p:cTn id="54" dur="1" fill="hold">
                                          <p:stCondLst>
                                            <p:cond delay="9"/>
                                          </p:stCondLst>
                                        </p:cTn>
                                        <p:tgtEl>
                                          <p:spTgt spid="210"/>
                                        </p:tgtEl>
                                        <p:attrNameLst>
                                          <p:attrName>style.visibility</p:attrName>
                                        </p:attrNameLst>
                                      </p:cBhvr>
                                      <p:to>
                                        <p:strVal val="hidden"/>
                                      </p:to>
                                    </p:set>
                                  </p:childTnLst>
                                </p:cTn>
                              </p:par>
                              <p:par>
                                <p:cTn id="55" presetID="10" presetClass="exit" presetSubtype="0" fill="hold" nodeType="withEffect">
                                  <p:stCondLst>
                                    <p:cond delay="0"/>
                                  </p:stCondLst>
                                  <p:childTnLst>
                                    <p:animEffect transition="out" filter="fade">
                                      <p:cBhvr>
                                        <p:cTn id="56" dur="10"/>
                                        <p:tgtEl>
                                          <p:spTgt spid="328"/>
                                        </p:tgtEl>
                                      </p:cBhvr>
                                    </p:animEffect>
                                    <p:set>
                                      <p:cBhvr>
                                        <p:cTn id="57" dur="1" fill="hold">
                                          <p:stCondLst>
                                            <p:cond delay="9"/>
                                          </p:stCondLst>
                                        </p:cTn>
                                        <p:tgtEl>
                                          <p:spTgt spid="328"/>
                                        </p:tgtEl>
                                        <p:attrNameLst>
                                          <p:attrName>style.visibility</p:attrName>
                                        </p:attrNameLst>
                                      </p:cBhvr>
                                      <p:to>
                                        <p:strVal val="hidden"/>
                                      </p:to>
                                    </p:se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3">
                                            <p:txEl>
                                              <p:pRg st="6" end="6"/>
                                            </p:txEl>
                                          </p:spTgt>
                                        </p:tgtEl>
                                        <p:attrNameLst>
                                          <p:attrName>style.visibility</p:attrName>
                                        </p:attrNameLst>
                                      </p:cBhvr>
                                      <p:to>
                                        <p:strVal val="visible"/>
                                      </p:to>
                                    </p:set>
                                    <p:animEffect transition="in" filter="fade">
                                      <p:cBhvr>
                                        <p:cTn id="6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Special Function Registers (Cont.)</a:t>
            </a:r>
          </a:p>
        </p:txBody>
      </p:sp>
      <p:sp>
        <p:nvSpPr>
          <p:cNvPr id="3" name="Content Placeholder 2"/>
          <p:cNvSpPr>
            <a:spLocks noGrp="1"/>
          </p:cNvSpPr>
          <p:nvPr>
            <p:ph idx="1"/>
          </p:nvPr>
        </p:nvSpPr>
        <p:spPr/>
        <p:txBody>
          <a:bodyPr/>
          <a:lstStyle/>
          <a:p>
            <a:pPr marL="457200" indent="-457200">
              <a:buFont typeface="+mj-lt"/>
              <a:buAutoNum type="arabicPeriod" startAt="3"/>
            </a:pPr>
            <a:r>
              <a:rPr lang="en-US" dirty="0"/>
              <a:t>PSW Register (D0h)</a:t>
            </a:r>
          </a:p>
          <a:p>
            <a:pPr lvl="1"/>
            <a:r>
              <a:rPr lang="en-US" dirty="0">
                <a:solidFill>
                  <a:schemeClr val="tx2"/>
                </a:solidFill>
              </a:rPr>
              <a:t>RS0 and RS1</a:t>
            </a:r>
            <a:r>
              <a:rPr lang="en-US" dirty="0"/>
              <a:t> – </a:t>
            </a:r>
            <a:r>
              <a:rPr lang="en-US" dirty="0">
                <a:solidFill>
                  <a:schemeClr val="tx2"/>
                </a:solidFill>
              </a:rPr>
              <a:t>R</a:t>
            </a:r>
            <a:r>
              <a:rPr lang="en-US" dirty="0"/>
              <a:t>egister Bank </a:t>
            </a:r>
            <a:r>
              <a:rPr lang="en-US" dirty="0">
                <a:solidFill>
                  <a:schemeClr val="tx2"/>
                </a:solidFill>
              </a:rPr>
              <a:t>S</a:t>
            </a:r>
            <a:r>
              <a:rPr lang="en-US" dirty="0"/>
              <a:t>elect (PSW.3 and PSW.4)</a:t>
            </a:r>
          </a:p>
          <a:p>
            <a:pPr lvl="2"/>
            <a:r>
              <a:rPr lang="en-US" dirty="0"/>
              <a:t>The four register bank available in Internal RAM area can be selected by RS0 and RS1 bits. The table shows combination of RS1 and RS0 to select a particular register bank.</a:t>
            </a:r>
          </a:p>
          <a:p>
            <a:pPr lvl="1"/>
            <a:endParaRPr lang="en-US" dirty="0"/>
          </a:p>
          <a:p>
            <a:pPr lvl="1"/>
            <a:r>
              <a:rPr lang="en-US" dirty="0">
                <a:solidFill>
                  <a:schemeClr val="tx2"/>
                </a:solidFill>
              </a:rPr>
              <a:t>F0</a:t>
            </a:r>
            <a:r>
              <a:rPr lang="en-US" dirty="0"/>
              <a:t> – </a:t>
            </a:r>
            <a:r>
              <a:rPr lang="en-US" dirty="0">
                <a:solidFill>
                  <a:schemeClr val="tx2"/>
                </a:solidFill>
              </a:rPr>
              <a:t>F</a:t>
            </a:r>
            <a:r>
              <a:rPr lang="en-US" dirty="0"/>
              <a:t>lag </a:t>
            </a:r>
            <a:r>
              <a:rPr lang="en-US" dirty="0">
                <a:solidFill>
                  <a:schemeClr val="tx2"/>
                </a:solidFill>
              </a:rPr>
              <a:t>0</a:t>
            </a:r>
            <a:r>
              <a:rPr lang="en-US" dirty="0"/>
              <a:t> (PSW.5)</a:t>
            </a:r>
          </a:p>
          <a:p>
            <a:pPr lvl="2"/>
            <a:r>
              <a:rPr lang="en-US" dirty="0"/>
              <a:t>It is a general purpose bit that can be used by a user as per requirement.</a:t>
            </a:r>
          </a:p>
        </p:txBody>
      </p:sp>
      <p:graphicFrame>
        <p:nvGraphicFramePr>
          <p:cNvPr id="28" name="Table 27"/>
          <p:cNvGraphicFramePr>
            <a:graphicFrameLocks noGrp="1"/>
          </p:cNvGraphicFramePr>
          <p:nvPr>
            <p:extLst>
              <p:ext uri="{D42A27DB-BD31-4B8C-83A1-F6EECF244321}">
                <p14:modId xmlns:p14="http://schemas.microsoft.com/office/powerpoint/2010/main" val="1823578751"/>
              </p:ext>
            </p:extLst>
          </p:nvPr>
        </p:nvGraphicFramePr>
        <p:xfrm>
          <a:off x="8285481" y="1907021"/>
          <a:ext cx="3226524" cy="1854200"/>
        </p:xfrm>
        <a:graphic>
          <a:graphicData uri="http://schemas.openxmlformats.org/drawingml/2006/table">
            <a:tbl>
              <a:tblPr firstRow="1" bandRow="1">
                <a:tableStyleId>{93296810-A885-4BE3-A3E7-6D5BEEA58F35}</a:tableStyleId>
              </a:tblPr>
              <a:tblGrid>
                <a:gridCol w="629312">
                  <a:extLst>
                    <a:ext uri="{9D8B030D-6E8A-4147-A177-3AD203B41FA5}">
                      <a16:colId xmlns:a16="http://schemas.microsoft.com/office/drawing/2014/main" val="20000"/>
                    </a:ext>
                  </a:extLst>
                </a:gridCol>
                <a:gridCol w="655093">
                  <a:extLst>
                    <a:ext uri="{9D8B030D-6E8A-4147-A177-3AD203B41FA5}">
                      <a16:colId xmlns:a16="http://schemas.microsoft.com/office/drawing/2014/main" val="20001"/>
                    </a:ext>
                  </a:extLst>
                </a:gridCol>
                <a:gridCol w="1942119">
                  <a:extLst>
                    <a:ext uri="{9D8B030D-6E8A-4147-A177-3AD203B41FA5}">
                      <a16:colId xmlns:a16="http://schemas.microsoft.com/office/drawing/2014/main" val="20002"/>
                    </a:ext>
                  </a:extLst>
                </a:gridCol>
              </a:tblGrid>
              <a:tr h="370840">
                <a:tc>
                  <a:txBody>
                    <a:bodyPr/>
                    <a:lstStyle/>
                    <a:p>
                      <a:pPr algn="ctr"/>
                      <a:r>
                        <a:rPr lang="en-US" dirty="0"/>
                        <a:t>RS1</a:t>
                      </a:r>
                    </a:p>
                  </a:txBody>
                  <a:tcPr/>
                </a:tc>
                <a:tc>
                  <a:txBody>
                    <a:bodyPr/>
                    <a:lstStyle/>
                    <a:p>
                      <a:pPr algn="ctr"/>
                      <a:r>
                        <a:rPr lang="en-US" dirty="0"/>
                        <a:t>RS0</a:t>
                      </a:r>
                    </a:p>
                  </a:txBody>
                  <a:tcPr/>
                </a:tc>
                <a:tc>
                  <a:txBody>
                    <a:bodyPr/>
                    <a:lstStyle/>
                    <a:p>
                      <a:pPr algn="ctr"/>
                      <a:r>
                        <a:rPr lang="en-US" dirty="0"/>
                        <a:t>Bank</a:t>
                      </a:r>
                      <a:r>
                        <a:rPr lang="en-US" baseline="0" dirty="0"/>
                        <a:t> Selected</a:t>
                      </a:r>
                      <a:endParaRPr lang="en-US" dirty="0"/>
                    </a:p>
                  </a:txBody>
                  <a:tcPr/>
                </a:tc>
                <a:extLst>
                  <a:ext uri="{0D108BD9-81ED-4DB2-BD59-A6C34878D82A}">
                    <a16:rowId xmlns:a16="http://schemas.microsoft.com/office/drawing/2014/main" val="10000"/>
                  </a:ext>
                </a:extLst>
              </a:tr>
              <a:tr h="370840">
                <a:tc>
                  <a:txBody>
                    <a:bodyPr/>
                    <a:lstStyle/>
                    <a:p>
                      <a:pPr algn="ctr"/>
                      <a:r>
                        <a:rPr lang="en-US" dirty="0"/>
                        <a:t>0</a:t>
                      </a:r>
                    </a:p>
                  </a:txBody>
                  <a:tcPr/>
                </a:tc>
                <a:tc>
                  <a:txBody>
                    <a:bodyPr/>
                    <a:lstStyle/>
                    <a:p>
                      <a:pPr algn="ctr"/>
                      <a:r>
                        <a:rPr lang="en-US" dirty="0"/>
                        <a:t>0</a:t>
                      </a:r>
                    </a:p>
                  </a:txBody>
                  <a:tcPr/>
                </a:tc>
                <a:tc>
                  <a:txBody>
                    <a:bodyPr/>
                    <a:lstStyle/>
                    <a:p>
                      <a:pPr algn="ctr"/>
                      <a:r>
                        <a:rPr lang="en-US" dirty="0"/>
                        <a:t>Register</a:t>
                      </a:r>
                      <a:r>
                        <a:rPr lang="en-US" baseline="0" dirty="0"/>
                        <a:t> Bank 0</a:t>
                      </a:r>
                      <a:endParaRPr lang="en-US" dirty="0"/>
                    </a:p>
                  </a:txBody>
                  <a:tcPr/>
                </a:tc>
                <a:extLst>
                  <a:ext uri="{0D108BD9-81ED-4DB2-BD59-A6C34878D82A}">
                    <a16:rowId xmlns:a16="http://schemas.microsoft.com/office/drawing/2014/main" val="10001"/>
                  </a:ext>
                </a:extLst>
              </a:tr>
              <a:tr h="370840">
                <a:tc>
                  <a:txBody>
                    <a:bodyPr/>
                    <a:lstStyle/>
                    <a:p>
                      <a:pPr algn="ctr"/>
                      <a:r>
                        <a:rPr lang="en-US" dirty="0"/>
                        <a:t>0</a:t>
                      </a:r>
                    </a:p>
                  </a:txBody>
                  <a:tcPr/>
                </a:tc>
                <a:tc>
                  <a:txBody>
                    <a:bodyPr/>
                    <a:lstStyle/>
                    <a:p>
                      <a:pPr algn="ctr"/>
                      <a:r>
                        <a:rPr lang="en-US" dirty="0"/>
                        <a:t>1</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a:t>Register</a:t>
                      </a:r>
                      <a:r>
                        <a:rPr lang="en-US" baseline="0" dirty="0"/>
                        <a:t> Bank 1</a:t>
                      </a:r>
                      <a:endParaRPr lang="en-US" dirty="0"/>
                    </a:p>
                  </a:txBody>
                  <a:tcPr/>
                </a:tc>
                <a:extLst>
                  <a:ext uri="{0D108BD9-81ED-4DB2-BD59-A6C34878D82A}">
                    <a16:rowId xmlns:a16="http://schemas.microsoft.com/office/drawing/2014/main" val="10002"/>
                  </a:ext>
                </a:extLst>
              </a:tr>
              <a:tr h="370840">
                <a:tc>
                  <a:txBody>
                    <a:bodyPr/>
                    <a:lstStyle/>
                    <a:p>
                      <a:pPr algn="ctr"/>
                      <a:r>
                        <a:rPr lang="en-US" dirty="0"/>
                        <a:t>1</a:t>
                      </a:r>
                    </a:p>
                  </a:txBody>
                  <a:tcPr/>
                </a:tc>
                <a:tc>
                  <a:txBody>
                    <a:bodyPr/>
                    <a:lstStyle/>
                    <a:p>
                      <a:pPr algn="ctr"/>
                      <a:r>
                        <a:rPr lang="en-US" dirty="0"/>
                        <a:t>0</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a:t>Register</a:t>
                      </a:r>
                      <a:r>
                        <a:rPr lang="en-US" baseline="0" dirty="0"/>
                        <a:t> Bank 2</a:t>
                      </a:r>
                      <a:endParaRPr lang="en-US" dirty="0"/>
                    </a:p>
                  </a:txBody>
                  <a:tcPr/>
                </a:tc>
                <a:extLst>
                  <a:ext uri="{0D108BD9-81ED-4DB2-BD59-A6C34878D82A}">
                    <a16:rowId xmlns:a16="http://schemas.microsoft.com/office/drawing/2014/main" val="10003"/>
                  </a:ext>
                </a:extLst>
              </a:tr>
              <a:tr h="370840">
                <a:tc>
                  <a:txBody>
                    <a:bodyPr/>
                    <a:lstStyle/>
                    <a:p>
                      <a:pPr algn="ctr"/>
                      <a:r>
                        <a:rPr lang="en-US" dirty="0"/>
                        <a:t>1</a:t>
                      </a:r>
                    </a:p>
                  </a:txBody>
                  <a:tcPr/>
                </a:tc>
                <a:tc>
                  <a:txBody>
                    <a:bodyPr/>
                    <a:lstStyle/>
                    <a:p>
                      <a:pPr algn="ctr"/>
                      <a:r>
                        <a:rPr lang="en-US" dirty="0"/>
                        <a:t>1</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a:t>Register</a:t>
                      </a:r>
                      <a:r>
                        <a:rPr lang="en-US" baseline="0" dirty="0"/>
                        <a:t> Bank 3</a:t>
                      </a:r>
                      <a:endParaRPr lang="en-US" dirty="0"/>
                    </a:p>
                  </a:txBody>
                  <a:tcPr/>
                </a:tc>
                <a:extLst>
                  <a:ext uri="{0D108BD9-81ED-4DB2-BD59-A6C34878D82A}">
                    <a16:rowId xmlns:a16="http://schemas.microsoft.com/office/drawing/2014/main" val="10004"/>
                  </a:ext>
                </a:extLst>
              </a:tr>
            </a:tbl>
          </a:graphicData>
        </a:graphic>
      </p:graphicFrame>
      <p:grpSp>
        <p:nvGrpSpPr>
          <p:cNvPr id="77" name="Group 76"/>
          <p:cNvGrpSpPr/>
          <p:nvPr/>
        </p:nvGrpSpPr>
        <p:grpSpPr>
          <a:xfrm>
            <a:off x="4146694" y="3869585"/>
            <a:ext cx="1177041" cy="2217158"/>
            <a:chOff x="4146694" y="3869585"/>
            <a:chExt cx="1177041" cy="2217158"/>
          </a:xfrm>
        </p:grpSpPr>
        <p:sp>
          <p:nvSpPr>
            <p:cNvPr id="78" name="TextBox 77"/>
            <p:cNvSpPr txBox="1"/>
            <p:nvPr/>
          </p:nvSpPr>
          <p:spPr>
            <a:xfrm>
              <a:off x="4409335" y="4354184"/>
              <a:ext cx="914400" cy="369332"/>
            </a:xfrm>
            <a:prstGeom prst="rect">
              <a:avLst/>
            </a:prstGeom>
            <a:noFill/>
            <a:ln w="19050">
              <a:solidFill>
                <a:schemeClr val="accent6"/>
              </a:solidFill>
            </a:ln>
          </p:spPr>
          <p:txBody>
            <a:bodyPr wrap="square" rtlCol="0">
              <a:spAutoFit/>
            </a:bodyPr>
            <a:lstStyle/>
            <a:p>
              <a:pPr algn="ctr"/>
              <a:r>
                <a:rPr lang="en-US" b="1" dirty="0">
                  <a:solidFill>
                    <a:schemeClr val="tx2"/>
                  </a:solidFill>
                </a:rPr>
                <a:t>F0</a:t>
              </a:r>
            </a:p>
          </p:txBody>
        </p:sp>
        <p:sp>
          <p:nvSpPr>
            <p:cNvPr id="79" name="TextBox 78"/>
            <p:cNvSpPr txBox="1"/>
            <p:nvPr/>
          </p:nvSpPr>
          <p:spPr>
            <a:xfrm>
              <a:off x="4409335" y="4841007"/>
              <a:ext cx="914400" cy="369332"/>
            </a:xfrm>
            <a:prstGeom prst="rect">
              <a:avLst/>
            </a:prstGeom>
            <a:noFill/>
            <a:ln>
              <a:noFill/>
            </a:ln>
          </p:spPr>
          <p:txBody>
            <a:bodyPr wrap="square" rtlCol="0">
              <a:spAutoFit/>
            </a:bodyPr>
            <a:lstStyle/>
            <a:p>
              <a:pPr algn="ctr"/>
              <a:r>
                <a:rPr lang="en-US" dirty="0">
                  <a:solidFill>
                    <a:schemeClr val="tx2"/>
                  </a:solidFill>
                </a:rPr>
                <a:t>D5</a:t>
              </a:r>
            </a:p>
          </p:txBody>
        </p:sp>
        <p:sp>
          <p:nvSpPr>
            <p:cNvPr id="80" name="TextBox 79"/>
            <p:cNvSpPr txBox="1"/>
            <p:nvPr/>
          </p:nvSpPr>
          <p:spPr>
            <a:xfrm>
              <a:off x="4409335" y="3869585"/>
              <a:ext cx="914400" cy="369332"/>
            </a:xfrm>
            <a:prstGeom prst="rect">
              <a:avLst/>
            </a:prstGeom>
            <a:noFill/>
            <a:ln>
              <a:noFill/>
            </a:ln>
          </p:spPr>
          <p:txBody>
            <a:bodyPr wrap="square" rtlCol="0">
              <a:spAutoFit/>
            </a:bodyPr>
            <a:lstStyle/>
            <a:p>
              <a:pPr algn="ctr"/>
              <a:r>
                <a:rPr lang="en-US" b="1" dirty="0">
                  <a:solidFill>
                    <a:schemeClr val="tx2"/>
                  </a:solidFill>
                </a:rPr>
                <a:t>PSW.5</a:t>
              </a:r>
            </a:p>
          </p:txBody>
        </p:sp>
        <p:grpSp>
          <p:nvGrpSpPr>
            <p:cNvPr id="81" name="Group 80"/>
            <p:cNvGrpSpPr/>
            <p:nvPr/>
          </p:nvGrpSpPr>
          <p:grpSpPr>
            <a:xfrm>
              <a:off x="4146694" y="4722956"/>
              <a:ext cx="881973" cy="1363787"/>
              <a:chOff x="3961016" y="3730751"/>
              <a:chExt cx="881973" cy="1363787"/>
            </a:xfrm>
          </p:grpSpPr>
          <p:cxnSp>
            <p:nvCxnSpPr>
              <p:cNvPr id="82" name="Straight Arrow Connector 81"/>
              <p:cNvCxnSpPr/>
              <p:nvPr/>
            </p:nvCxnSpPr>
            <p:spPr>
              <a:xfrm>
                <a:off x="4389120" y="3730751"/>
                <a:ext cx="0" cy="1005840"/>
              </a:xfrm>
              <a:prstGeom prst="straightConnector1">
                <a:avLst/>
              </a:prstGeom>
              <a:ln w="190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83" name="TextBox 82"/>
              <p:cNvSpPr txBox="1"/>
              <p:nvPr/>
            </p:nvSpPr>
            <p:spPr>
              <a:xfrm>
                <a:off x="3961016" y="4725206"/>
                <a:ext cx="881973" cy="369332"/>
              </a:xfrm>
              <a:prstGeom prst="rect">
                <a:avLst/>
              </a:prstGeom>
              <a:noFill/>
            </p:spPr>
            <p:txBody>
              <a:bodyPr wrap="none" rtlCol="0">
                <a:spAutoFit/>
              </a:bodyPr>
              <a:lstStyle/>
              <a:p>
                <a:r>
                  <a:rPr lang="en-US" b="1" dirty="0">
                    <a:solidFill>
                      <a:schemeClr val="tx2"/>
                    </a:solidFill>
                  </a:rPr>
                  <a:t>Flag - 0</a:t>
                </a:r>
              </a:p>
            </p:txBody>
          </p:sp>
        </p:grpSp>
      </p:grpSp>
      <p:grpSp>
        <p:nvGrpSpPr>
          <p:cNvPr id="98" name="Group 97"/>
          <p:cNvGrpSpPr/>
          <p:nvPr/>
        </p:nvGrpSpPr>
        <p:grpSpPr>
          <a:xfrm>
            <a:off x="5237884" y="3867912"/>
            <a:ext cx="1914651" cy="2495830"/>
            <a:chOff x="5237884" y="3867912"/>
            <a:chExt cx="1914651" cy="2495830"/>
          </a:xfrm>
        </p:grpSpPr>
        <p:sp>
          <p:nvSpPr>
            <p:cNvPr id="99" name="TextBox 98"/>
            <p:cNvSpPr txBox="1"/>
            <p:nvPr/>
          </p:nvSpPr>
          <p:spPr>
            <a:xfrm>
              <a:off x="5323735" y="4353623"/>
              <a:ext cx="914400" cy="369332"/>
            </a:xfrm>
            <a:prstGeom prst="rect">
              <a:avLst/>
            </a:prstGeom>
            <a:noFill/>
            <a:ln w="19050">
              <a:solidFill>
                <a:schemeClr val="accent6"/>
              </a:solidFill>
            </a:ln>
          </p:spPr>
          <p:txBody>
            <a:bodyPr wrap="square" rtlCol="0">
              <a:spAutoFit/>
            </a:bodyPr>
            <a:lstStyle/>
            <a:p>
              <a:pPr algn="ctr"/>
              <a:r>
                <a:rPr lang="en-US" b="1" dirty="0">
                  <a:solidFill>
                    <a:schemeClr val="tx2"/>
                  </a:solidFill>
                </a:rPr>
                <a:t>RS1</a:t>
              </a:r>
            </a:p>
          </p:txBody>
        </p:sp>
        <p:sp>
          <p:nvSpPr>
            <p:cNvPr id="100" name="TextBox 99"/>
            <p:cNvSpPr txBox="1"/>
            <p:nvPr/>
          </p:nvSpPr>
          <p:spPr>
            <a:xfrm>
              <a:off x="6238135" y="4353623"/>
              <a:ext cx="914400" cy="369332"/>
            </a:xfrm>
            <a:prstGeom prst="rect">
              <a:avLst/>
            </a:prstGeom>
            <a:noFill/>
            <a:ln w="19050">
              <a:solidFill>
                <a:schemeClr val="accent6"/>
              </a:solidFill>
            </a:ln>
          </p:spPr>
          <p:txBody>
            <a:bodyPr wrap="square" rtlCol="0">
              <a:spAutoFit/>
            </a:bodyPr>
            <a:lstStyle/>
            <a:p>
              <a:pPr algn="ctr"/>
              <a:r>
                <a:rPr lang="en-US" b="1" dirty="0">
                  <a:solidFill>
                    <a:schemeClr val="tx2"/>
                  </a:solidFill>
                </a:rPr>
                <a:t>RS0</a:t>
              </a:r>
            </a:p>
          </p:txBody>
        </p:sp>
        <p:sp>
          <p:nvSpPr>
            <p:cNvPr id="101" name="TextBox 100"/>
            <p:cNvSpPr txBox="1"/>
            <p:nvPr/>
          </p:nvSpPr>
          <p:spPr>
            <a:xfrm>
              <a:off x="5323735" y="4839334"/>
              <a:ext cx="914400" cy="369332"/>
            </a:xfrm>
            <a:prstGeom prst="rect">
              <a:avLst/>
            </a:prstGeom>
            <a:noFill/>
            <a:ln>
              <a:noFill/>
            </a:ln>
          </p:spPr>
          <p:txBody>
            <a:bodyPr wrap="square" rtlCol="0">
              <a:spAutoFit/>
            </a:bodyPr>
            <a:lstStyle/>
            <a:p>
              <a:pPr algn="ctr"/>
              <a:r>
                <a:rPr lang="en-US" dirty="0">
                  <a:solidFill>
                    <a:schemeClr val="tx2"/>
                  </a:solidFill>
                </a:rPr>
                <a:t>D4</a:t>
              </a:r>
            </a:p>
          </p:txBody>
        </p:sp>
        <p:sp>
          <p:nvSpPr>
            <p:cNvPr id="102" name="TextBox 101"/>
            <p:cNvSpPr txBox="1"/>
            <p:nvPr/>
          </p:nvSpPr>
          <p:spPr>
            <a:xfrm>
              <a:off x="6238135" y="4839334"/>
              <a:ext cx="914400" cy="369332"/>
            </a:xfrm>
            <a:prstGeom prst="rect">
              <a:avLst/>
            </a:prstGeom>
            <a:noFill/>
            <a:ln>
              <a:noFill/>
            </a:ln>
          </p:spPr>
          <p:txBody>
            <a:bodyPr wrap="square" rtlCol="0">
              <a:spAutoFit/>
            </a:bodyPr>
            <a:lstStyle/>
            <a:p>
              <a:pPr algn="ctr"/>
              <a:r>
                <a:rPr lang="en-US" dirty="0">
                  <a:solidFill>
                    <a:schemeClr val="tx2"/>
                  </a:solidFill>
                </a:rPr>
                <a:t>D3</a:t>
              </a:r>
            </a:p>
          </p:txBody>
        </p:sp>
        <p:sp>
          <p:nvSpPr>
            <p:cNvPr id="103" name="TextBox 102"/>
            <p:cNvSpPr txBox="1"/>
            <p:nvPr/>
          </p:nvSpPr>
          <p:spPr>
            <a:xfrm>
              <a:off x="5323735" y="3867912"/>
              <a:ext cx="914400" cy="369332"/>
            </a:xfrm>
            <a:prstGeom prst="rect">
              <a:avLst/>
            </a:prstGeom>
            <a:noFill/>
            <a:ln>
              <a:noFill/>
            </a:ln>
          </p:spPr>
          <p:txBody>
            <a:bodyPr wrap="square" rtlCol="0">
              <a:spAutoFit/>
            </a:bodyPr>
            <a:lstStyle/>
            <a:p>
              <a:pPr algn="ctr"/>
              <a:r>
                <a:rPr lang="en-US" b="1" dirty="0">
                  <a:solidFill>
                    <a:schemeClr val="tx2"/>
                  </a:solidFill>
                </a:rPr>
                <a:t>PSW.4</a:t>
              </a:r>
            </a:p>
          </p:txBody>
        </p:sp>
        <p:sp>
          <p:nvSpPr>
            <p:cNvPr id="104" name="TextBox 103"/>
            <p:cNvSpPr txBox="1"/>
            <p:nvPr/>
          </p:nvSpPr>
          <p:spPr>
            <a:xfrm>
              <a:off x="6238135" y="3867912"/>
              <a:ext cx="914400" cy="369332"/>
            </a:xfrm>
            <a:prstGeom prst="rect">
              <a:avLst/>
            </a:prstGeom>
            <a:noFill/>
            <a:ln>
              <a:noFill/>
            </a:ln>
          </p:spPr>
          <p:txBody>
            <a:bodyPr wrap="square" rtlCol="0">
              <a:spAutoFit/>
            </a:bodyPr>
            <a:lstStyle/>
            <a:p>
              <a:pPr algn="ctr"/>
              <a:r>
                <a:rPr lang="en-US" b="1" dirty="0">
                  <a:solidFill>
                    <a:schemeClr val="tx2"/>
                  </a:solidFill>
                </a:rPr>
                <a:t>PSW.3</a:t>
              </a:r>
            </a:p>
          </p:txBody>
        </p:sp>
        <p:grpSp>
          <p:nvGrpSpPr>
            <p:cNvPr id="105" name="Group 104"/>
            <p:cNvGrpSpPr/>
            <p:nvPr/>
          </p:nvGrpSpPr>
          <p:grpSpPr>
            <a:xfrm>
              <a:off x="5237884" y="4722957"/>
              <a:ext cx="1475084" cy="1640785"/>
              <a:chOff x="5052206" y="3730752"/>
              <a:chExt cx="1475084" cy="1640785"/>
            </a:xfrm>
          </p:grpSpPr>
          <p:cxnSp>
            <p:nvCxnSpPr>
              <p:cNvPr id="106" name="Straight Arrow Connector 105"/>
              <p:cNvCxnSpPr/>
              <p:nvPr/>
            </p:nvCxnSpPr>
            <p:spPr>
              <a:xfrm>
                <a:off x="6217920" y="3730752"/>
                <a:ext cx="0" cy="710621"/>
              </a:xfrm>
              <a:prstGeom prst="straightConnector1">
                <a:avLst/>
              </a:prstGeom>
              <a:ln w="190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p:cNvCxnSpPr/>
              <p:nvPr/>
            </p:nvCxnSpPr>
            <p:spPr>
              <a:xfrm>
                <a:off x="5303520" y="3730752"/>
                <a:ext cx="0" cy="710621"/>
              </a:xfrm>
              <a:prstGeom prst="straightConnector1">
                <a:avLst/>
              </a:prstGeom>
              <a:ln w="190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08" name="TextBox 107"/>
              <p:cNvSpPr txBox="1"/>
              <p:nvPr/>
            </p:nvSpPr>
            <p:spPr>
              <a:xfrm>
                <a:off x="5052206" y="4725206"/>
                <a:ext cx="1475084" cy="646331"/>
              </a:xfrm>
              <a:prstGeom prst="rect">
                <a:avLst/>
              </a:prstGeom>
              <a:noFill/>
            </p:spPr>
            <p:txBody>
              <a:bodyPr wrap="none" rtlCol="0">
                <a:spAutoFit/>
              </a:bodyPr>
              <a:lstStyle/>
              <a:p>
                <a:pPr algn="ctr"/>
                <a:r>
                  <a:rPr lang="en-US" b="1" dirty="0">
                    <a:solidFill>
                      <a:schemeClr val="tx2"/>
                    </a:solidFill>
                  </a:rPr>
                  <a:t>Register Bank</a:t>
                </a:r>
              </a:p>
              <a:p>
                <a:pPr algn="ctr"/>
                <a:r>
                  <a:rPr lang="en-US" b="1" dirty="0">
                    <a:solidFill>
                      <a:schemeClr val="tx2"/>
                    </a:solidFill>
                  </a:rPr>
                  <a:t>Select</a:t>
                </a:r>
              </a:p>
            </p:txBody>
          </p:sp>
          <p:sp>
            <p:nvSpPr>
              <p:cNvPr id="109" name="Left Brace 108"/>
              <p:cNvSpPr/>
              <p:nvPr/>
            </p:nvSpPr>
            <p:spPr>
              <a:xfrm rot="16200000">
                <a:off x="5695406" y="4134403"/>
                <a:ext cx="130629" cy="91440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tx2"/>
                  </a:solidFill>
                </a:endParaRPr>
              </a:p>
            </p:txBody>
          </p:sp>
        </p:grpSp>
      </p:grpSp>
      <p:grpSp>
        <p:nvGrpSpPr>
          <p:cNvPr id="218" name="Group 217"/>
          <p:cNvGrpSpPr/>
          <p:nvPr/>
        </p:nvGrpSpPr>
        <p:grpSpPr>
          <a:xfrm>
            <a:off x="8790771" y="3867912"/>
            <a:ext cx="1104964" cy="2218831"/>
            <a:chOff x="8790771" y="3867912"/>
            <a:chExt cx="1104964" cy="2218831"/>
          </a:xfrm>
        </p:grpSpPr>
        <p:sp>
          <p:nvSpPr>
            <p:cNvPr id="219" name="TextBox 218"/>
            <p:cNvSpPr txBox="1"/>
            <p:nvPr/>
          </p:nvSpPr>
          <p:spPr>
            <a:xfrm>
              <a:off x="8981335" y="4353623"/>
              <a:ext cx="914400" cy="369332"/>
            </a:xfrm>
            <a:prstGeom prst="rect">
              <a:avLst/>
            </a:prstGeom>
            <a:noFill/>
            <a:ln>
              <a:solidFill>
                <a:schemeClr val="tx1"/>
              </a:solidFill>
            </a:ln>
          </p:spPr>
          <p:txBody>
            <a:bodyPr wrap="square" rtlCol="0">
              <a:spAutoFit/>
            </a:bodyPr>
            <a:lstStyle/>
            <a:p>
              <a:pPr algn="ctr"/>
              <a:r>
                <a:rPr lang="en-US" dirty="0"/>
                <a:t>P</a:t>
              </a:r>
            </a:p>
          </p:txBody>
        </p:sp>
        <p:sp>
          <p:nvSpPr>
            <p:cNvPr id="220" name="TextBox 219"/>
            <p:cNvSpPr txBox="1"/>
            <p:nvPr/>
          </p:nvSpPr>
          <p:spPr>
            <a:xfrm>
              <a:off x="8981335" y="4839334"/>
              <a:ext cx="914400" cy="369332"/>
            </a:xfrm>
            <a:prstGeom prst="rect">
              <a:avLst/>
            </a:prstGeom>
            <a:noFill/>
            <a:ln>
              <a:noFill/>
            </a:ln>
          </p:spPr>
          <p:txBody>
            <a:bodyPr wrap="square" rtlCol="0">
              <a:spAutoFit/>
            </a:bodyPr>
            <a:lstStyle/>
            <a:p>
              <a:pPr algn="ctr"/>
              <a:r>
                <a:rPr lang="en-US" dirty="0"/>
                <a:t>D0</a:t>
              </a:r>
            </a:p>
          </p:txBody>
        </p:sp>
        <p:sp>
          <p:nvSpPr>
            <p:cNvPr id="221" name="TextBox 220"/>
            <p:cNvSpPr txBox="1"/>
            <p:nvPr/>
          </p:nvSpPr>
          <p:spPr>
            <a:xfrm>
              <a:off x="8981335" y="3867912"/>
              <a:ext cx="914400" cy="369332"/>
            </a:xfrm>
            <a:prstGeom prst="rect">
              <a:avLst/>
            </a:prstGeom>
            <a:noFill/>
            <a:ln>
              <a:noFill/>
            </a:ln>
          </p:spPr>
          <p:txBody>
            <a:bodyPr wrap="square" rtlCol="0">
              <a:spAutoFit/>
            </a:bodyPr>
            <a:lstStyle/>
            <a:p>
              <a:pPr algn="ctr"/>
              <a:r>
                <a:rPr lang="en-US" dirty="0"/>
                <a:t>PSW.0</a:t>
              </a:r>
            </a:p>
          </p:txBody>
        </p:sp>
        <p:grpSp>
          <p:nvGrpSpPr>
            <p:cNvPr id="222" name="Group 221"/>
            <p:cNvGrpSpPr/>
            <p:nvPr/>
          </p:nvGrpSpPr>
          <p:grpSpPr>
            <a:xfrm>
              <a:off x="8790771" y="4722954"/>
              <a:ext cx="712054" cy="1363789"/>
              <a:chOff x="8605093" y="3730749"/>
              <a:chExt cx="712054" cy="1363789"/>
            </a:xfrm>
          </p:grpSpPr>
          <p:cxnSp>
            <p:nvCxnSpPr>
              <p:cNvPr id="223" name="Straight Arrow Connector 222"/>
              <p:cNvCxnSpPr/>
              <p:nvPr/>
            </p:nvCxnSpPr>
            <p:spPr>
              <a:xfrm>
                <a:off x="8961120" y="3730749"/>
                <a:ext cx="0" cy="100584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4" name="TextBox 223"/>
              <p:cNvSpPr txBox="1"/>
              <p:nvPr/>
            </p:nvSpPr>
            <p:spPr>
              <a:xfrm>
                <a:off x="8605093" y="4725206"/>
                <a:ext cx="712054" cy="369332"/>
              </a:xfrm>
              <a:prstGeom prst="rect">
                <a:avLst/>
              </a:prstGeom>
              <a:noFill/>
            </p:spPr>
            <p:txBody>
              <a:bodyPr wrap="none" rtlCol="0">
                <a:spAutoFit/>
              </a:bodyPr>
              <a:lstStyle/>
              <a:p>
                <a:r>
                  <a:rPr lang="en-US" dirty="0"/>
                  <a:t>Parity</a:t>
                </a:r>
              </a:p>
            </p:txBody>
          </p:sp>
        </p:grpSp>
      </p:grpSp>
      <p:grpSp>
        <p:nvGrpSpPr>
          <p:cNvPr id="225" name="Group 224"/>
          <p:cNvGrpSpPr/>
          <p:nvPr/>
        </p:nvGrpSpPr>
        <p:grpSpPr>
          <a:xfrm>
            <a:off x="7804158" y="3867912"/>
            <a:ext cx="1177177" cy="2218831"/>
            <a:chOff x="7804158" y="3867912"/>
            <a:chExt cx="1177177" cy="2218831"/>
          </a:xfrm>
        </p:grpSpPr>
        <p:sp>
          <p:nvSpPr>
            <p:cNvPr id="226" name="TextBox 225"/>
            <p:cNvSpPr txBox="1"/>
            <p:nvPr/>
          </p:nvSpPr>
          <p:spPr>
            <a:xfrm>
              <a:off x="8066935" y="4353623"/>
              <a:ext cx="914400" cy="369332"/>
            </a:xfrm>
            <a:prstGeom prst="rect">
              <a:avLst/>
            </a:prstGeom>
            <a:noFill/>
            <a:ln>
              <a:solidFill>
                <a:schemeClr val="tx1"/>
              </a:solidFill>
            </a:ln>
          </p:spPr>
          <p:txBody>
            <a:bodyPr wrap="square" rtlCol="0">
              <a:spAutoFit/>
            </a:bodyPr>
            <a:lstStyle/>
            <a:p>
              <a:pPr algn="ctr"/>
              <a:r>
                <a:rPr lang="en-US" dirty="0"/>
                <a:t>-</a:t>
              </a:r>
            </a:p>
          </p:txBody>
        </p:sp>
        <p:sp>
          <p:nvSpPr>
            <p:cNvPr id="227" name="TextBox 226"/>
            <p:cNvSpPr txBox="1"/>
            <p:nvPr/>
          </p:nvSpPr>
          <p:spPr>
            <a:xfrm>
              <a:off x="8066935" y="4839334"/>
              <a:ext cx="914400" cy="369332"/>
            </a:xfrm>
            <a:prstGeom prst="rect">
              <a:avLst/>
            </a:prstGeom>
            <a:noFill/>
            <a:ln>
              <a:noFill/>
            </a:ln>
          </p:spPr>
          <p:txBody>
            <a:bodyPr wrap="square" rtlCol="0">
              <a:spAutoFit/>
            </a:bodyPr>
            <a:lstStyle/>
            <a:p>
              <a:pPr algn="ctr"/>
              <a:r>
                <a:rPr lang="en-US" dirty="0"/>
                <a:t>D1</a:t>
              </a:r>
            </a:p>
          </p:txBody>
        </p:sp>
        <p:sp>
          <p:nvSpPr>
            <p:cNvPr id="228" name="TextBox 227"/>
            <p:cNvSpPr txBox="1"/>
            <p:nvPr/>
          </p:nvSpPr>
          <p:spPr>
            <a:xfrm>
              <a:off x="8066935" y="3867912"/>
              <a:ext cx="914400" cy="369332"/>
            </a:xfrm>
            <a:prstGeom prst="rect">
              <a:avLst/>
            </a:prstGeom>
            <a:noFill/>
            <a:ln>
              <a:noFill/>
            </a:ln>
          </p:spPr>
          <p:txBody>
            <a:bodyPr wrap="square" rtlCol="0">
              <a:spAutoFit/>
            </a:bodyPr>
            <a:lstStyle/>
            <a:p>
              <a:pPr algn="ctr"/>
              <a:r>
                <a:rPr lang="en-US" dirty="0"/>
                <a:t>PSW.1</a:t>
              </a:r>
            </a:p>
          </p:txBody>
        </p:sp>
        <p:grpSp>
          <p:nvGrpSpPr>
            <p:cNvPr id="229" name="Group 228"/>
            <p:cNvGrpSpPr/>
            <p:nvPr/>
          </p:nvGrpSpPr>
          <p:grpSpPr>
            <a:xfrm>
              <a:off x="7804158" y="4722956"/>
              <a:ext cx="865943" cy="1363787"/>
              <a:chOff x="7618480" y="3730751"/>
              <a:chExt cx="865943" cy="1363787"/>
            </a:xfrm>
          </p:grpSpPr>
          <p:cxnSp>
            <p:nvCxnSpPr>
              <p:cNvPr id="230" name="Straight Arrow Connector 229"/>
              <p:cNvCxnSpPr/>
              <p:nvPr/>
            </p:nvCxnSpPr>
            <p:spPr>
              <a:xfrm>
                <a:off x="8046720" y="3730751"/>
                <a:ext cx="0" cy="100584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1" name="TextBox 230"/>
              <p:cNvSpPr txBox="1"/>
              <p:nvPr/>
            </p:nvSpPr>
            <p:spPr>
              <a:xfrm>
                <a:off x="7618480" y="4725206"/>
                <a:ext cx="865943" cy="369332"/>
              </a:xfrm>
              <a:prstGeom prst="rect">
                <a:avLst/>
              </a:prstGeom>
              <a:noFill/>
            </p:spPr>
            <p:txBody>
              <a:bodyPr wrap="none" rtlCol="0">
                <a:spAutoFit/>
              </a:bodyPr>
              <a:lstStyle/>
              <a:p>
                <a:r>
                  <a:rPr lang="en-US" dirty="0"/>
                  <a:t>Unused</a:t>
                </a:r>
              </a:p>
            </p:txBody>
          </p:sp>
        </p:grpSp>
      </p:grpSp>
      <p:grpSp>
        <p:nvGrpSpPr>
          <p:cNvPr id="232" name="Group 231"/>
          <p:cNvGrpSpPr/>
          <p:nvPr/>
        </p:nvGrpSpPr>
        <p:grpSpPr>
          <a:xfrm>
            <a:off x="6821709" y="3867912"/>
            <a:ext cx="1245226" cy="2218831"/>
            <a:chOff x="6821709" y="3867912"/>
            <a:chExt cx="1245226" cy="2218831"/>
          </a:xfrm>
        </p:grpSpPr>
        <p:sp>
          <p:nvSpPr>
            <p:cNvPr id="233" name="TextBox 232"/>
            <p:cNvSpPr txBox="1"/>
            <p:nvPr/>
          </p:nvSpPr>
          <p:spPr>
            <a:xfrm>
              <a:off x="7152535" y="4353623"/>
              <a:ext cx="914400" cy="369332"/>
            </a:xfrm>
            <a:prstGeom prst="rect">
              <a:avLst/>
            </a:prstGeom>
            <a:noFill/>
            <a:ln>
              <a:solidFill>
                <a:schemeClr val="tx1"/>
              </a:solidFill>
            </a:ln>
          </p:spPr>
          <p:txBody>
            <a:bodyPr wrap="square" rtlCol="0">
              <a:spAutoFit/>
            </a:bodyPr>
            <a:lstStyle/>
            <a:p>
              <a:pPr algn="ctr"/>
              <a:r>
                <a:rPr lang="en-US" dirty="0"/>
                <a:t>OV</a:t>
              </a:r>
            </a:p>
          </p:txBody>
        </p:sp>
        <p:sp>
          <p:nvSpPr>
            <p:cNvPr id="234" name="TextBox 233"/>
            <p:cNvSpPr txBox="1"/>
            <p:nvPr/>
          </p:nvSpPr>
          <p:spPr>
            <a:xfrm>
              <a:off x="7152535" y="4839334"/>
              <a:ext cx="914400" cy="369332"/>
            </a:xfrm>
            <a:prstGeom prst="rect">
              <a:avLst/>
            </a:prstGeom>
            <a:noFill/>
            <a:ln>
              <a:noFill/>
            </a:ln>
          </p:spPr>
          <p:txBody>
            <a:bodyPr wrap="square" rtlCol="0">
              <a:spAutoFit/>
            </a:bodyPr>
            <a:lstStyle/>
            <a:p>
              <a:pPr algn="ctr"/>
              <a:r>
                <a:rPr lang="en-US" dirty="0"/>
                <a:t>D2</a:t>
              </a:r>
            </a:p>
          </p:txBody>
        </p:sp>
        <p:sp>
          <p:nvSpPr>
            <p:cNvPr id="235" name="TextBox 234"/>
            <p:cNvSpPr txBox="1"/>
            <p:nvPr/>
          </p:nvSpPr>
          <p:spPr>
            <a:xfrm>
              <a:off x="7152535" y="3867912"/>
              <a:ext cx="914400" cy="369332"/>
            </a:xfrm>
            <a:prstGeom prst="rect">
              <a:avLst/>
            </a:prstGeom>
            <a:noFill/>
            <a:ln>
              <a:noFill/>
            </a:ln>
          </p:spPr>
          <p:txBody>
            <a:bodyPr wrap="square" rtlCol="0">
              <a:spAutoFit/>
            </a:bodyPr>
            <a:lstStyle/>
            <a:p>
              <a:pPr algn="ctr"/>
              <a:r>
                <a:rPr lang="en-US" dirty="0"/>
                <a:t>PSW.2</a:t>
              </a:r>
            </a:p>
          </p:txBody>
        </p:sp>
        <p:grpSp>
          <p:nvGrpSpPr>
            <p:cNvPr id="236" name="Group 235"/>
            <p:cNvGrpSpPr/>
            <p:nvPr/>
          </p:nvGrpSpPr>
          <p:grpSpPr>
            <a:xfrm>
              <a:off x="6821709" y="4722956"/>
              <a:ext cx="992579" cy="1363787"/>
              <a:chOff x="6636031" y="3730751"/>
              <a:chExt cx="992579" cy="1363787"/>
            </a:xfrm>
          </p:grpSpPr>
          <p:cxnSp>
            <p:nvCxnSpPr>
              <p:cNvPr id="237" name="Straight Arrow Connector 236"/>
              <p:cNvCxnSpPr/>
              <p:nvPr/>
            </p:nvCxnSpPr>
            <p:spPr>
              <a:xfrm>
                <a:off x="7132320" y="3730751"/>
                <a:ext cx="0" cy="100584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8" name="TextBox 237"/>
              <p:cNvSpPr txBox="1"/>
              <p:nvPr/>
            </p:nvSpPr>
            <p:spPr>
              <a:xfrm>
                <a:off x="6636031" y="4725206"/>
                <a:ext cx="992579" cy="369332"/>
              </a:xfrm>
              <a:prstGeom prst="rect">
                <a:avLst/>
              </a:prstGeom>
              <a:noFill/>
            </p:spPr>
            <p:txBody>
              <a:bodyPr wrap="none" rtlCol="0">
                <a:spAutoFit/>
              </a:bodyPr>
              <a:lstStyle/>
              <a:p>
                <a:r>
                  <a:rPr lang="en-US" dirty="0"/>
                  <a:t>Overflow</a:t>
                </a:r>
              </a:p>
            </p:txBody>
          </p:sp>
        </p:grpSp>
      </p:grpSp>
      <p:grpSp>
        <p:nvGrpSpPr>
          <p:cNvPr id="246" name="Group 245"/>
          <p:cNvGrpSpPr/>
          <p:nvPr/>
        </p:nvGrpSpPr>
        <p:grpSpPr>
          <a:xfrm>
            <a:off x="3172004" y="3867912"/>
            <a:ext cx="1237331" cy="2501777"/>
            <a:chOff x="3172004" y="3867912"/>
            <a:chExt cx="1237331" cy="2501777"/>
          </a:xfrm>
        </p:grpSpPr>
        <p:sp>
          <p:nvSpPr>
            <p:cNvPr id="247" name="TextBox 246"/>
            <p:cNvSpPr txBox="1"/>
            <p:nvPr/>
          </p:nvSpPr>
          <p:spPr>
            <a:xfrm>
              <a:off x="3494935" y="4353623"/>
              <a:ext cx="914400" cy="369332"/>
            </a:xfrm>
            <a:prstGeom prst="rect">
              <a:avLst/>
            </a:prstGeom>
            <a:noFill/>
            <a:ln>
              <a:solidFill>
                <a:schemeClr val="tx1"/>
              </a:solidFill>
            </a:ln>
          </p:spPr>
          <p:txBody>
            <a:bodyPr wrap="square" rtlCol="0">
              <a:spAutoFit/>
            </a:bodyPr>
            <a:lstStyle/>
            <a:p>
              <a:pPr algn="ctr"/>
              <a:r>
                <a:rPr lang="en-US" dirty="0"/>
                <a:t>AC</a:t>
              </a:r>
            </a:p>
          </p:txBody>
        </p:sp>
        <p:sp>
          <p:nvSpPr>
            <p:cNvPr id="248" name="TextBox 247"/>
            <p:cNvSpPr txBox="1"/>
            <p:nvPr/>
          </p:nvSpPr>
          <p:spPr>
            <a:xfrm>
              <a:off x="3494935" y="4839334"/>
              <a:ext cx="914400" cy="369332"/>
            </a:xfrm>
            <a:prstGeom prst="rect">
              <a:avLst/>
            </a:prstGeom>
            <a:noFill/>
            <a:ln>
              <a:noFill/>
            </a:ln>
          </p:spPr>
          <p:txBody>
            <a:bodyPr wrap="square" rtlCol="0">
              <a:spAutoFit/>
            </a:bodyPr>
            <a:lstStyle/>
            <a:p>
              <a:pPr algn="ctr"/>
              <a:r>
                <a:rPr lang="en-US" dirty="0"/>
                <a:t>D6</a:t>
              </a:r>
            </a:p>
          </p:txBody>
        </p:sp>
        <p:sp>
          <p:nvSpPr>
            <p:cNvPr id="249" name="TextBox 248"/>
            <p:cNvSpPr txBox="1"/>
            <p:nvPr/>
          </p:nvSpPr>
          <p:spPr>
            <a:xfrm>
              <a:off x="3494935" y="3867912"/>
              <a:ext cx="914400" cy="369332"/>
            </a:xfrm>
            <a:prstGeom prst="rect">
              <a:avLst/>
            </a:prstGeom>
            <a:noFill/>
            <a:ln>
              <a:noFill/>
            </a:ln>
          </p:spPr>
          <p:txBody>
            <a:bodyPr wrap="square" rtlCol="0">
              <a:spAutoFit/>
            </a:bodyPr>
            <a:lstStyle/>
            <a:p>
              <a:pPr algn="ctr"/>
              <a:r>
                <a:rPr lang="en-US" dirty="0"/>
                <a:t>PSW.6</a:t>
              </a:r>
            </a:p>
          </p:txBody>
        </p:sp>
        <p:grpSp>
          <p:nvGrpSpPr>
            <p:cNvPr id="250" name="Group 249"/>
            <p:cNvGrpSpPr/>
            <p:nvPr/>
          </p:nvGrpSpPr>
          <p:grpSpPr>
            <a:xfrm>
              <a:off x="3172004" y="4722956"/>
              <a:ext cx="966931" cy="1646733"/>
              <a:chOff x="2986326" y="3730751"/>
              <a:chExt cx="966931" cy="1646733"/>
            </a:xfrm>
          </p:grpSpPr>
          <p:cxnSp>
            <p:nvCxnSpPr>
              <p:cNvPr id="251" name="Straight Arrow Connector 250"/>
              <p:cNvCxnSpPr/>
              <p:nvPr/>
            </p:nvCxnSpPr>
            <p:spPr>
              <a:xfrm>
                <a:off x="3474720" y="3730751"/>
                <a:ext cx="0" cy="100584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2" name="TextBox 251"/>
              <p:cNvSpPr txBox="1"/>
              <p:nvPr/>
            </p:nvSpPr>
            <p:spPr>
              <a:xfrm>
                <a:off x="2986326" y="4731153"/>
                <a:ext cx="966931" cy="646331"/>
              </a:xfrm>
              <a:prstGeom prst="rect">
                <a:avLst/>
              </a:prstGeom>
              <a:noFill/>
            </p:spPr>
            <p:txBody>
              <a:bodyPr wrap="none" rtlCol="0">
                <a:spAutoFit/>
              </a:bodyPr>
              <a:lstStyle/>
              <a:p>
                <a:r>
                  <a:rPr lang="en-US" dirty="0"/>
                  <a:t>Auxiliary</a:t>
                </a:r>
              </a:p>
              <a:p>
                <a:pPr algn="ctr"/>
                <a:r>
                  <a:rPr lang="en-US" dirty="0"/>
                  <a:t>Carry</a:t>
                </a:r>
              </a:p>
            </p:txBody>
          </p:sp>
        </p:grpSp>
      </p:grpSp>
      <p:grpSp>
        <p:nvGrpSpPr>
          <p:cNvPr id="253" name="Group 252"/>
          <p:cNvGrpSpPr/>
          <p:nvPr/>
        </p:nvGrpSpPr>
        <p:grpSpPr>
          <a:xfrm>
            <a:off x="2414016" y="3867912"/>
            <a:ext cx="1080919" cy="2218831"/>
            <a:chOff x="2414016" y="3867912"/>
            <a:chExt cx="1080919" cy="2218831"/>
          </a:xfrm>
        </p:grpSpPr>
        <p:sp>
          <p:nvSpPr>
            <p:cNvPr id="254" name="TextBox 253"/>
            <p:cNvSpPr txBox="1"/>
            <p:nvPr/>
          </p:nvSpPr>
          <p:spPr>
            <a:xfrm>
              <a:off x="2580535" y="4353623"/>
              <a:ext cx="914400" cy="369332"/>
            </a:xfrm>
            <a:prstGeom prst="rect">
              <a:avLst/>
            </a:prstGeom>
            <a:noFill/>
            <a:ln>
              <a:solidFill>
                <a:schemeClr val="tx1"/>
              </a:solidFill>
            </a:ln>
          </p:spPr>
          <p:txBody>
            <a:bodyPr wrap="square" rtlCol="0">
              <a:spAutoFit/>
            </a:bodyPr>
            <a:lstStyle/>
            <a:p>
              <a:pPr algn="ctr"/>
              <a:r>
                <a:rPr lang="en-US" dirty="0"/>
                <a:t>CY</a:t>
              </a:r>
            </a:p>
          </p:txBody>
        </p:sp>
        <p:sp>
          <p:nvSpPr>
            <p:cNvPr id="255" name="TextBox 254"/>
            <p:cNvSpPr txBox="1"/>
            <p:nvPr/>
          </p:nvSpPr>
          <p:spPr>
            <a:xfrm>
              <a:off x="2580535" y="4839334"/>
              <a:ext cx="914400" cy="369332"/>
            </a:xfrm>
            <a:prstGeom prst="rect">
              <a:avLst/>
            </a:prstGeom>
            <a:noFill/>
            <a:ln>
              <a:noFill/>
            </a:ln>
          </p:spPr>
          <p:txBody>
            <a:bodyPr wrap="square" rtlCol="0">
              <a:spAutoFit/>
            </a:bodyPr>
            <a:lstStyle/>
            <a:p>
              <a:pPr algn="ctr"/>
              <a:r>
                <a:rPr lang="en-US" dirty="0"/>
                <a:t>D7</a:t>
              </a:r>
            </a:p>
          </p:txBody>
        </p:sp>
        <p:sp>
          <p:nvSpPr>
            <p:cNvPr id="256" name="TextBox 255"/>
            <p:cNvSpPr txBox="1"/>
            <p:nvPr/>
          </p:nvSpPr>
          <p:spPr>
            <a:xfrm>
              <a:off x="2580535" y="3867912"/>
              <a:ext cx="914400" cy="369332"/>
            </a:xfrm>
            <a:prstGeom prst="rect">
              <a:avLst/>
            </a:prstGeom>
            <a:noFill/>
            <a:ln>
              <a:noFill/>
            </a:ln>
          </p:spPr>
          <p:txBody>
            <a:bodyPr wrap="square" rtlCol="0">
              <a:spAutoFit/>
            </a:bodyPr>
            <a:lstStyle/>
            <a:p>
              <a:pPr algn="ctr"/>
              <a:r>
                <a:rPr lang="en-US" dirty="0"/>
                <a:t>PSW.7</a:t>
              </a:r>
            </a:p>
          </p:txBody>
        </p:sp>
        <p:grpSp>
          <p:nvGrpSpPr>
            <p:cNvPr id="257" name="Group 256"/>
            <p:cNvGrpSpPr/>
            <p:nvPr/>
          </p:nvGrpSpPr>
          <p:grpSpPr>
            <a:xfrm>
              <a:off x="2414016" y="4722956"/>
              <a:ext cx="663964" cy="1363787"/>
              <a:chOff x="2228338" y="3730751"/>
              <a:chExt cx="663964" cy="1363787"/>
            </a:xfrm>
          </p:grpSpPr>
          <p:cxnSp>
            <p:nvCxnSpPr>
              <p:cNvPr id="258" name="Straight Arrow Connector 257"/>
              <p:cNvCxnSpPr/>
              <p:nvPr/>
            </p:nvCxnSpPr>
            <p:spPr>
              <a:xfrm>
                <a:off x="2560320" y="3730751"/>
                <a:ext cx="0" cy="100584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9" name="TextBox 258"/>
              <p:cNvSpPr txBox="1"/>
              <p:nvPr/>
            </p:nvSpPr>
            <p:spPr>
              <a:xfrm>
                <a:off x="2228338" y="4725206"/>
                <a:ext cx="663964" cy="369332"/>
              </a:xfrm>
              <a:prstGeom prst="rect">
                <a:avLst/>
              </a:prstGeom>
              <a:noFill/>
            </p:spPr>
            <p:txBody>
              <a:bodyPr wrap="none" rtlCol="0">
                <a:spAutoFit/>
              </a:bodyPr>
              <a:lstStyle/>
              <a:p>
                <a:r>
                  <a:rPr lang="en-US" dirty="0"/>
                  <a:t>Carry</a:t>
                </a:r>
              </a:p>
            </p:txBody>
          </p:sp>
        </p:grpSp>
      </p:grpSp>
      <p:grpSp>
        <p:nvGrpSpPr>
          <p:cNvPr id="260" name="Group 259"/>
          <p:cNvGrpSpPr/>
          <p:nvPr/>
        </p:nvGrpSpPr>
        <p:grpSpPr>
          <a:xfrm>
            <a:off x="5255517" y="3867912"/>
            <a:ext cx="1897018" cy="2495830"/>
            <a:chOff x="5255517" y="3867912"/>
            <a:chExt cx="1897018" cy="2495830"/>
          </a:xfrm>
        </p:grpSpPr>
        <p:sp>
          <p:nvSpPr>
            <p:cNvPr id="261" name="TextBox 260"/>
            <p:cNvSpPr txBox="1"/>
            <p:nvPr/>
          </p:nvSpPr>
          <p:spPr>
            <a:xfrm>
              <a:off x="5323735" y="4353623"/>
              <a:ext cx="914400" cy="369332"/>
            </a:xfrm>
            <a:prstGeom prst="rect">
              <a:avLst/>
            </a:prstGeom>
            <a:noFill/>
            <a:ln>
              <a:solidFill>
                <a:schemeClr val="tx1"/>
              </a:solidFill>
            </a:ln>
          </p:spPr>
          <p:txBody>
            <a:bodyPr wrap="square" rtlCol="0">
              <a:spAutoFit/>
            </a:bodyPr>
            <a:lstStyle/>
            <a:p>
              <a:pPr algn="ctr"/>
              <a:r>
                <a:rPr lang="en-US" dirty="0"/>
                <a:t>RS1</a:t>
              </a:r>
            </a:p>
          </p:txBody>
        </p:sp>
        <p:sp>
          <p:nvSpPr>
            <p:cNvPr id="262" name="TextBox 261"/>
            <p:cNvSpPr txBox="1"/>
            <p:nvPr/>
          </p:nvSpPr>
          <p:spPr>
            <a:xfrm>
              <a:off x="6238135" y="4353623"/>
              <a:ext cx="914400" cy="369332"/>
            </a:xfrm>
            <a:prstGeom prst="rect">
              <a:avLst/>
            </a:prstGeom>
            <a:noFill/>
            <a:ln>
              <a:solidFill>
                <a:schemeClr val="tx1"/>
              </a:solidFill>
            </a:ln>
          </p:spPr>
          <p:txBody>
            <a:bodyPr wrap="square" rtlCol="0">
              <a:spAutoFit/>
            </a:bodyPr>
            <a:lstStyle/>
            <a:p>
              <a:pPr algn="ctr"/>
              <a:r>
                <a:rPr lang="en-US" dirty="0"/>
                <a:t>RS0</a:t>
              </a:r>
            </a:p>
          </p:txBody>
        </p:sp>
        <p:sp>
          <p:nvSpPr>
            <p:cNvPr id="263" name="TextBox 262"/>
            <p:cNvSpPr txBox="1"/>
            <p:nvPr/>
          </p:nvSpPr>
          <p:spPr>
            <a:xfrm>
              <a:off x="5323735" y="4839334"/>
              <a:ext cx="914400" cy="369332"/>
            </a:xfrm>
            <a:prstGeom prst="rect">
              <a:avLst/>
            </a:prstGeom>
            <a:noFill/>
            <a:ln>
              <a:noFill/>
            </a:ln>
          </p:spPr>
          <p:txBody>
            <a:bodyPr wrap="square" rtlCol="0">
              <a:spAutoFit/>
            </a:bodyPr>
            <a:lstStyle/>
            <a:p>
              <a:pPr algn="ctr"/>
              <a:r>
                <a:rPr lang="en-US" dirty="0"/>
                <a:t>D4</a:t>
              </a:r>
            </a:p>
          </p:txBody>
        </p:sp>
        <p:sp>
          <p:nvSpPr>
            <p:cNvPr id="264" name="TextBox 263"/>
            <p:cNvSpPr txBox="1"/>
            <p:nvPr/>
          </p:nvSpPr>
          <p:spPr>
            <a:xfrm>
              <a:off x="6238135" y="4839334"/>
              <a:ext cx="914400" cy="369332"/>
            </a:xfrm>
            <a:prstGeom prst="rect">
              <a:avLst/>
            </a:prstGeom>
            <a:noFill/>
            <a:ln>
              <a:noFill/>
            </a:ln>
          </p:spPr>
          <p:txBody>
            <a:bodyPr wrap="square" rtlCol="0">
              <a:spAutoFit/>
            </a:bodyPr>
            <a:lstStyle/>
            <a:p>
              <a:pPr algn="ctr"/>
              <a:r>
                <a:rPr lang="en-US" dirty="0"/>
                <a:t>D3</a:t>
              </a:r>
            </a:p>
          </p:txBody>
        </p:sp>
        <p:sp>
          <p:nvSpPr>
            <p:cNvPr id="265" name="TextBox 264"/>
            <p:cNvSpPr txBox="1"/>
            <p:nvPr/>
          </p:nvSpPr>
          <p:spPr>
            <a:xfrm>
              <a:off x="5323735" y="3867912"/>
              <a:ext cx="914400" cy="369332"/>
            </a:xfrm>
            <a:prstGeom prst="rect">
              <a:avLst/>
            </a:prstGeom>
            <a:noFill/>
            <a:ln>
              <a:noFill/>
            </a:ln>
          </p:spPr>
          <p:txBody>
            <a:bodyPr wrap="square" rtlCol="0">
              <a:spAutoFit/>
            </a:bodyPr>
            <a:lstStyle/>
            <a:p>
              <a:pPr algn="ctr"/>
              <a:r>
                <a:rPr lang="en-US" dirty="0"/>
                <a:t>PSW.4</a:t>
              </a:r>
            </a:p>
          </p:txBody>
        </p:sp>
        <p:sp>
          <p:nvSpPr>
            <p:cNvPr id="266" name="TextBox 265"/>
            <p:cNvSpPr txBox="1"/>
            <p:nvPr/>
          </p:nvSpPr>
          <p:spPr>
            <a:xfrm>
              <a:off x="6238135" y="3867912"/>
              <a:ext cx="914400" cy="369332"/>
            </a:xfrm>
            <a:prstGeom prst="rect">
              <a:avLst/>
            </a:prstGeom>
            <a:noFill/>
            <a:ln>
              <a:noFill/>
            </a:ln>
          </p:spPr>
          <p:txBody>
            <a:bodyPr wrap="square" rtlCol="0">
              <a:spAutoFit/>
            </a:bodyPr>
            <a:lstStyle/>
            <a:p>
              <a:pPr algn="ctr"/>
              <a:r>
                <a:rPr lang="en-US" dirty="0"/>
                <a:t>PSW.3</a:t>
              </a:r>
            </a:p>
          </p:txBody>
        </p:sp>
        <p:grpSp>
          <p:nvGrpSpPr>
            <p:cNvPr id="267" name="Group 266"/>
            <p:cNvGrpSpPr/>
            <p:nvPr/>
          </p:nvGrpSpPr>
          <p:grpSpPr>
            <a:xfrm>
              <a:off x="5255517" y="4722957"/>
              <a:ext cx="1439818" cy="1640785"/>
              <a:chOff x="5069839" y="3730752"/>
              <a:chExt cx="1439818" cy="1640785"/>
            </a:xfrm>
          </p:grpSpPr>
          <p:cxnSp>
            <p:nvCxnSpPr>
              <p:cNvPr id="268" name="Straight Arrow Connector 267"/>
              <p:cNvCxnSpPr/>
              <p:nvPr/>
            </p:nvCxnSpPr>
            <p:spPr>
              <a:xfrm>
                <a:off x="6217920" y="3730752"/>
                <a:ext cx="0" cy="71062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9" name="Straight Arrow Connector 268"/>
              <p:cNvCxnSpPr/>
              <p:nvPr/>
            </p:nvCxnSpPr>
            <p:spPr>
              <a:xfrm>
                <a:off x="5303520" y="3730752"/>
                <a:ext cx="0" cy="71062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0" name="TextBox 269"/>
              <p:cNvSpPr txBox="1"/>
              <p:nvPr/>
            </p:nvSpPr>
            <p:spPr>
              <a:xfrm>
                <a:off x="5069839" y="4725206"/>
                <a:ext cx="1439818" cy="646331"/>
              </a:xfrm>
              <a:prstGeom prst="rect">
                <a:avLst/>
              </a:prstGeom>
              <a:noFill/>
            </p:spPr>
            <p:txBody>
              <a:bodyPr wrap="none" rtlCol="0">
                <a:spAutoFit/>
              </a:bodyPr>
              <a:lstStyle/>
              <a:p>
                <a:pPr algn="ctr"/>
                <a:r>
                  <a:rPr lang="en-US" dirty="0"/>
                  <a:t>Register Bank</a:t>
                </a:r>
              </a:p>
              <a:p>
                <a:pPr algn="ctr"/>
                <a:r>
                  <a:rPr lang="en-US" dirty="0"/>
                  <a:t>Select</a:t>
                </a:r>
              </a:p>
            </p:txBody>
          </p:sp>
          <p:sp>
            <p:nvSpPr>
              <p:cNvPr id="271" name="Left Brace 270"/>
              <p:cNvSpPr/>
              <p:nvPr/>
            </p:nvSpPr>
            <p:spPr>
              <a:xfrm rot="16200000">
                <a:off x="5695406" y="4134403"/>
                <a:ext cx="130629" cy="91440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grpSp>
        <p:nvGrpSpPr>
          <p:cNvPr id="272" name="Group 271"/>
          <p:cNvGrpSpPr/>
          <p:nvPr/>
        </p:nvGrpSpPr>
        <p:grpSpPr>
          <a:xfrm>
            <a:off x="4146693" y="3869585"/>
            <a:ext cx="1177041" cy="2217158"/>
            <a:chOff x="4146694" y="3869585"/>
            <a:chExt cx="1177041" cy="2217158"/>
          </a:xfrm>
        </p:grpSpPr>
        <p:sp>
          <p:nvSpPr>
            <p:cNvPr id="273" name="TextBox 272"/>
            <p:cNvSpPr txBox="1"/>
            <p:nvPr/>
          </p:nvSpPr>
          <p:spPr>
            <a:xfrm>
              <a:off x="4409335" y="4354184"/>
              <a:ext cx="914400" cy="369332"/>
            </a:xfrm>
            <a:prstGeom prst="rect">
              <a:avLst/>
            </a:prstGeom>
            <a:noFill/>
            <a:ln>
              <a:solidFill>
                <a:schemeClr val="tx1"/>
              </a:solidFill>
            </a:ln>
          </p:spPr>
          <p:txBody>
            <a:bodyPr wrap="square" rtlCol="0">
              <a:spAutoFit/>
            </a:bodyPr>
            <a:lstStyle/>
            <a:p>
              <a:pPr algn="ctr"/>
              <a:r>
                <a:rPr lang="en-US" dirty="0"/>
                <a:t>F0</a:t>
              </a:r>
            </a:p>
          </p:txBody>
        </p:sp>
        <p:sp>
          <p:nvSpPr>
            <p:cNvPr id="274" name="TextBox 273"/>
            <p:cNvSpPr txBox="1"/>
            <p:nvPr/>
          </p:nvSpPr>
          <p:spPr>
            <a:xfrm>
              <a:off x="4409335" y="4841007"/>
              <a:ext cx="914400" cy="369332"/>
            </a:xfrm>
            <a:prstGeom prst="rect">
              <a:avLst/>
            </a:prstGeom>
            <a:noFill/>
            <a:ln>
              <a:noFill/>
            </a:ln>
          </p:spPr>
          <p:txBody>
            <a:bodyPr wrap="square" rtlCol="0">
              <a:spAutoFit/>
            </a:bodyPr>
            <a:lstStyle/>
            <a:p>
              <a:pPr algn="ctr"/>
              <a:r>
                <a:rPr lang="en-US" dirty="0"/>
                <a:t>D5</a:t>
              </a:r>
            </a:p>
          </p:txBody>
        </p:sp>
        <p:sp>
          <p:nvSpPr>
            <p:cNvPr id="275" name="TextBox 274"/>
            <p:cNvSpPr txBox="1"/>
            <p:nvPr/>
          </p:nvSpPr>
          <p:spPr>
            <a:xfrm>
              <a:off x="4409335" y="3869585"/>
              <a:ext cx="914400" cy="369332"/>
            </a:xfrm>
            <a:prstGeom prst="rect">
              <a:avLst/>
            </a:prstGeom>
            <a:noFill/>
            <a:ln>
              <a:noFill/>
            </a:ln>
          </p:spPr>
          <p:txBody>
            <a:bodyPr wrap="square" rtlCol="0">
              <a:spAutoFit/>
            </a:bodyPr>
            <a:lstStyle/>
            <a:p>
              <a:pPr algn="ctr"/>
              <a:r>
                <a:rPr lang="en-US" dirty="0"/>
                <a:t>PSW.5</a:t>
              </a:r>
            </a:p>
          </p:txBody>
        </p:sp>
        <p:grpSp>
          <p:nvGrpSpPr>
            <p:cNvPr id="276" name="Group 275"/>
            <p:cNvGrpSpPr/>
            <p:nvPr/>
          </p:nvGrpSpPr>
          <p:grpSpPr>
            <a:xfrm>
              <a:off x="4146694" y="4722956"/>
              <a:ext cx="849913" cy="1363787"/>
              <a:chOff x="3961016" y="3730751"/>
              <a:chExt cx="849913" cy="1363787"/>
            </a:xfrm>
          </p:grpSpPr>
          <p:cxnSp>
            <p:nvCxnSpPr>
              <p:cNvPr id="277" name="Straight Arrow Connector 276"/>
              <p:cNvCxnSpPr/>
              <p:nvPr/>
            </p:nvCxnSpPr>
            <p:spPr>
              <a:xfrm>
                <a:off x="4389120" y="3730751"/>
                <a:ext cx="0" cy="100584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8" name="TextBox 277"/>
              <p:cNvSpPr txBox="1"/>
              <p:nvPr/>
            </p:nvSpPr>
            <p:spPr>
              <a:xfrm>
                <a:off x="3961016" y="4725206"/>
                <a:ext cx="849913" cy="369332"/>
              </a:xfrm>
              <a:prstGeom prst="rect">
                <a:avLst/>
              </a:prstGeom>
              <a:noFill/>
            </p:spPr>
            <p:txBody>
              <a:bodyPr wrap="none" rtlCol="0">
                <a:spAutoFit/>
              </a:bodyPr>
              <a:lstStyle/>
              <a:p>
                <a:r>
                  <a:rPr lang="en-US" dirty="0"/>
                  <a:t>Flag - 0</a:t>
                </a:r>
              </a:p>
            </p:txBody>
          </p:sp>
        </p:grpSp>
      </p:grpSp>
    </p:spTree>
    <p:extLst>
      <p:ext uri="{BB962C8B-B14F-4D97-AF65-F5344CB8AC3E}">
        <p14:creationId xmlns:p14="http://schemas.microsoft.com/office/powerpoint/2010/main" val="415783349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98"/>
                                        </p:tgtEl>
                                        <p:attrNameLst>
                                          <p:attrName>style.visibility</p:attrName>
                                        </p:attrNameLst>
                                      </p:cBhvr>
                                      <p:to>
                                        <p:strVal val="visible"/>
                                      </p:to>
                                    </p:set>
                                    <p:animEffect transition="in" filter="fade">
                                      <p:cBhvr>
                                        <p:cTn id="10" dur="500"/>
                                        <p:tgtEl>
                                          <p:spTgt spid="98"/>
                                        </p:tgtEl>
                                      </p:cBhvr>
                                    </p:animEffect>
                                  </p:childTnLst>
                                </p:cTn>
                              </p:par>
                            </p:childTnLst>
                          </p:cTn>
                        </p:par>
                        <p:par>
                          <p:cTn id="11" fill="hold">
                            <p:stCondLst>
                              <p:cond delay="500"/>
                            </p:stCondLst>
                            <p:childTnLst>
                              <p:par>
                                <p:cTn id="12" presetID="10" presetClass="exit" presetSubtype="0" fill="hold" nodeType="afterEffect">
                                  <p:stCondLst>
                                    <p:cond delay="0"/>
                                  </p:stCondLst>
                                  <p:childTnLst>
                                    <p:animEffect transition="out" filter="fade">
                                      <p:cBhvr>
                                        <p:cTn id="13" dur="10"/>
                                        <p:tgtEl>
                                          <p:spTgt spid="260"/>
                                        </p:tgtEl>
                                      </p:cBhvr>
                                    </p:animEffect>
                                    <p:set>
                                      <p:cBhvr>
                                        <p:cTn id="14" dur="1" fill="hold">
                                          <p:stCondLst>
                                            <p:cond delay="9"/>
                                          </p:stCondLst>
                                        </p:cTn>
                                        <p:tgtEl>
                                          <p:spTgt spid="260"/>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500"/>
                                        <p:tgtEl>
                                          <p:spTgt spid="3">
                                            <p:txEl>
                                              <p:pRg st="2" end="2"/>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28"/>
                                        </p:tgtEl>
                                        <p:attrNameLst>
                                          <p:attrName>style.visibility</p:attrName>
                                        </p:attrNameLst>
                                      </p:cBhvr>
                                      <p:to>
                                        <p:strVal val="visible"/>
                                      </p:to>
                                    </p:set>
                                    <p:animEffect transition="in" filter="fade">
                                      <p:cBhvr>
                                        <p:cTn id="24" dur="500"/>
                                        <p:tgtEl>
                                          <p:spTgt spid="28"/>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animEffect transition="in" filter="fade">
                                      <p:cBhvr>
                                        <p:cTn id="29" dur="500"/>
                                        <p:tgtEl>
                                          <p:spTgt spid="3">
                                            <p:txEl>
                                              <p:pRg st="4" end="4"/>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260"/>
                                        </p:tgtEl>
                                        <p:attrNameLst>
                                          <p:attrName>style.visibility</p:attrName>
                                        </p:attrNameLst>
                                      </p:cBhvr>
                                      <p:to>
                                        <p:strVal val="visible"/>
                                      </p:to>
                                    </p:set>
                                    <p:animEffect transition="in" filter="fade">
                                      <p:cBhvr>
                                        <p:cTn id="32" dur="500"/>
                                        <p:tgtEl>
                                          <p:spTgt spid="260"/>
                                        </p:tgtEl>
                                      </p:cBhvr>
                                    </p:animEffect>
                                  </p:childTnLst>
                                </p:cTn>
                              </p:par>
                              <p:par>
                                <p:cTn id="33" presetID="10" presetClass="entr" presetSubtype="0" fill="hold" nodeType="withEffect">
                                  <p:stCondLst>
                                    <p:cond delay="0"/>
                                  </p:stCondLst>
                                  <p:childTnLst>
                                    <p:set>
                                      <p:cBhvr>
                                        <p:cTn id="34" dur="1" fill="hold">
                                          <p:stCondLst>
                                            <p:cond delay="0"/>
                                          </p:stCondLst>
                                        </p:cTn>
                                        <p:tgtEl>
                                          <p:spTgt spid="77"/>
                                        </p:tgtEl>
                                        <p:attrNameLst>
                                          <p:attrName>style.visibility</p:attrName>
                                        </p:attrNameLst>
                                      </p:cBhvr>
                                      <p:to>
                                        <p:strVal val="visible"/>
                                      </p:to>
                                    </p:set>
                                    <p:animEffect transition="in" filter="fade">
                                      <p:cBhvr>
                                        <p:cTn id="35" dur="500"/>
                                        <p:tgtEl>
                                          <p:spTgt spid="77"/>
                                        </p:tgtEl>
                                      </p:cBhvr>
                                    </p:animEffect>
                                  </p:childTnLst>
                                </p:cTn>
                              </p:par>
                            </p:childTnLst>
                          </p:cTn>
                        </p:par>
                        <p:par>
                          <p:cTn id="36" fill="hold">
                            <p:stCondLst>
                              <p:cond delay="500"/>
                            </p:stCondLst>
                            <p:childTnLst>
                              <p:par>
                                <p:cTn id="37" presetID="10" presetClass="exit" presetSubtype="0" fill="hold" nodeType="afterEffect">
                                  <p:stCondLst>
                                    <p:cond delay="0"/>
                                  </p:stCondLst>
                                  <p:childTnLst>
                                    <p:animEffect transition="out" filter="fade">
                                      <p:cBhvr>
                                        <p:cTn id="38" dur="10"/>
                                        <p:tgtEl>
                                          <p:spTgt spid="98"/>
                                        </p:tgtEl>
                                      </p:cBhvr>
                                    </p:animEffect>
                                    <p:set>
                                      <p:cBhvr>
                                        <p:cTn id="39" dur="1" fill="hold">
                                          <p:stCondLst>
                                            <p:cond delay="9"/>
                                          </p:stCondLst>
                                        </p:cTn>
                                        <p:tgtEl>
                                          <p:spTgt spid="98"/>
                                        </p:tgtEl>
                                        <p:attrNameLst>
                                          <p:attrName>style.visibility</p:attrName>
                                        </p:attrNameLst>
                                      </p:cBhvr>
                                      <p:to>
                                        <p:strVal val="hidden"/>
                                      </p:to>
                                    </p:set>
                                  </p:childTnLst>
                                </p:cTn>
                              </p:par>
                              <p:par>
                                <p:cTn id="40" presetID="10" presetClass="exit" presetSubtype="0" fill="hold" nodeType="withEffect">
                                  <p:stCondLst>
                                    <p:cond delay="0"/>
                                  </p:stCondLst>
                                  <p:childTnLst>
                                    <p:animEffect transition="out" filter="fade">
                                      <p:cBhvr>
                                        <p:cTn id="41" dur="10"/>
                                        <p:tgtEl>
                                          <p:spTgt spid="272"/>
                                        </p:tgtEl>
                                      </p:cBhvr>
                                    </p:animEffect>
                                    <p:set>
                                      <p:cBhvr>
                                        <p:cTn id="42" dur="1" fill="hold">
                                          <p:stCondLst>
                                            <p:cond delay="9"/>
                                          </p:stCondLst>
                                        </p:cTn>
                                        <p:tgtEl>
                                          <p:spTgt spid="272"/>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
                                            <p:txEl>
                                              <p:pRg st="5" end="5"/>
                                            </p:txEl>
                                          </p:spTgt>
                                        </p:tgtEl>
                                        <p:attrNameLst>
                                          <p:attrName>style.visibility</p:attrName>
                                        </p:attrNameLst>
                                      </p:cBhvr>
                                      <p:to>
                                        <p:strVal val="visible"/>
                                      </p:to>
                                    </p:set>
                                    <p:animEffect transition="in" filter="fade">
                                      <p:cBhvr>
                                        <p:cTn id="47"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Special Function Registers (Cont.)</a:t>
            </a:r>
          </a:p>
        </p:txBody>
      </p:sp>
      <p:sp>
        <p:nvSpPr>
          <p:cNvPr id="3" name="Content Placeholder 2"/>
          <p:cNvSpPr>
            <a:spLocks noGrp="1"/>
          </p:cNvSpPr>
          <p:nvPr>
            <p:ph idx="1"/>
          </p:nvPr>
        </p:nvSpPr>
        <p:spPr/>
        <p:txBody>
          <a:bodyPr/>
          <a:lstStyle/>
          <a:p>
            <a:pPr marL="457200" indent="-457200">
              <a:buFont typeface="+mj-lt"/>
              <a:buAutoNum type="arabicPeriod" startAt="3"/>
            </a:pPr>
            <a:r>
              <a:rPr lang="en-US" dirty="0"/>
              <a:t>PSW Register (D0h)</a:t>
            </a:r>
          </a:p>
          <a:p>
            <a:pPr lvl="1"/>
            <a:r>
              <a:rPr lang="en-US" dirty="0">
                <a:solidFill>
                  <a:schemeClr val="tx2"/>
                </a:solidFill>
              </a:rPr>
              <a:t>AC</a:t>
            </a:r>
            <a:r>
              <a:rPr lang="en-US" dirty="0"/>
              <a:t> – </a:t>
            </a:r>
            <a:r>
              <a:rPr lang="en-US" dirty="0">
                <a:solidFill>
                  <a:schemeClr val="tx2"/>
                </a:solidFill>
              </a:rPr>
              <a:t>A</a:t>
            </a:r>
            <a:r>
              <a:rPr lang="en-US" dirty="0"/>
              <a:t>uxiliary </a:t>
            </a:r>
            <a:r>
              <a:rPr lang="en-US" dirty="0">
                <a:solidFill>
                  <a:schemeClr val="tx2"/>
                </a:solidFill>
              </a:rPr>
              <a:t>C</a:t>
            </a:r>
            <a:r>
              <a:rPr lang="en-US" dirty="0"/>
              <a:t>arry (PSW.6)</a:t>
            </a:r>
          </a:p>
          <a:p>
            <a:pPr lvl="2"/>
            <a:r>
              <a:rPr lang="en-US" dirty="0"/>
              <a:t>It is used in BCD operations. When there is a carry from D3 to D4 bit this flag is set otherwise it remains reset.  </a:t>
            </a:r>
          </a:p>
          <a:p>
            <a:pPr lvl="1"/>
            <a:endParaRPr lang="en-US" dirty="0"/>
          </a:p>
          <a:p>
            <a:pPr lvl="1"/>
            <a:r>
              <a:rPr lang="en-US" dirty="0">
                <a:solidFill>
                  <a:schemeClr val="tx2"/>
                </a:solidFill>
              </a:rPr>
              <a:t>CY</a:t>
            </a:r>
            <a:r>
              <a:rPr lang="en-US" dirty="0"/>
              <a:t> – </a:t>
            </a:r>
            <a:r>
              <a:rPr lang="en-US" dirty="0">
                <a:solidFill>
                  <a:schemeClr val="tx2"/>
                </a:solidFill>
              </a:rPr>
              <a:t>C</a:t>
            </a:r>
            <a:r>
              <a:rPr lang="en-US" dirty="0"/>
              <a:t>arry (PSW.7)</a:t>
            </a:r>
          </a:p>
          <a:p>
            <a:pPr lvl="2"/>
            <a:r>
              <a:rPr lang="en-US" dirty="0"/>
              <a:t>Carry flag is set to one when the arithmetic operation has carry generated from D7 bit. It is also used in shift operations. </a:t>
            </a:r>
          </a:p>
        </p:txBody>
      </p:sp>
      <p:grpSp>
        <p:nvGrpSpPr>
          <p:cNvPr id="84" name="Group 83"/>
          <p:cNvGrpSpPr/>
          <p:nvPr/>
        </p:nvGrpSpPr>
        <p:grpSpPr>
          <a:xfrm>
            <a:off x="3172004" y="3867912"/>
            <a:ext cx="1237331" cy="2501777"/>
            <a:chOff x="3172004" y="3867912"/>
            <a:chExt cx="1237331" cy="2501777"/>
          </a:xfrm>
        </p:grpSpPr>
        <p:sp>
          <p:nvSpPr>
            <p:cNvPr id="85" name="TextBox 84"/>
            <p:cNvSpPr txBox="1"/>
            <p:nvPr/>
          </p:nvSpPr>
          <p:spPr>
            <a:xfrm>
              <a:off x="3494935" y="4353623"/>
              <a:ext cx="914400" cy="369332"/>
            </a:xfrm>
            <a:prstGeom prst="rect">
              <a:avLst/>
            </a:prstGeom>
            <a:noFill/>
            <a:ln w="19050">
              <a:solidFill>
                <a:schemeClr val="accent6"/>
              </a:solidFill>
            </a:ln>
          </p:spPr>
          <p:txBody>
            <a:bodyPr wrap="square" rtlCol="0">
              <a:spAutoFit/>
            </a:bodyPr>
            <a:lstStyle/>
            <a:p>
              <a:pPr algn="ctr"/>
              <a:r>
                <a:rPr lang="en-US" b="1" dirty="0">
                  <a:solidFill>
                    <a:schemeClr val="tx2"/>
                  </a:solidFill>
                </a:rPr>
                <a:t>AC</a:t>
              </a:r>
            </a:p>
          </p:txBody>
        </p:sp>
        <p:sp>
          <p:nvSpPr>
            <p:cNvPr id="86" name="TextBox 85"/>
            <p:cNvSpPr txBox="1"/>
            <p:nvPr/>
          </p:nvSpPr>
          <p:spPr>
            <a:xfrm>
              <a:off x="3494935" y="4839334"/>
              <a:ext cx="914400" cy="369332"/>
            </a:xfrm>
            <a:prstGeom prst="rect">
              <a:avLst/>
            </a:prstGeom>
            <a:noFill/>
            <a:ln>
              <a:noFill/>
            </a:ln>
          </p:spPr>
          <p:txBody>
            <a:bodyPr wrap="square" rtlCol="0">
              <a:spAutoFit/>
            </a:bodyPr>
            <a:lstStyle/>
            <a:p>
              <a:pPr algn="ctr"/>
              <a:r>
                <a:rPr lang="en-US" dirty="0">
                  <a:solidFill>
                    <a:schemeClr val="tx2"/>
                  </a:solidFill>
                </a:rPr>
                <a:t>D6</a:t>
              </a:r>
            </a:p>
          </p:txBody>
        </p:sp>
        <p:sp>
          <p:nvSpPr>
            <p:cNvPr id="87" name="TextBox 86"/>
            <p:cNvSpPr txBox="1"/>
            <p:nvPr/>
          </p:nvSpPr>
          <p:spPr>
            <a:xfrm>
              <a:off x="3494935" y="3867912"/>
              <a:ext cx="914400" cy="369332"/>
            </a:xfrm>
            <a:prstGeom prst="rect">
              <a:avLst/>
            </a:prstGeom>
            <a:noFill/>
            <a:ln>
              <a:noFill/>
            </a:ln>
          </p:spPr>
          <p:txBody>
            <a:bodyPr wrap="square" rtlCol="0">
              <a:spAutoFit/>
            </a:bodyPr>
            <a:lstStyle/>
            <a:p>
              <a:pPr algn="ctr"/>
              <a:r>
                <a:rPr lang="en-US" b="1" dirty="0">
                  <a:solidFill>
                    <a:schemeClr val="tx2"/>
                  </a:solidFill>
                </a:rPr>
                <a:t>PSW.6</a:t>
              </a:r>
            </a:p>
          </p:txBody>
        </p:sp>
        <p:grpSp>
          <p:nvGrpSpPr>
            <p:cNvPr id="88" name="Group 87"/>
            <p:cNvGrpSpPr/>
            <p:nvPr/>
          </p:nvGrpSpPr>
          <p:grpSpPr>
            <a:xfrm>
              <a:off x="3172004" y="4722956"/>
              <a:ext cx="1002197" cy="1646733"/>
              <a:chOff x="2986326" y="3730751"/>
              <a:chExt cx="1002197" cy="1646733"/>
            </a:xfrm>
          </p:grpSpPr>
          <p:cxnSp>
            <p:nvCxnSpPr>
              <p:cNvPr id="89" name="Straight Arrow Connector 88"/>
              <p:cNvCxnSpPr/>
              <p:nvPr/>
            </p:nvCxnSpPr>
            <p:spPr>
              <a:xfrm>
                <a:off x="3474720" y="3730751"/>
                <a:ext cx="0" cy="1005840"/>
              </a:xfrm>
              <a:prstGeom prst="straightConnector1">
                <a:avLst/>
              </a:prstGeom>
              <a:ln w="190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90" name="TextBox 89"/>
              <p:cNvSpPr txBox="1"/>
              <p:nvPr/>
            </p:nvSpPr>
            <p:spPr>
              <a:xfrm>
                <a:off x="2986326" y="4731153"/>
                <a:ext cx="1002197" cy="646331"/>
              </a:xfrm>
              <a:prstGeom prst="rect">
                <a:avLst/>
              </a:prstGeom>
              <a:noFill/>
            </p:spPr>
            <p:txBody>
              <a:bodyPr wrap="none" rtlCol="0">
                <a:spAutoFit/>
              </a:bodyPr>
              <a:lstStyle/>
              <a:p>
                <a:r>
                  <a:rPr lang="en-US" b="1" dirty="0">
                    <a:solidFill>
                      <a:schemeClr val="tx2"/>
                    </a:solidFill>
                  </a:rPr>
                  <a:t>Auxiliary</a:t>
                </a:r>
              </a:p>
              <a:p>
                <a:pPr algn="ctr"/>
                <a:r>
                  <a:rPr lang="en-US" b="1" dirty="0">
                    <a:solidFill>
                      <a:schemeClr val="tx2"/>
                    </a:solidFill>
                  </a:rPr>
                  <a:t>Carry</a:t>
                </a:r>
              </a:p>
            </p:txBody>
          </p:sp>
        </p:grpSp>
      </p:grpSp>
      <p:grpSp>
        <p:nvGrpSpPr>
          <p:cNvPr id="91" name="Group 90"/>
          <p:cNvGrpSpPr/>
          <p:nvPr/>
        </p:nvGrpSpPr>
        <p:grpSpPr>
          <a:xfrm>
            <a:off x="2414016" y="3867912"/>
            <a:ext cx="1080919" cy="2218831"/>
            <a:chOff x="2414016" y="3867912"/>
            <a:chExt cx="1080919" cy="2218831"/>
          </a:xfrm>
        </p:grpSpPr>
        <p:sp>
          <p:nvSpPr>
            <p:cNvPr id="92" name="TextBox 91"/>
            <p:cNvSpPr txBox="1"/>
            <p:nvPr/>
          </p:nvSpPr>
          <p:spPr>
            <a:xfrm>
              <a:off x="2580535" y="4353623"/>
              <a:ext cx="914400" cy="369332"/>
            </a:xfrm>
            <a:prstGeom prst="rect">
              <a:avLst/>
            </a:prstGeom>
            <a:noFill/>
            <a:ln w="19050">
              <a:solidFill>
                <a:schemeClr val="accent6"/>
              </a:solidFill>
            </a:ln>
          </p:spPr>
          <p:txBody>
            <a:bodyPr wrap="square" rtlCol="0">
              <a:spAutoFit/>
            </a:bodyPr>
            <a:lstStyle/>
            <a:p>
              <a:pPr algn="ctr"/>
              <a:r>
                <a:rPr lang="en-US" b="1" dirty="0">
                  <a:solidFill>
                    <a:schemeClr val="tx2"/>
                  </a:solidFill>
                </a:rPr>
                <a:t>CY</a:t>
              </a:r>
            </a:p>
          </p:txBody>
        </p:sp>
        <p:sp>
          <p:nvSpPr>
            <p:cNvPr id="93" name="TextBox 92"/>
            <p:cNvSpPr txBox="1"/>
            <p:nvPr/>
          </p:nvSpPr>
          <p:spPr>
            <a:xfrm>
              <a:off x="2580535" y="4839334"/>
              <a:ext cx="914400" cy="369332"/>
            </a:xfrm>
            <a:prstGeom prst="rect">
              <a:avLst/>
            </a:prstGeom>
            <a:noFill/>
            <a:ln>
              <a:noFill/>
            </a:ln>
          </p:spPr>
          <p:txBody>
            <a:bodyPr wrap="square" rtlCol="0">
              <a:spAutoFit/>
            </a:bodyPr>
            <a:lstStyle/>
            <a:p>
              <a:pPr algn="ctr"/>
              <a:r>
                <a:rPr lang="en-US" dirty="0">
                  <a:solidFill>
                    <a:schemeClr val="tx2"/>
                  </a:solidFill>
                </a:rPr>
                <a:t>D7</a:t>
              </a:r>
            </a:p>
          </p:txBody>
        </p:sp>
        <p:sp>
          <p:nvSpPr>
            <p:cNvPr id="94" name="TextBox 93"/>
            <p:cNvSpPr txBox="1"/>
            <p:nvPr/>
          </p:nvSpPr>
          <p:spPr>
            <a:xfrm>
              <a:off x="2580535" y="3867912"/>
              <a:ext cx="914400" cy="369332"/>
            </a:xfrm>
            <a:prstGeom prst="rect">
              <a:avLst/>
            </a:prstGeom>
            <a:noFill/>
            <a:ln>
              <a:noFill/>
            </a:ln>
          </p:spPr>
          <p:txBody>
            <a:bodyPr wrap="square" rtlCol="0">
              <a:spAutoFit/>
            </a:bodyPr>
            <a:lstStyle/>
            <a:p>
              <a:pPr algn="ctr"/>
              <a:r>
                <a:rPr lang="en-US" b="1" dirty="0">
                  <a:solidFill>
                    <a:schemeClr val="tx2"/>
                  </a:solidFill>
                </a:rPr>
                <a:t>PSW.7</a:t>
              </a:r>
            </a:p>
          </p:txBody>
        </p:sp>
        <p:grpSp>
          <p:nvGrpSpPr>
            <p:cNvPr id="95" name="Group 94"/>
            <p:cNvGrpSpPr/>
            <p:nvPr/>
          </p:nvGrpSpPr>
          <p:grpSpPr>
            <a:xfrm>
              <a:off x="2414016" y="4722956"/>
              <a:ext cx="681597" cy="1363787"/>
              <a:chOff x="2228338" y="3730751"/>
              <a:chExt cx="681597" cy="1363787"/>
            </a:xfrm>
          </p:grpSpPr>
          <p:cxnSp>
            <p:nvCxnSpPr>
              <p:cNvPr id="96" name="Straight Arrow Connector 95"/>
              <p:cNvCxnSpPr/>
              <p:nvPr/>
            </p:nvCxnSpPr>
            <p:spPr>
              <a:xfrm>
                <a:off x="2560320" y="3730751"/>
                <a:ext cx="0" cy="1005840"/>
              </a:xfrm>
              <a:prstGeom prst="straightConnector1">
                <a:avLst/>
              </a:prstGeom>
              <a:ln w="190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97" name="TextBox 96"/>
              <p:cNvSpPr txBox="1"/>
              <p:nvPr/>
            </p:nvSpPr>
            <p:spPr>
              <a:xfrm>
                <a:off x="2228338" y="4725206"/>
                <a:ext cx="681597" cy="369332"/>
              </a:xfrm>
              <a:prstGeom prst="rect">
                <a:avLst/>
              </a:prstGeom>
              <a:noFill/>
            </p:spPr>
            <p:txBody>
              <a:bodyPr wrap="none" rtlCol="0">
                <a:spAutoFit/>
              </a:bodyPr>
              <a:lstStyle/>
              <a:p>
                <a:r>
                  <a:rPr lang="en-US" b="1" dirty="0">
                    <a:solidFill>
                      <a:schemeClr val="tx2"/>
                    </a:solidFill>
                  </a:rPr>
                  <a:t>Carry</a:t>
                </a:r>
              </a:p>
            </p:txBody>
          </p:sp>
        </p:grpSp>
      </p:grpSp>
      <p:grpSp>
        <p:nvGrpSpPr>
          <p:cNvPr id="110" name="Group 109"/>
          <p:cNvGrpSpPr/>
          <p:nvPr/>
        </p:nvGrpSpPr>
        <p:grpSpPr>
          <a:xfrm>
            <a:off x="8790771" y="3867912"/>
            <a:ext cx="1104964" cy="2218831"/>
            <a:chOff x="8790771" y="3867912"/>
            <a:chExt cx="1104964" cy="2218831"/>
          </a:xfrm>
        </p:grpSpPr>
        <p:sp>
          <p:nvSpPr>
            <p:cNvPr id="111" name="TextBox 110"/>
            <p:cNvSpPr txBox="1"/>
            <p:nvPr/>
          </p:nvSpPr>
          <p:spPr>
            <a:xfrm>
              <a:off x="8981335" y="4353623"/>
              <a:ext cx="914400" cy="369332"/>
            </a:xfrm>
            <a:prstGeom prst="rect">
              <a:avLst/>
            </a:prstGeom>
            <a:noFill/>
            <a:ln>
              <a:solidFill>
                <a:schemeClr val="tx1"/>
              </a:solidFill>
            </a:ln>
          </p:spPr>
          <p:txBody>
            <a:bodyPr wrap="square" rtlCol="0">
              <a:spAutoFit/>
            </a:bodyPr>
            <a:lstStyle/>
            <a:p>
              <a:pPr algn="ctr"/>
              <a:r>
                <a:rPr lang="en-US" dirty="0"/>
                <a:t>P</a:t>
              </a:r>
            </a:p>
          </p:txBody>
        </p:sp>
        <p:sp>
          <p:nvSpPr>
            <p:cNvPr id="112" name="TextBox 111"/>
            <p:cNvSpPr txBox="1"/>
            <p:nvPr/>
          </p:nvSpPr>
          <p:spPr>
            <a:xfrm>
              <a:off x="8981335" y="4839334"/>
              <a:ext cx="914400" cy="369332"/>
            </a:xfrm>
            <a:prstGeom prst="rect">
              <a:avLst/>
            </a:prstGeom>
            <a:noFill/>
            <a:ln>
              <a:noFill/>
            </a:ln>
          </p:spPr>
          <p:txBody>
            <a:bodyPr wrap="square" rtlCol="0">
              <a:spAutoFit/>
            </a:bodyPr>
            <a:lstStyle/>
            <a:p>
              <a:pPr algn="ctr"/>
              <a:r>
                <a:rPr lang="en-US" dirty="0"/>
                <a:t>D0</a:t>
              </a:r>
            </a:p>
          </p:txBody>
        </p:sp>
        <p:sp>
          <p:nvSpPr>
            <p:cNvPr id="113" name="TextBox 112"/>
            <p:cNvSpPr txBox="1"/>
            <p:nvPr/>
          </p:nvSpPr>
          <p:spPr>
            <a:xfrm>
              <a:off x="8981335" y="3867912"/>
              <a:ext cx="914400" cy="369332"/>
            </a:xfrm>
            <a:prstGeom prst="rect">
              <a:avLst/>
            </a:prstGeom>
            <a:noFill/>
            <a:ln>
              <a:noFill/>
            </a:ln>
          </p:spPr>
          <p:txBody>
            <a:bodyPr wrap="square" rtlCol="0">
              <a:spAutoFit/>
            </a:bodyPr>
            <a:lstStyle/>
            <a:p>
              <a:pPr algn="ctr"/>
              <a:r>
                <a:rPr lang="en-US" dirty="0"/>
                <a:t>PSW.0</a:t>
              </a:r>
            </a:p>
          </p:txBody>
        </p:sp>
        <p:grpSp>
          <p:nvGrpSpPr>
            <p:cNvPr id="114" name="Group 113"/>
            <p:cNvGrpSpPr/>
            <p:nvPr/>
          </p:nvGrpSpPr>
          <p:grpSpPr>
            <a:xfrm>
              <a:off x="8790771" y="4722954"/>
              <a:ext cx="712054" cy="1363789"/>
              <a:chOff x="8605093" y="3730749"/>
              <a:chExt cx="712054" cy="1363789"/>
            </a:xfrm>
          </p:grpSpPr>
          <p:cxnSp>
            <p:nvCxnSpPr>
              <p:cNvPr id="115" name="Straight Arrow Connector 114"/>
              <p:cNvCxnSpPr/>
              <p:nvPr/>
            </p:nvCxnSpPr>
            <p:spPr>
              <a:xfrm>
                <a:off x="8961120" y="3730749"/>
                <a:ext cx="0" cy="100584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6" name="TextBox 115"/>
              <p:cNvSpPr txBox="1"/>
              <p:nvPr/>
            </p:nvSpPr>
            <p:spPr>
              <a:xfrm>
                <a:off x="8605093" y="4725206"/>
                <a:ext cx="712054" cy="369332"/>
              </a:xfrm>
              <a:prstGeom prst="rect">
                <a:avLst/>
              </a:prstGeom>
              <a:noFill/>
            </p:spPr>
            <p:txBody>
              <a:bodyPr wrap="none" rtlCol="0">
                <a:spAutoFit/>
              </a:bodyPr>
              <a:lstStyle/>
              <a:p>
                <a:r>
                  <a:rPr lang="en-US" dirty="0"/>
                  <a:t>Parity</a:t>
                </a:r>
              </a:p>
            </p:txBody>
          </p:sp>
        </p:grpSp>
      </p:grpSp>
      <p:grpSp>
        <p:nvGrpSpPr>
          <p:cNvPr id="117" name="Group 116"/>
          <p:cNvGrpSpPr/>
          <p:nvPr/>
        </p:nvGrpSpPr>
        <p:grpSpPr>
          <a:xfrm>
            <a:off x="7804158" y="3867912"/>
            <a:ext cx="1177177" cy="2218831"/>
            <a:chOff x="7804158" y="3867912"/>
            <a:chExt cx="1177177" cy="2218831"/>
          </a:xfrm>
        </p:grpSpPr>
        <p:sp>
          <p:nvSpPr>
            <p:cNvPr id="118" name="TextBox 117"/>
            <p:cNvSpPr txBox="1"/>
            <p:nvPr/>
          </p:nvSpPr>
          <p:spPr>
            <a:xfrm>
              <a:off x="8066935" y="4353623"/>
              <a:ext cx="914400" cy="369332"/>
            </a:xfrm>
            <a:prstGeom prst="rect">
              <a:avLst/>
            </a:prstGeom>
            <a:noFill/>
            <a:ln>
              <a:solidFill>
                <a:schemeClr val="tx1"/>
              </a:solidFill>
            </a:ln>
          </p:spPr>
          <p:txBody>
            <a:bodyPr wrap="square" rtlCol="0">
              <a:spAutoFit/>
            </a:bodyPr>
            <a:lstStyle/>
            <a:p>
              <a:pPr algn="ctr"/>
              <a:r>
                <a:rPr lang="en-US" dirty="0"/>
                <a:t>-</a:t>
              </a:r>
            </a:p>
          </p:txBody>
        </p:sp>
        <p:sp>
          <p:nvSpPr>
            <p:cNvPr id="119" name="TextBox 118"/>
            <p:cNvSpPr txBox="1"/>
            <p:nvPr/>
          </p:nvSpPr>
          <p:spPr>
            <a:xfrm>
              <a:off x="8066935" y="4839334"/>
              <a:ext cx="914400" cy="369332"/>
            </a:xfrm>
            <a:prstGeom prst="rect">
              <a:avLst/>
            </a:prstGeom>
            <a:noFill/>
            <a:ln>
              <a:noFill/>
            </a:ln>
          </p:spPr>
          <p:txBody>
            <a:bodyPr wrap="square" rtlCol="0">
              <a:spAutoFit/>
            </a:bodyPr>
            <a:lstStyle/>
            <a:p>
              <a:pPr algn="ctr"/>
              <a:r>
                <a:rPr lang="en-US" dirty="0"/>
                <a:t>D1</a:t>
              </a:r>
            </a:p>
          </p:txBody>
        </p:sp>
        <p:sp>
          <p:nvSpPr>
            <p:cNvPr id="120" name="TextBox 119"/>
            <p:cNvSpPr txBox="1"/>
            <p:nvPr/>
          </p:nvSpPr>
          <p:spPr>
            <a:xfrm>
              <a:off x="8066935" y="3867912"/>
              <a:ext cx="914400" cy="369332"/>
            </a:xfrm>
            <a:prstGeom prst="rect">
              <a:avLst/>
            </a:prstGeom>
            <a:noFill/>
            <a:ln>
              <a:noFill/>
            </a:ln>
          </p:spPr>
          <p:txBody>
            <a:bodyPr wrap="square" rtlCol="0">
              <a:spAutoFit/>
            </a:bodyPr>
            <a:lstStyle/>
            <a:p>
              <a:pPr algn="ctr"/>
              <a:r>
                <a:rPr lang="en-US" dirty="0"/>
                <a:t>PSW.1</a:t>
              </a:r>
            </a:p>
          </p:txBody>
        </p:sp>
        <p:grpSp>
          <p:nvGrpSpPr>
            <p:cNvPr id="121" name="Group 120"/>
            <p:cNvGrpSpPr/>
            <p:nvPr/>
          </p:nvGrpSpPr>
          <p:grpSpPr>
            <a:xfrm>
              <a:off x="7804158" y="4722956"/>
              <a:ext cx="865943" cy="1363787"/>
              <a:chOff x="7618480" y="3730751"/>
              <a:chExt cx="865943" cy="1363787"/>
            </a:xfrm>
          </p:grpSpPr>
          <p:cxnSp>
            <p:nvCxnSpPr>
              <p:cNvPr id="122" name="Straight Arrow Connector 121"/>
              <p:cNvCxnSpPr/>
              <p:nvPr/>
            </p:nvCxnSpPr>
            <p:spPr>
              <a:xfrm>
                <a:off x="8046720" y="3730751"/>
                <a:ext cx="0" cy="100584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3" name="TextBox 122"/>
              <p:cNvSpPr txBox="1"/>
              <p:nvPr/>
            </p:nvSpPr>
            <p:spPr>
              <a:xfrm>
                <a:off x="7618480" y="4725206"/>
                <a:ext cx="865943" cy="369332"/>
              </a:xfrm>
              <a:prstGeom prst="rect">
                <a:avLst/>
              </a:prstGeom>
              <a:noFill/>
            </p:spPr>
            <p:txBody>
              <a:bodyPr wrap="none" rtlCol="0">
                <a:spAutoFit/>
              </a:bodyPr>
              <a:lstStyle/>
              <a:p>
                <a:r>
                  <a:rPr lang="en-US" dirty="0"/>
                  <a:t>Unused</a:t>
                </a:r>
              </a:p>
            </p:txBody>
          </p:sp>
        </p:grpSp>
      </p:grpSp>
      <p:grpSp>
        <p:nvGrpSpPr>
          <p:cNvPr id="124" name="Group 123"/>
          <p:cNvGrpSpPr/>
          <p:nvPr/>
        </p:nvGrpSpPr>
        <p:grpSpPr>
          <a:xfrm>
            <a:off x="6821709" y="3867912"/>
            <a:ext cx="1245226" cy="2218831"/>
            <a:chOff x="6821709" y="3867912"/>
            <a:chExt cx="1245226" cy="2218831"/>
          </a:xfrm>
        </p:grpSpPr>
        <p:sp>
          <p:nvSpPr>
            <p:cNvPr id="125" name="TextBox 124"/>
            <p:cNvSpPr txBox="1"/>
            <p:nvPr/>
          </p:nvSpPr>
          <p:spPr>
            <a:xfrm>
              <a:off x="7152535" y="4353623"/>
              <a:ext cx="914400" cy="369332"/>
            </a:xfrm>
            <a:prstGeom prst="rect">
              <a:avLst/>
            </a:prstGeom>
            <a:noFill/>
            <a:ln>
              <a:solidFill>
                <a:schemeClr val="tx1"/>
              </a:solidFill>
            </a:ln>
          </p:spPr>
          <p:txBody>
            <a:bodyPr wrap="square" rtlCol="0">
              <a:spAutoFit/>
            </a:bodyPr>
            <a:lstStyle/>
            <a:p>
              <a:pPr algn="ctr"/>
              <a:r>
                <a:rPr lang="en-US" dirty="0"/>
                <a:t>OV</a:t>
              </a:r>
            </a:p>
          </p:txBody>
        </p:sp>
        <p:sp>
          <p:nvSpPr>
            <p:cNvPr id="126" name="TextBox 125"/>
            <p:cNvSpPr txBox="1"/>
            <p:nvPr/>
          </p:nvSpPr>
          <p:spPr>
            <a:xfrm>
              <a:off x="7152535" y="4839334"/>
              <a:ext cx="914400" cy="369332"/>
            </a:xfrm>
            <a:prstGeom prst="rect">
              <a:avLst/>
            </a:prstGeom>
            <a:noFill/>
            <a:ln>
              <a:noFill/>
            </a:ln>
          </p:spPr>
          <p:txBody>
            <a:bodyPr wrap="square" rtlCol="0">
              <a:spAutoFit/>
            </a:bodyPr>
            <a:lstStyle/>
            <a:p>
              <a:pPr algn="ctr"/>
              <a:r>
                <a:rPr lang="en-US" dirty="0"/>
                <a:t>D2</a:t>
              </a:r>
            </a:p>
          </p:txBody>
        </p:sp>
        <p:sp>
          <p:nvSpPr>
            <p:cNvPr id="127" name="TextBox 126"/>
            <p:cNvSpPr txBox="1"/>
            <p:nvPr/>
          </p:nvSpPr>
          <p:spPr>
            <a:xfrm>
              <a:off x="7152535" y="3867912"/>
              <a:ext cx="914400" cy="369332"/>
            </a:xfrm>
            <a:prstGeom prst="rect">
              <a:avLst/>
            </a:prstGeom>
            <a:noFill/>
            <a:ln>
              <a:noFill/>
            </a:ln>
          </p:spPr>
          <p:txBody>
            <a:bodyPr wrap="square" rtlCol="0">
              <a:spAutoFit/>
            </a:bodyPr>
            <a:lstStyle/>
            <a:p>
              <a:pPr algn="ctr"/>
              <a:r>
                <a:rPr lang="en-US" dirty="0"/>
                <a:t>PSW.2</a:t>
              </a:r>
            </a:p>
          </p:txBody>
        </p:sp>
        <p:grpSp>
          <p:nvGrpSpPr>
            <p:cNvPr id="128" name="Group 127"/>
            <p:cNvGrpSpPr/>
            <p:nvPr/>
          </p:nvGrpSpPr>
          <p:grpSpPr>
            <a:xfrm>
              <a:off x="6821709" y="4722956"/>
              <a:ext cx="992579" cy="1363787"/>
              <a:chOff x="6636031" y="3730751"/>
              <a:chExt cx="992579" cy="1363787"/>
            </a:xfrm>
          </p:grpSpPr>
          <p:cxnSp>
            <p:nvCxnSpPr>
              <p:cNvPr id="129" name="Straight Arrow Connector 128"/>
              <p:cNvCxnSpPr/>
              <p:nvPr/>
            </p:nvCxnSpPr>
            <p:spPr>
              <a:xfrm>
                <a:off x="7132320" y="3730751"/>
                <a:ext cx="0" cy="100584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0" name="TextBox 129"/>
              <p:cNvSpPr txBox="1"/>
              <p:nvPr/>
            </p:nvSpPr>
            <p:spPr>
              <a:xfrm>
                <a:off x="6636031" y="4725206"/>
                <a:ext cx="992579" cy="369332"/>
              </a:xfrm>
              <a:prstGeom prst="rect">
                <a:avLst/>
              </a:prstGeom>
              <a:noFill/>
            </p:spPr>
            <p:txBody>
              <a:bodyPr wrap="none" rtlCol="0">
                <a:spAutoFit/>
              </a:bodyPr>
              <a:lstStyle/>
              <a:p>
                <a:r>
                  <a:rPr lang="en-US" dirty="0"/>
                  <a:t>Overflow</a:t>
                </a:r>
              </a:p>
            </p:txBody>
          </p:sp>
        </p:grpSp>
      </p:grpSp>
      <p:grpSp>
        <p:nvGrpSpPr>
          <p:cNvPr id="131" name="Group 130"/>
          <p:cNvGrpSpPr/>
          <p:nvPr/>
        </p:nvGrpSpPr>
        <p:grpSpPr>
          <a:xfrm>
            <a:off x="4146694" y="3869585"/>
            <a:ext cx="1177041" cy="2217158"/>
            <a:chOff x="4146694" y="3869585"/>
            <a:chExt cx="1177041" cy="2217158"/>
          </a:xfrm>
        </p:grpSpPr>
        <p:sp>
          <p:nvSpPr>
            <p:cNvPr id="132" name="TextBox 131"/>
            <p:cNvSpPr txBox="1"/>
            <p:nvPr/>
          </p:nvSpPr>
          <p:spPr>
            <a:xfrm>
              <a:off x="4409335" y="4354184"/>
              <a:ext cx="914400" cy="369332"/>
            </a:xfrm>
            <a:prstGeom prst="rect">
              <a:avLst/>
            </a:prstGeom>
            <a:noFill/>
            <a:ln>
              <a:solidFill>
                <a:schemeClr val="tx1"/>
              </a:solidFill>
            </a:ln>
          </p:spPr>
          <p:txBody>
            <a:bodyPr wrap="square" rtlCol="0">
              <a:spAutoFit/>
            </a:bodyPr>
            <a:lstStyle/>
            <a:p>
              <a:pPr algn="ctr"/>
              <a:r>
                <a:rPr lang="en-US" dirty="0"/>
                <a:t>F0</a:t>
              </a:r>
            </a:p>
          </p:txBody>
        </p:sp>
        <p:sp>
          <p:nvSpPr>
            <p:cNvPr id="133" name="TextBox 132"/>
            <p:cNvSpPr txBox="1"/>
            <p:nvPr/>
          </p:nvSpPr>
          <p:spPr>
            <a:xfrm>
              <a:off x="4409335" y="4841007"/>
              <a:ext cx="914400" cy="369332"/>
            </a:xfrm>
            <a:prstGeom prst="rect">
              <a:avLst/>
            </a:prstGeom>
            <a:noFill/>
            <a:ln>
              <a:noFill/>
            </a:ln>
          </p:spPr>
          <p:txBody>
            <a:bodyPr wrap="square" rtlCol="0">
              <a:spAutoFit/>
            </a:bodyPr>
            <a:lstStyle/>
            <a:p>
              <a:pPr algn="ctr"/>
              <a:r>
                <a:rPr lang="en-US" dirty="0"/>
                <a:t>D5</a:t>
              </a:r>
            </a:p>
          </p:txBody>
        </p:sp>
        <p:sp>
          <p:nvSpPr>
            <p:cNvPr id="134" name="TextBox 133"/>
            <p:cNvSpPr txBox="1"/>
            <p:nvPr/>
          </p:nvSpPr>
          <p:spPr>
            <a:xfrm>
              <a:off x="4409335" y="3869585"/>
              <a:ext cx="914400" cy="369332"/>
            </a:xfrm>
            <a:prstGeom prst="rect">
              <a:avLst/>
            </a:prstGeom>
            <a:noFill/>
            <a:ln>
              <a:noFill/>
            </a:ln>
          </p:spPr>
          <p:txBody>
            <a:bodyPr wrap="square" rtlCol="0">
              <a:spAutoFit/>
            </a:bodyPr>
            <a:lstStyle/>
            <a:p>
              <a:pPr algn="ctr"/>
              <a:r>
                <a:rPr lang="en-US" dirty="0"/>
                <a:t>PSW.5</a:t>
              </a:r>
            </a:p>
          </p:txBody>
        </p:sp>
        <p:grpSp>
          <p:nvGrpSpPr>
            <p:cNvPr id="135" name="Group 134"/>
            <p:cNvGrpSpPr/>
            <p:nvPr/>
          </p:nvGrpSpPr>
          <p:grpSpPr>
            <a:xfrm>
              <a:off x="4146694" y="4722956"/>
              <a:ext cx="849913" cy="1363787"/>
              <a:chOff x="3961016" y="3730751"/>
              <a:chExt cx="849913" cy="1363787"/>
            </a:xfrm>
          </p:grpSpPr>
          <p:cxnSp>
            <p:nvCxnSpPr>
              <p:cNvPr id="136" name="Straight Arrow Connector 135"/>
              <p:cNvCxnSpPr/>
              <p:nvPr/>
            </p:nvCxnSpPr>
            <p:spPr>
              <a:xfrm>
                <a:off x="4389120" y="3730751"/>
                <a:ext cx="0" cy="100584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7" name="TextBox 136"/>
              <p:cNvSpPr txBox="1"/>
              <p:nvPr/>
            </p:nvSpPr>
            <p:spPr>
              <a:xfrm>
                <a:off x="3961016" y="4725206"/>
                <a:ext cx="849913" cy="369332"/>
              </a:xfrm>
              <a:prstGeom prst="rect">
                <a:avLst/>
              </a:prstGeom>
              <a:noFill/>
            </p:spPr>
            <p:txBody>
              <a:bodyPr wrap="none" rtlCol="0">
                <a:spAutoFit/>
              </a:bodyPr>
              <a:lstStyle/>
              <a:p>
                <a:r>
                  <a:rPr lang="en-US" dirty="0"/>
                  <a:t>Flag - 0</a:t>
                </a:r>
              </a:p>
            </p:txBody>
          </p:sp>
        </p:grpSp>
      </p:grpSp>
      <p:grpSp>
        <p:nvGrpSpPr>
          <p:cNvPr id="138" name="Group 137"/>
          <p:cNvGrpSpPr/>
          <p:nvPr/>
        </p:nvGrpSpPr>
        <p:grpSpPr>
          <a:xfrm>
            <a:off x="3172004" y="3867912"/>
            <a:ext cx="1237331" cy="2501777"/>
            <a:chOff x="3172004" y="3867912"/>
            <a:chExt cx="1237331" cy="2501777"/>
          </a:xfrm>
        </p:grpSpPr>
        <p:sp>
          <p:nvSpPr>
            <p:cNvPr id="139" name="TextBox 138"/>
            <p:cNvSpPr txBox="1"/>
            <p:nvPr/>
          </p:nvSpPr>
          <p:spPr>
            <a:xfrm>
              <a:off x="3494935" y="4353623"/>
              <a:ext cx="914400" cy="369332"/>
            </a:xfrm>
            <a:prstGeom prst="rect">
              <a:avLst/>
            </a:prstGeom>
            <a:noFill/>
            <a:ln>
              <a:solidFill>
                <a:schemeClr val="tx1"/>
              </a:solidFill>
            </a:ln>
          </p:spPr>
          <p:txBody>
            <a:bodyPr wrap="square" rtlCol="0">
              <a:spAutoFit/>
            </a:bodyPr>
            <a:lstStyle/>
            <a:p>
              <a:pPr algn="ctr"/>
              <a:r>
                <a:rPr lang="en-US" dirty="0"/>
                <a:t>AC</a:t>
              </a:r>
            </a:p>
          </p:txBody>
        </p:sp>
        <p:sp>
          <p:nvSpPr>
            <p:cNvPr id="140" name="TextBox 139"/>
            <p:cNvSpPr txBox="1"/>
            <p:nvPr/>
          </p:nvSpPr>
          <p:spPr>
            <a:xfrm>
              <a:off x="3494935" y="4839334"/>
              <a:ext cx="914400" cy="369332"/>
            </a:xfrm>
            <a:prstGeom prst="rect">
              <a:avLst/>
            </a:prstGeom>
            <a:noFill/>
            <a:ln>
              <a:noFill/>
            </a:ln>
          </p:spPr>
          <p:txBody>
            <a:bodyPr wrap="square" rtlCol="0">
              <a:spAutoFit/>
            </a:bodyPr>
            <a:lstStyle/>
            <a:p>
              <a:pPr algn="ctr"/>
              <a:r>
                <a:rPr lang="en-US" dirty="0"/>
                <a:t>D6</a:t>
              </a:r>
            </a:p>
          </p:txBody>
        </p:sp>
        <p:sp>
          <p:nvSpPr>
            <p:cNvPr id="141" name="TextBox 140"/>
            <p:cNvSpPr txBox="1"/>
            <p:nvPr/>
          </p:nvSpPr>
          <p:spPr>
            <a:xfrm>
              <a:off x="3494935" y="3867912"/>
              <a:ext cx="914400" cy="369332"/>
            </a:xfrm>
            <a:prstGeom prst="rect">
              <a:avLst/>
            </a:prstGeom>
            <a:noFill/>
            <a:ln>
              <a:noFill/>
            </a:ln>
          </p:spPr>
          <p:txBody>
            <a:bodyPr wrap="square" rtlCol="0">
              <a:spAutoFit/>
            </a:bodyPr>
            <a:lstStyle/>
            <a:p>
              <a:pPr algn="ctr"/>
              <a:r>
                <a:rPr lang="en-US" dirty="0"/>
                <a:t>PSW.6</a:t>
              </a:r>
            </a:p>
          </p:txBody>
        </p:sp>
        <p:grpSp>
          <p:nvGrpSpPr>
            <p:cNvPr id="142" name="Group 141"/>
            <p:cNvGrpSpPr/>
            <p:nvPr/>
          </p:nvGrpSpPr>
          <p:grpSpPr>
            <a:xfrm>
              <a:off x="3172004" y="4722956"/>
              <a:ext cx="966931" cy="1646733"/>
              <a:chOff x="2986326" y="3730751"/>
              <a:chExt cx="966931" cy="1646733"/>
            </a:xfrm>
          </p:grpSpPr>
          <p:cxnSp>
            <p:nvCxnSpPr>
              <p:cNvPr id="143" name="Straight Arrow Connector 142"/>
              <p:cNvCxnSpPr/>
              <p:nvPr/>
            </p:nvCxnSpPr>
            <p:spPr>
              <a:xfrm>
                <a:off x="3474720" y="3730751"/>
                <a:ext cx="0" cy="100584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4" name="TextBox 143"/>
              <p:cNvSpPr txBox="1"/>
              <p:nvPr/>
            </p:nvSpPr>
            <p:spPr>
              <a:xfrm>
                <a:off x="2986326" y="4731153"/>
                <a:ext cx="966931" cy="646331"/>
              </a:xfrm>
              <a:prstGeom prst="rect">
                <a:avLst/>
              </a:prstGeom>
              <a:noFill/>
            </p:spPr>
            <p:txBody>
              <a:bodyPr wrap="none" rtlCol="0">
                <a:spAutoFit/>
              </a:bodyPr>
              <a:lstStyle/>
              <a:p>
                <a:r>
                  <a:rPr lang="en-US" dirty="0"/>
                  <a:t>Auxiliary</a:t>
                </a:r>
              </a:p>
              <a:p>
                <a:pPr algn="ctr"/>
                <a:r>
                  <a:rPr lang="en-US" dirty="0"/>
                  <a:t>Carry</a:t>
                </a:r>
              </a:p>
            </p:txBody>
          </p:sp>
        </p:grpSp>
      </p:grpSp>
      <p:grpSp>
        <p:nvGrpSpPr>
          <p:cNvPr id="145" name="Group 144"/>
          <p:cNvGrpSpPr/>
          <p:nvPr/>
        </p:nvGrpSpPr>
        <p:grpSpPr>
          <a:xfrm>
            <a:off x="2414016" y="3867912"/>
            <a:ext cx="1080919" cy="2218831"/>
            <a:chOff x="2414016" y="3867912"/>
            <a:chExt cx="1080919" cy="2218831"/>
          </a:xfrm>
        </p:grpSpPr>
        <p:sp>
          <p:nvSpPr>
            <p:cNvPr id="146" name="TextBox 145"/>
            <p:cNvSpPr txBox="1"/>
            <p:nvPr/>
          </p:nvSpPr>
          <p:spPr>
            <a:xfrm>
              <a:off x="2580535" y="4353623"/>
              <a:ext cx="914400" cy="369332"/>
            </a:xfrm>
            <a:prstGeom prst="rect">
              <a:avLst/>
            </a:prstGeom>
            <a:noFill/>
            <a:ln>
              <a:solidFill>
                <a:schemeClr val="tx1"/>
              </a:solidFill>
            </a:ln>
          </p:spPr>
          <p:txBody>
            <a:bodyPr wrap="square" rtlCol="0">
              <a:spAutoFit/>
            </a:bodyPr>
            <a:lstStyle/>
            <a:p>
              <a:pPr algn="ctr"/>
              <a:r>
                <a:rPr lang="en-US" dirty="0"/>
                <a:t>CY</a:t>
              </a:r>
            </a:p>
          </p:txBody>
        </p:sp>
        <p:sp>
          <p:nvSpPr>
            <p:cNvPr id="147" name="TextBox 146"/>
            <p:cNvSpPr txBox="1"/>
            <p:nvPr/>
          </p:nvSpPr>
          <p:spPr>
            <a:xfrm>
              <a:off x="2580535" y="4839334"/>
              <a:ext cx="914400" cy="369332"/>
            </a:xfrm>
            <a:prstGeom prst="rect">
              <a:avLst/>
            </a:prstGeom>
            <a:noFill/>
            <a:ln>
              <a:noFill/>
            </a:ln>
          </p:spPr>
          <p:txBody>
            <a:bodyPr wrap="square" rtlCol="0">
              <a:spAutoFit/>
            </a:bodyPr>
            <a:lstStyle/>
            <a:p>
              <a:pPr algn="ctr"/>
              <a:r>
                <a:rPr lang="en-US" dirty="0"/>
                <a:t>D7</a:t>
              </a:r>
            </a:p>
          </p:txBody>
        </p:sp>
        <p:sp>
          <p:nvSpPr>
            <p:cNvPr id="148" name="TextBox 147"/>
            <p:cNvSpPr txBox="1"/>
            <p:nvPr/>
          </p:nvSpPr>
          <p:spPr>
            <a:xfrm>
              <a:off x="2580535" y="3867912"/>
              <a:ext cx="914400" cy="369332"/>
            </a:xfrm>
            <a:prstGeom prst="rect">
              <a:avLst/>
            </a:prstGeom>
            <a:noFill/>
            <a:ln>
              <a:noFill/>
            </a:ln>
          </p:spPr>
          <p:txBody>
            <a:bodyPr wrap="square" rtlCol="0">
              <a:spAutoFit/>
            </a:bodyPr>
            <a:lstStyle/>
            <a:p>
              <a:pPr algn="ctr"/>
              <a:r>
                <a:rPr lang="en-US" dirty="0"/>
                <a:t>PSW.7</a:t>
              </a:r>
            </a:p>
          </p:txBody>
        </p:sp>
        <p:grpSp>
          <p:nvGrpSpPr>
            <p:cNvPr id="149" name="Group 148"/>
            <p:cNvGrpSpPr/>
            <p:nvPr/>
          </p:nvGrpSpPr>
          <p:grpSpPr>
            <a:xfrm>
              <a:off x="2414016" y="4722956"/>
              <a:ext cx="663964" cy="1363787"/>
              <a:chOff x="2228338" y="3730751"/>
              <a:chExt cx="663964" cy="1363787"/>
            </a:xfrm>
          </p:grpSpPr>
          <p:cxnSp>
            <p:nvCxnSpPr>
              <p:cNvPr id="150" name="Straight Arrow Connector 149"/>
              <p:cNvCxnSpPr/>
              <p:nvPr/>
            </p:nvCxnSpPr>
            <p:spPr>
              <a:xfrm>
                <a:off x="2560320" y="3730751"/>
                <a:ext cx="0" cy="100584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1" name="TextBox 150"/>
              <p:cNvSpPr txBox="1"/>
              <p:nvPr/>
            </p:nvSpPr>
            <p:spPr>
              <a:xfrm>
                <a:off x="2228338" y="4725206"/>
                <a:ext cx="663964" cy="369332"/>
              </a:xfrm>
              <a:prstGeom prst="rect">
                <a:avLst/>
              </a:prstGeom>
              <a:noFill/>
            </p:spPr>
            <p:txBody>
              <a:bodyPr wrap="none" rtlCol="0">
                <a:spAutoFit/>
              </a:bodyPr>
              <a:lstStyle/>
              <a:p>
                <a:r>
                  <a:rPr lang="en-US" dirty="0"/>
                  <a:t>Carry</a:t>
                </a:r>
              </a:p>
            </p:txBody>
          </p:sp>
        </p:grpSp>
      </p:grpSp>
      <p:grpSp>
        <p:nvGrpSpPr>
          <p:cNvPr id="152" name="Group 151"/>
          <p:cNvGrpSpPr/>
          <p:nvPr/>
        </p:nvGrpSpPr>
        <p:grpSpPr>
          <a:xfrm>
            <a:off x="5255517" y="3867912"/>
            <a:ext cx="1897018" cy="2495830"/>
            <a:chOff x="5255517" y="3867912"/>
            <a:chExt cx="1897018" cy="2495830"/>
          </a:xfrm>
        </p:grpSpPr>
        <p:sp>
          <p:nvSpPr>
            <p:cNvPr id="153" name="TextBox 152"/>
            <p:cNvSpPr txBox="1"/>
            <p:nvPr/>
          </p:nvSpPr>
          <p:spPr>
            <a:xfrm>
              <a:off x="5323735" y="4353623"/>
              <a:ext cx="914400" cy="369332"/>
            </a:xfrm>
            <a:prstGeom prst="rect">
              <a:avLst/>
            </a:prstGeom>
            <a:noFill/>
            <a:ln>
              <a:solidFill>
                <a:schemeClr val="tx1"/>
              </a:solidFill>
            </a:ln>
          </p:spPr>
          <p:txBody>
            <a:bodyPr wrap="square" rtlCol="0">
              <a:spAutoFit/>
            </a:bodyPr>
            <a:lstStyle/>
            <a:p>
              <a:pPr algn="ctr"/>
              <a:r>
                <a:rPr lang="en-US" dirty="0"/>
                <a:t>RS1</a:t>
              </a:r>
            </a:p>
          </p:txBody>
        </p:sp>
        <p:sp>
          <p:nvSpPr>
            <p:cNvPr id="154" name="TextBox 153"/>
            <p:cNvSpPr txBox="1"/>
            <p:nvPr/>
          </p:nvSpPr>
          <p:spPr>
            <a:xfrm>
              <a:off x="6238135" y="4353623"/>
              <a:ext cx="914400" cy="369332"/>
            </a:xfrm>
            <a:prstGeom prst="rect">
              <a:avLst/>
            </a:prstGeom>
            <a:noFill/>
            <a:ln>
              <a:solidFill>
                <a:schemeClr val="tx1"/>
              </a:solidFill>
            </a:ln>
          </p:spPr>
          <p:txBody>
            <a:bodyPr wrap="square" rtlCol="0">
              <a:spAutoFit/>
            </a:bodyPr>
            <a:lstStyle/>
            <a:p>
              <a:pPr algn="ctr"/>
              <a:r>
                <a:rPr lang="en-US" dirty="0"/>
                <a:t>RS0</a:t>
              </a:r>
            </a:p>
          </p:txBody>
        </p:sp>
        <p:sp>
          <p:nvSpPr>
            <p:cNvPr id="155" name="TextBox 154"/>
            <p:cNvSpPr txBox="1"/>
            <p:nvPr/>
          </p:nvSpPr>
          <p:spPr>
            <a:xfrm>
              <a:off x="5323735" y="4839334"/>
              <a:ext cx="914400" cy="369332"/>
            </a:xfrm>
            <a:prstGeom prst="rect">
              <a:avLst/>
            </a:prstGeom>
            <a:noFill/>
            <a:ln>
              <a:noFill/>
            </a:ln>
          </p:spPr>
          <p:txBody>
            <a:bodyPr wrap="square" rtlCol="0">
              <a:spAutoFit/>
            </a:bodyPr>
            <a:lstStyle/>
            <a:p>
              <a:pPr algn="ctr"/>
              <a:r>
                <a:rPr lang="en-US" dirty="0"/>
                <a:t>D4</a:t>
              </a:r>
            </a:p>
          </p:txBody>
        </p:sp>
        <p:sp>
          <p:nvSpPr>
            <p:cNvPr id="156" name="TextBox 155"/>
            <p:cNvSpPr txBox="1"/>
            <p:nvPr/>
          </p:nvSpPr>
          <p:spPr>
            <a:xfrm>
              <a:off x="6238135" y="4839334"/>
              <a:ext cx="914400" cy="369332"/>
            </a:xfrm>
            <a:prstGeom prst="rect">
              <a:avLst/>
            </a:prstGeom>
            <a:noFill/>
            <a:ln>
              <a:noFill/>
            </a:ln>
          </p:spPr>
          <p:txBody>
            <a:bodyPr wrap="square" rtlCol="0">
              <a:spAutoFit/>
            </a:bodyPr>
            <a:lstStyle/>
            <a:p>
              <a:pPr algn="ctr"/>
              <a:r>
                <a:rPr lang="en-US" dirty="0"/>
                <a:t>D3</a:t>
              </a:r>
            </a:p>
          </p:txBody>
        </p:sp>
        <p:sp>
          <p:nvSpPr>
            <p:cNvPr id="157" name="TextBox 156"/>
            <p:cNvSpPr txBox="1"/>
            <p:nvPr/>
          </p:nvSpPr>
          <p:spPr>
            <a:xfrm>
              <a:off x="5323735" y="3867912"/>
              <a:ext cx="914400" cy="369332"/>
            </a:xfrm>
            <a:prstGeom prst="rect">
              <a:avLst/>
            </a:prstGeom>
            <a:noFill/>
            <a:ln>
              <a:noFill/>
            </a:ln>
          </p:spPr>
          <p:txBody>
            <a:bodyPr wrap="square" rtlCol="0">
              <a:spAutoFit/>
            </a:bodyPr>
            <a:lstStyle/>
            <a:p>
              <a:pPr algn="ctr"/>
              <a:r>
                <a:rPr lang="en-US" dirty="0"/>
                <a:t>PSW.4</a:t>
              </a:r>
            </a:p>
          </p:txBody>
        </p:sp>
        <p:sp>
          <p:nvSpPr>
            <p:cNvPr id="158" name="TextBox 157"/>
            <p:cNvSpPr txBox="1"/>
            <p:nvPr/>
          </p:nvSpPr>
          <p:spPr>
            <a:xfrm>
              <a:off x="6238135" y="3867912"/>
              <a:ext cx="914400" cy="369332"/>
            </a:xfrm>
            <a:prstGeom prst="rect">
              <a:avLst/>
            </a:prstGeom>
            <a:noFill/>
            <a:ln>
              <a:noFill/>
            </a:ln>
          </p:spPr>
          <p:txBody>
            <a:bodyPr wrap="square" rtlCol="0">
              <a:spAutoFit/>
            </a:bodyPr>
            <a:lstStyle/>
            <a:p>
              <a:pPr algn="ctr"/>
              <a:r>
                <a:rPr lang="en-US" dirty="0"/>
                <a:t>PSW.3</a:t>
              </a:r>
            </a:p>
          </p:txBody>
        </p:sp>
        <p:grpSp>
          <p:nvGrpSpPr>
            <p:cNvPr id="159" name="Group 158"/>
            <p:cNvGrpSpPr/>
            <p:nvPr/>
          </p:nvGrpSpPr>
          <p:grpSpPr>
            <a:xfrm>
              <a:off x="5255517" y="4722957"/>
              <a:ext cx="1439818" cy="1640785"/>
              <a:chOff x="5069839" y="3730752"/>
              <a:chExt cx="1439818" cy="1640785"/>
            </a:xfrm>
          </p:grpSpPr>
          <p:cxnSp>
            <p:nvCxnSpPr>
              <p:cNvPr id="160" name="Straight Arrow Connector 159"/>
              <p:cNvCxnSpPr/>
              <p:nvPr/>
            </p:nvCxnSpPr>
            <p:spPr>
              <a:xfrm>
                <a:off x="6217920" y="3730752"/>
                <a:ext cx="0" cy="71062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1" name="Straight Arrow Connector 160"/>
              <p:cNvCxnSpPr/>
              <p:nvPr/>
            </p:nvCxnSpPr>
            <p:spPr>
              <a:xfrm>
                <a:off x="5303520" y="3730752"/>
                <a:ext cx="0" cy="71062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2" name="TextBox 161"/>
              <p:cNvSpPr txBox="1"/>
              <p:nvPr/>
            </p:nvSpPr>
            <p:spPr>
              <a:xfrm>
                <a:off x="5069839" y="4725206"/>
                <a:ext cx="1439818" cy="646331"/>
              </a:xfrm>
              <a:prstGeom prst="rect">
                <a:avLst/>
              </a:prstGeom>
              <a:noFill/>
            </p:spPr>
            <p:txBody>
              <a:bodyPr wrap="none" rtlCol="0">
                <a:spAutoFit/>
              </a:bodyPr>
              <a:lstStyle/>
              <a:p>
                <a:pPr algn="ctr"/>
                <a:r>
                  <a:rPr lang="en-US" dirty="0"/>
                  <a:t>Register Bank</a:t>
                </a:r>
              </a:p>
              <a:p>
                <a:pPr algn="ctr"/>
                <a:r>
                  <a:rPr lang="en-US" dirty="0"/>
                  <a:t>Select</a:t>
                </a:r>
              </a:p>
            </p:txBody>
          </p:sp>
          <p:sp>
            <p:nvSpPr>
              <p:cNvPr id="163" name="Left Brace 162"/>
              <p:cNvSpPr/>
              <p:nvPr/>
            </p:nvSpPr>
            <p:spPr>
              <a:xfrm rot="16200000">
                <a:off x="5695406" y="4134403"/>
                <a:ext cx="130629" cy="91440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spTree>
    <p:extLst>
      <p:ext uri="{BB962C8B-B14F-4D97-AF65-F5344CB8AC3E}">
        <p14:creationId xmlns:p14="http://schemas.microsoft.com/office/powerpoint/2010/main" val="117693899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84"/>
                                        </p:tgtEl>
                                        <p:attrNameLst>
                                          <p:attrName>style.visibility</p:attrName>
                                        </p:attrNameLst>
                                      </p:cBhvr>
                                      <p:to>
                                        <p:strVal val="visible"/>
                                      </p:to>
                                    </p:set>
                                    <p:animEffect transition="in" filter="fade">
                                      <p:cBhvr>
                                        <p:cTn id="10" dur="500"/>
                                        <p:tgtEl>
                                          <p:spTgt spid="84"/>
                                        </p:tgtEl>
                                      </p:cBhvr>
                                    </p:animEffect>
                                  </p:childTnLst>
                                </p:cTn>
                              </p:par>
                              <p:par>
                                <p:cTn id="11" presetID="10" presetClass="exit" presetSubtype="0" fill="hold" nodeType="withEffect">
                                  <p:stCondLst>
                                    <p:cond delay="0"/>
                                  </p:stCondLst>
                                  <p:childTnLst>
                                    <p:animEffect transition="out" filter="fade">
                                      <p:cBhvr>
                                        <p:cTn id="12" dur="500"/>
                                        <p:tgtEl>
                                          <p:spTgt spid="138"/>
                                        </p:tgtEl>
                                      </p:cBhvr>
                                    </p:animEffect>
                                    <p:set>
                                      <p:cBhvr>
                                        <p:cTn id="13" dur="1" fill="hold">
                                          <p:stCondLst>
                                            <p:cond delay="499"/>
                                          </p:stCondLst>
                                        </p:cTn>
                                        <p:tgtEl>
                                          <p:spTgt spid="138"/>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fade">
                                      <p:cBhvr>
                                        <p:cTn id="18" dur="500"/>
                                        <p:tgtEl>
                                          <p:spTgt spid="3">
                                            <p:txEl>
                                              <p:pRg st="2" end="2"/>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91"/>
                                        </p:tgtEl>
                                        <p:attrNameLst>
                                          <p:attrName>style.visibility</p:attrName>
                                        </p:attrNameLst>
                                      </p:cBhvr>
                                      <p:to>
                                        <p:strVal val="visible"/>
                                      </p:to>
                                    </p:set>
                                    <p:animEffect transition="in" filter="fade">
                                      <p:cBhvr>
                                        <p:cTn id="26" dur="500"/>
                                        <p:tgtEl>
                                          <p:spTgt spid="91"/>
                                        </p:tgtEl>
                                      </p:cBhvr>
                                    </p:animEffect>
                                  </p:childTnLst>
                                </p:cTn>
                              </p:par>
                              <p:par>
                                <p:cTn id="27" presetID="10" presetClass="entr" presetSubtype="0" fill="hold" nodeType="withEffect">
                                  <p:stCondLst>
                                    <p:cond delay="0"/>
                                  </p:stCondLst>
                                  <p:childTnLst>
                                    <p:set>
                                      <p:cBhvr>
                                        <p:cTn id="28" dur="1" fill="hold">
                                          <p:stCondLst>
                                            <p:cond delay="0"/>
                                          </p:stCondLst>
                                        </p:cTn>
                                        <p:tgtEl>
                                          <p:spTgt spid="138"/>
                                        </p:tgtEl>
                                        <p:attrNameLst>
                                          <p:attrName>style.visibility</p:attrName>
                                        </p:attrNameLst>
                                      </p:cBhvr>
                                      <p:to>
                                        <p:strVal val="visible"/>
                                      </p:to>
                                    </p:set>
                                    <p:animEffect transition="in" filter="fade">
                                      <p:cBhvr>
                                        <p:cTn id="29" dur="10"/>
                                        <p:tgtEl>
                                          <p:spTgt spid="138"/>
                                        </p:tgtEl>
                                      </p:cBhvr>
                                    </p:animEffect>
                                  </p:childTnLst>
                                </p:cTn>
                              </p:par>
                              <p:par>
                                <p:cTn id="30" presetID="10" presetClass="exit" presetSubtype="0" fill="hold" nodeType="withEffect">
                                  <p:stCondLst>
                                    <p:cond delay="0"/>
                                  </p:stCondLst>
                                  <p:childTnLst>
                                    <p:animEffect transition="out" filter="fade">
                                      <p:cBhvr>
                                        <p:cTn id="31" dur="10"/>
                                        <p:tgtEl>
                                          <p:spTgt spid="84"/>
                                        </p:tgtEl>
                                      </p:cBhvr>
                                    </p:animEffect>
                                    <p:set>
                                      <p:cBhvr>
                                        <p:cTn id="32" dur="1" fill="hold">
                                          <p:stCondLst>
                                            <p:cond delay="9"/>
                                          </p:stCondLst>
                                        </p:cTn>
                                        <p:tgtEl>
                                          <p:spTgt spid="84"/>
                                        </p:tgtEl>
                                        <p:attrNameLst>
                                          <p:attrName>style.visibility</p:attrName>
                                        </p:attrNameLst>
                                      </p:cBhvr>
                                      <p:to>
                                        <p:strVal val="hidden"/>
                                      </p:to>
                                    </p:set>
                                  </p:childTnLst>
                                </p:cTn>
                              </p:par>
                              <p:par>
                                <p:cTn id="33" presetID="10" presetClass="exit" presetSubtype="0" fill="hold" nodeType="withEffect">
                                  <p:stCondLst>
                                    <p:cond delay="0"/>
                                  </p:stCondLst>
                                  <p:childTnLst>
                                    <p:animEffect transition="out" filter="fade">
                                      <p:cBhvr>
                                        <p:cTn id="34" dur="10"/>
                                        <p:tgtEl>
                                          <p:spTgt spid="145"/>
                                        </p:tgtEl>
                                      </p:cBhvr>
                                    </p:animEffect>
                                    <p:set>
                                      <p:cBhvr>
                                        <p:cTn id="35" dur="1" fill="hold">
                                          <p:stCondLst>
                                            <p:cond delay="9"/>
                                          </p:stCondLst>
                                        </p:cTn>
                                        <p:tgtEl>
                                          <p:spTgt spid="145"/>
                                        </p:tgtEl>
                                        <p:attrNameLst>
                                          <p:attrName>style.visibility</p:attrName>
                                        </p:attrNameLst>
                                      </p:cBhvr>
                                      <p:to>
                                        <p:strVal val="hidden"/>
                                      </p:to>
                                    </p:se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3">
                                            <p:txEl>
                                              <p:pRg st="5" end="5"/>
                                            </p:txEl>
                                          </p:spTgt>
                                        </p:tgtEl>
                                        <p:attrNameLst>
                                          <p:attrName>style.visibility</p:attrName>
                                        </p:attrNameLst>
                                      </p:cBhvr>
                                      <p:to>
                                        <p:strVal val="visible"/>
                                      </p:to>
                                    </p:set>
                                    <p:animEffect transition="in" filter="fade">
                                      <p:cBhvr>
                                        <p:cTn id="40"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List of Sensors</a:t>
            </a:r>
          </a:p>
        </p:txBody>
      </p:sp>
      <p:grpSp>
        <p:nvGrpSpPr>
          <p:cNvPr id="17" name="Group 16"/>
          <p:cNvGrpSpPr/>
          <p:nvPr/>
        </p:nvGrpSpPr>
        <p:grpSpPr>
          <a:xfrm>
            <a:off x="1266465" y="1549244"/>
            <a:ext cx="2185214" cy="1683551"/>
            <a:chOff x="1266465" y="1549244"/>
            <a:chExt cx="2185214" cy="1683551"/>
          </a:xfrm>
        </p:grpSpPr>
        <p:pic>
          <p:nvPicPr>
            <p:cNvPr id="5" name="Picture 2" descr="MQ2 Gas Sensor Module at Rs 115/piece | Gas Sensors | ID: 1927454771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97836" y="1861195"/>
              <a:ext cx="1371600" cy="137160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266465" y="1549244"/>
              <a:ext cx="2185214" cy="369332"/>
            </a:xfrm>
            <a:prstGeom prst="rect">
              <a:avLst/>
            </a:prstGeom>
            <a:noFill/>
          </p:spPr>
          <p:txBody>
            <a:bodyPr wrap="none" rtlCol="0">
              <a:spAutoFit/>
            </a:bodyPr>
            <a:lstStyle/>
            <a:p>
              <a:pPr marL="0" lvl="1"/>
              <a:r>
                <a:rPr lang="en-US" dirty="0"/>
                <a:t>MQ-02/05 Gas Sensor</a:t>
              </a:r>
            </a:p>
          </p:txBody>
        </p:sp>
      </p:grpSp>
      <p:grpSp>
        <p:nvGrpSpPr>
          <p:cNvPr id="18" name="Group 17"/>
          <p:cNvGrpSpPr/>
          <p:nvPr/>
        </p:nvGrpSpPr>
        <p:grpSpPr>
          <a:xfrm>
            <a:off x="5259072" y="1559507"/>
            <a:ext cx="1673856" cy="1673288"/>
            <a:chOff x="5259072" y="1559507"/>
            <a:chExt cx="1673856" cy="1673288"/>
          </a:xfrm>
        </p:grpSpPr>
        <p:pic>
          <p:nvPicPr>
            <p:cNvPr id="1030" name="Picture 6" descr="Image result for obstacle senso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10200" y="1861195"/>
              <a:ext cx="1371600" cy="1371600"/>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p:cNvSpPr txBox="1"/>
            <p:nvPr/>
          </p:nvSpPr>
          <p:spPr>
            <a:xfrm>
              <a:off x="5259072" y="1559507"/>
              <a:ext cx="1673856" cy="369332"/>
            </a:xfrm>
            <a:prstGeom prst="rect">
              <a:avLst/>
            </a:prstGeom>
            <a:noFill/>
          </p:spPr>
          <p:txBody>
            <a:bodyPr wrap="none" rtlCol="0">
              <a:spAutoFit/>
            </a:bodyPr>
            <a:lstStyle/>
            <a:p>
              <a:pPr marL="0" lvl="1"/>
              <a:r>
                <a:rPr lang="en-US" dirty="0"/>
                <a:t>Obstacle Sensor</a:t>
              </a:r>
            </a:p>
          </p:txBody>
        </p:sp>
      </p:grpSp>
      <p:grpSp>
        <p:nvGrpSpPr>
          <p:cNvPr id="19" name="Group 18"/>
          <p:cNvGrpSpPr/>
          <p:nvPr/>
        </p:nvGrpSpPr>
        <p:grpSpPr>
          <a:xfrm>
            <a:off x="8527905" y="1549244"/>
            <a:ext cx="2645276" cy="1666112"/>
            <a:chOff x="8527905" y="1549244"/>
            <a:chExt cx="2645276" cy="1666112"/>
          </a:xfrm>
        </p:grpSpPr>
        <p:pic>
          <p:nvPicPr>
            <p:cNvPr id="10" name="Picture 2" descr="Unique India Ultrasonic Distance Sensor HC-SR0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122564" y="1843756"/>
              <a:ext cx="1455958" cy="1371600"/>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8527905" y="1549244"/>
              <a:ext cx="2645276" cy="369332"/>
            </a:xfrm>
            <a:prstGeom prst="rect">
              <a:avLst/>
            </a:prstGeom>
            <a:noFill/>
          </p:spPr>
          <p:txBody>
            <a:bodyPr wrap="none" rtlCol="0">
              <a:spAutoFit/>
            </a:bodyPr>
            <a:lstStyle/>
            <a:p>
              <a:pPr marL="0" lvl="1"/>
              <a:r>
                <a:rPr lang="en-US" dirty="0"/>
                <a:t>Ultrasonic Distance Sensor</a:t>
              </a:r>
            </a:p>
          </p:txBody>
        </p:sp>
      </p:grpSp>
      <p:grpSp>
        <p:nvGrpSpPr>
          <p:cNvPr id="20" name="Group 19"/>
          <p:cNvGrpSpPr/>
          <p:nvPr/>
        </p:nvGrpSpPr>
        <p:grpSpPr>
          <a:xfrm>
            <a:off x="1277507" y="3207837"/>
            <a:ext cx="2212257" cy="1708509"/>
            <a:chOff x="1277507" y="3207837"/>
            <a:chExt cx="2212257" cy="1708509"/>
          </a:xfrm>
        </p:grpSpPr>
        <p:pic>
          <p:nvPicPr>
            <p:cNvPr id="11" name="Picture 2" descr="SunRobotics LDR Photoresistor Light Sensitive Resistor Light Dependent  Resistor 10mm 5 pcs: Amazon.in: Industrial &amp; Scientific"/>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77507" y="3544746"/>
              <a:ext cx="2212257" cy="1371600"/>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p:cNvSpPr txBox="1"/>
            <p:nvPr/>
          </p:nvSpPr>
          <p:spPr>
            <a:xfrm>
              <a:off x="1767922" y="3207837"/>
              <a:ext cx="1231426" cy="369332"/>
            </a:xfrm>
            <a:prstGeom prst="rect">
              <a:avLst/>
            </a:prstGeom>
            <a:noFill/>
          </p:spPr>
          <p:txBody>
            <a:bodyPr wrap="none" rtlCol="0">
              <a:spAutoFit/>
            </a:bodyPr>
            <a:lstStyle/>
            <a:p>
              <a:pPr marL="0" lvl="1" algn="ctr">
                <a:defRPr/>
              </a:pPr>
              <a:r>
                <a:rPr lang="en-US" dirty="0"/>
                <a:t>LDR Sensor</a:t>
              </a:r>
            </a:p>
          </p:txBody>
        </p:sp>
      </p:grpSp>
      <p:grpSp>
        <p:nvGrpSpPr>
          <p:cNvPr id="21" name="Group 20"/>
          <p:cNvGrpSpPr/>
          <p:nvPr/>
        </p:nvGrpSpPr>
        <p:grpSpPr>
          <a:xfrm>
            <a:off x="5210982" y="3211351"/>
            <a:ext cx="1770036" cy="1642128"/>
            <a:chOff x="5210982" y="3211351"/>
            <a:chExt cx="1770036" cy="1642128"/>
          </a:xfrm>
        </p:grpSpPr>
        <p:pic>
          <p:nvPicPr>
            <p:cNvPr id="1032" name="Picture 8" descr="Robodo PLSNSR1 Pulse Sensor Amped Heart Rate Sensor for Arduino Raspberry Pi"/>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9167"/>
            <a:stretch/>
          </p:blipFill>
          <p:spPr bwMode="auto">
            <a:xfrm>
              <a:off x="5410200" y="3607612"/>
              <a:ext cx="1371600" cy="1245867"/>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p:cNvSpPr txBox="1"/>
            <p:nvPr/>
          </p:nvSpPr>
          <p:spPr>
            <a:xfrm>
              <a:off x="5210982" y="3211351"/>
              <a:ext cx="1770036" cy="369332"/>
            </a:xfrm>
            <a:prstGeom prst="rect">
              <a:avLst/>
            </a:prstGeom>
            <a:noFill/>
          </p:spPr>
          <p:txBody>
            <a:bodyPr wrap="none" rtlCol="0">
              <a:spAutoFit/>
            </a:bodyPr>
            <a:lstStyle/>
            <a:p>
              <a:pPr marL="0" lvl="1" algn="ctr">
                <a:defRPr/>
              </a:pPr>
              <a:r>
                <a:rPr lang="en-US" dirty="0"/>
                <a:t>Heartbeat Sensor</a:t>
              </a:r>
            </a:p>
          </p:txBody>
        </p:sp>
      </p:grpSp>
      <p:grpSp>
        <p:nvGrpSpPr>
          <p:cNvPr id="31" name="Group 30"/>
          <p:cNvGrpSpPr/>
          <p:nvPr/>
        </p:nvGrpSpPr>
        <p:grpSpPr>
          <a:xfrm>
            <a:off x="9093090" y="3215356"/>
            <a:ext cx="1602486" cy="1700989"/>
            <a:chOff x="9093090" y="3215356"/>
            <a:chExt cx="1602486" cy="1700989"/>
          </a:xfrm>
        </p:grpSpPr>
        <p:pic>
          <p:nvPicPr>
            <p:cNvPr id="1034" name="Picture 10" descr="Image result for mpu6050 sensor arduino"/>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093090" y="3544745"/>
              <a:ext cx="1602486" cy="1371600"/>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p:cNvSpPr txBox="1"/>
            <p:nvPr/>
          </p:nvSpPr>
          <p:spPr>
            <a:xfrm>
              <a:off x="9206777" y="3215356"/>
              <a:ext cx="1287532" cy="369332"/>
            </a:xfrm>
            <a:prstGeom prst="rect">
              <a:avLst/>
            </a:prstGeom>
            <a:noFill/>
          </p:spPr>
          <p:txBody>
            <a:bodyPr wrap="none" rtlCol="0">
              <a:spAutoFit/>
            </a:bodyPr>
            <a:lstStyle/>
            <a:p>
              <a:pPr marL="0" lvl="1" algn="ctr">
                <a:defRPr/>
              </a:pPr>
              <a:r>
                <a:rPr lang="en-US" dirty="0"/>
                <a:t>Gyro Sensor</a:t>
              </a:r>
            </a:p>
          </p:txBody>
        </p:sp>
      </p:grpSp>
      <p:grpSp>
        <p:nvGrpSpPr>
          <p:cNvPr id="33" name="Group 32"/>
          <p:cNvGrpSpPr/>
          <p:nvPr/>
        </p:nvGrpSpPr>
        <p:grpSpPr>
          <a:xfrm>
            <a:off x="1266465" y="4916346"/>
            <a:ext cx="2234340" cy="1556891"/>
            <a:chOff x="1266465" y="4916346"/>
            <a:chExt cx="2234340" cy="1556891"/>
          </a:xfrm>
        </p:grpSpPr>
        <p:pic>
          <p:nvPicPr>
            <p:cNvPr id="1036" name="Picture 12" descr="Image result for GPS sensor arduino"/>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266465" y="5228297"/>
              <a:ext cx="2234340" cy="1244940"/>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p:cNvSpPr txBox="1"/>
            <p:nvPr/>
          </p:nvSpPr>
          <p:spPr>
            <a:xfrm>
              <a:off x="1739869" y="4916346"/>
              <a:ext cx="1287532" cy="369332"/>
            </a:xfrm>
            <a:prstGeom prst="rect">
              <a:avLst/>
            </a:prstGeom>
            <a:noFill/>
          </p:spPr>
          <p:txBody>
            <a:bodyPr wrap="none" rtlCol="0">
              <a:spAutoFit/>
            </a:bodyPr>
            <a:lstStyle/>
            <a:p>
              <a:pPr marL="0" lvl="1" algn="ctr">
                <a:defRPr/>
              </a:pPr>
              <a:r>
                <a:rPr lang="en-US" dirty="0"/>
                <a:t>GPS Sensor</a:t>
              </a:r>
            </a:p>
          </p:txBody>
        </p:sp>
      </p:grpSp>
      <p:grpSp>
        <p:nvGrpSpPr>
          <p:cNvPr id="34" name="Group 33"/>
          <p:cNvGrpSpPr/>
          <p:nvPr/>
        </p:nvGrpSpPr>
        <p:grpSpPr>
          <a:xfrm>
            <a:off x="5410200" y="4916346"/>
            <a:ext cx="1409403" cy="1522961"/>
            <a:chOff x="5410200" y="4916346"/>
            <a:chExt cx="1409403" cy="1522961"/>
          </a:xfrm>
        </p:grpSpPr>
        <p:pic>
          <p:nvPicPr>
            <p:cNvPr id="1040" name="Picture 16" descr="Image result for colour sensor arduino"/>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t="9349" b="3326"/>
            <a:stretch/>
          </p:blipFill>
          <p:spPr bwMode="auto">
            <a:xfrm>
              <a:off x="5448003" y="5241572"/>
              <a:ext cx="1371600" cy="1197735"/>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p:cNvSpPr txBox="1"/>
            <p:nvPr/>
          </p:nvSpPr>
          <p:spPr>
            <a:xfrm>
              <a:off x="5410200" y="4916346"/>
              <a:ext cx="1354859" cy="369332"/>
            </a:xfrm>
            <a:prstGeom prst="rect">
              <a:avLst/>
            </a:prstGeom>
            <a:noFill/>
          </p:spPr>
          <p:txBody>
            <a:bodyPr wrap="none" rtlCol="0">
              <a:spAutoFit/>
            </a:bodyPr>
            <a:lstStyle/>
            <a:p>
              <a:pPr marL="0" lvl="1" algn="ctr">
                <a:defRPr/>
              </a:pPr>
              <a:r>
                <a:rPr lang="en-US" dirty="0"/>
                <a:t>Color Sensor</a:t>
              </a:r>
            </a:p>
          </p:txBody>
        </p:sp>
      </p:grpSp>
      <p:grpSp>
        <p:nvGrpSpPr>
          <p:cNvPr id="35" name="Group 34"/>
          <p:cNvGrpSpPr/>
          <p:nvPr/>
        </p:nvGrpSpPr>
        <p:grpSpPr>
          <a:xfrm>
            <a:off x="9208533" y="4916346"/>
            <a:ext cx="1371600" cy="1507985"/>
            <a:chOff x="9208533" y="4916346"/>
            <a:chExt cx="1371600" cy="1507985"/>
          </a:xfrm>
        </p:grpSpPr>
        <p:pic>
          <p:nvPicPr>
            <p:cNvPr id="1046" name="Picture 22" descr="Image result for ph sensor arduino"/>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t="6499" b="8995"/>
            <a:stretch/>
          </p:blipFill>
          <p:spPr bwMode="auto">
            <a:xfrm>
              <a:off x="9208533" y="5265232"/>
              <a:ext cx="1371600" cy="1159099"/>
            </a:xfrm>
            <a:prstGeom prst="rect">
              <a:avLst/>
            </a:prstGeom>
            <a:noFill/>
            <a:extLst>
              <a:ext uri="{909E8E84-426E-40DD-AFC4-6F175D3DCCD1}">
                <a14:hiddenFill xmlns:a14="http://schemas.microsoft.com/office/drawing/2010/main">
                  <a:solidFill>
                    <a:srgbClr val="FFFFFF"/>
                  </a:solidFill>
                </a14:hiddenFill>
              </a:ext>
            </a:extLst>
          </p:spPr>
        </p:pic>
        <p:sp>
          <p:nvSpPr>
            <p:cNvPr id="30" name="TextBox 29"/>
            <p:cNvSpPr txBox="1"/>
            <p:nvPr/>
          </p:nvSpPr>
          <p:spPr>
            <a:xfrm>
              <a:off x="9287729" y="4916346"/>
              <a:ext cx="1125628" cy="369332"/>
            </a:xfrm>
            <a:prstGeom prst="rect">
              <a:avLst/>
            </a:prstGeom>
            <a:noFill/>
          </p:spPr>
          <p:txBody>
            <a:bodyPr wrap="none" rtlCol="0">
              <a:spAutoFit/>
            </a:bodyPr>
            <a:lstStyle/>
            <a:p>
              <a:pPr marL="0" lvl="1" algn="ctr">
                <a:defRPr/>
              </a:pPr>
              <a:r>
                <a:rPr lang="en-US" dirty="0"/>
                <a:t>pH Sensor</a:t>
              </a:r>
            </a:p>
          </p:txBody>
        </p:sp>
      </p:grpSp>
      <p:sp>
        <p:nvSpPr>
          <p:cNvPr id="43" name="Content Placeholder 2"/>
          <p:cNvSpPr>
            <a:spLocks noGrp="1"/>
          </p:cNvSpPr>
          <p:nvPr>
            <p:ph idx="1"/>
          </p:nvPr>
        </p:nvSpPr>
        <p:spPr>
          <a:xfrm>
            <a:off x="131180" y="863444"/>
            <a:ext cx="11929641" cy="5590565"/>
          </a:xfrm>
        </p:spPr>
        <p:txBody>
          <a:bodyPr/>
          <a:lstStyle/>
          <a:p>
            <a:r>
              <a:rPr lang="en-US" dirty="0"/>
              <a:t>The list of sensors which is to be covered in the chapter is as follows:</a:t>
            </a:r>
          </a:p>
          <a:p>
            <a:pPr marL="457200" lvl="1" indent="0">
              <a:buNone/>
            </a:pPr>
            <a:endParaRPr lang="en-US" dirty="0"/>
          </a:p>
        </p:txBody>
      </p:sp>
    </p:spTree>
    <p:extLst>
      <p:ext uri="{BB962C8B-B14F-4D97-AF65-F5344CB8AC3E}">
        <p14:creationId xmlns:p14="http://schemas.microsoft.com/office/powerpoint/2010/main" val="410971298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3">
                                            <p:txEl>
                                              <p:pRg st="0" end="0"/>
                                            </p:txEl>
                                          </p:spTgt>
                                        </p:tgtEl>
                                        <p:attrNameLst>
                                          <p:attrName>style.visibility</p:attrName>
                                        </p:attrNameLst>
                                      </p:cBhvr>
                                      <p:to>
                                        <p:strVal val="visible"/>
                                      </p:to>
                                    </p:set>
                                    <p:animEffect transition="in" filter="fade">
                                      <p:cBhvr>
                                        <p:cTn id="7" dur="500"/>
                                        <p:tgtEl>
                                          <p:spTgt spid="4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500"/>
                                        <p:tgtEl>
                                          <p:spTgt spid="1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fade">
                                      <p:cBhvr>
                                        <p:cTn id="27" dur="500"/>
                                        <p:tgtEl>
                                          <p:spTgt spid="2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1"/>
                                        </p:tgtEl>
                                        <p:attrNameLst>
                                          <p:attrName>style.visibility</p:attrName>
                                        </p:attrNameLst>
                                      </p:cBhvr>
                                      <p:to>
                                        <p:strVal val="visible"/>
                                      </p:to>
                                    </p:set>
                                    <p:animEffect transition="in" filter="fade">
                                      <p:cBhvr>
                                        <p:cTn id="32" dur="500"/>
                                        <p:tgtEl>
                                          <p:spTgt spid="21"/>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1"/>
                                        </p:tgtEl>
                                        <p:attrNameLst>
                                          <p:attrName>style.visibility</p:attrName>
                                        </p:attrNameLst>
                                      </p:cBhvr>
                                      <p:to>
                                        <p:strVal val="visible"/>
                                      </p:to>
                                    </p:set>
                                    <p:animEffect transition="in" filter="fade">
                                      <p:cBhvr>
                                        <p:cTn id="37" dur="500"/>
                                        <p:tgtEl>
                                          <p:spTgt spid="31"/>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3"/>
                                        </p:tgtEl>
                                        <p:attrNameLst>
                                          <p:attrName>style.visibility</p:attrName>
                                        </p:attrNameLst>
                                      </p:cBhvr>
                                      <p:to>
                                        <p:strVal val="visible"/>
                                      </p:to>
                                    </p:set>
                                    <p:animEffect transition="in" filter="fade">
                                      <p:cBhvr>
                                        <p:cTn id="42" dur="500"/>
                                        <p:tgtEl>
                                          <p:spTgt spid="33"/>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4"/>
                                        </p:tgtEl>
                                        <p:attrNameLst>
                                          <p:attrName>style.visibility</p:attrName>
                                        </p:attrNameLst>
                                      </p:cBhvr>
                                      <p:to>
                                        <p:strVal val="visible"/>
                                      </p:to>
                                    </p:set>
                                    <p:animEffect transition="in" filter="fade">
                                      <p:cBhvr>
                                        <p:cTn id="47" dur="500"/>
                                        <p:tgtEl>
                                          <p:spTgt spid="34"/>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35"/>
                                        </p:tgtEl>
                                        <p:attrNameLst>
                                          <p:attrName>style.visibility</p:attrName>
                                        </p:attrNameLst>
                                      </p:cBhvr>
                                      <p:to>
                                        <p:strVal val="visible"/>
                                      </p:to>
                                    </p:set>
                                    <p:animEffect transition="in" filter="fade">
                                      <p:cBhvr>
                                        <p:cTn id="52"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Special Function Registers</a:t>
            </a:r>
          </a:p>
        </p:txBody>
      </p:sp>
      <p:sp>
        <p:nvSpPr>
          <p:cNvPr id="3" name="Content Placeholder 2"/>
          <p:cNvSpPr>
            <a:spLocks noGrp="1"/>
          </p:cNvSpPr>
          <p:nvPr>
            <p:ph idx="1"/>
          </p:nvPr>
        </p:nvSpPr>
        <p:spPr/>
        <p:txBody>
          <a:bodyPr/>
          <a:lstStyle/>
          <a:p>
            <a:r>
              <a:rPr lang="en-US" dirty="0"/>
              <a:t>Timer and Counter registers related to timer and counter programming</a:t>
            </a:r>
          </a:p>
          <a:p>
            <a:pPr marL="457200" indent="-457200">
              <a:buFont typeface="+mj-lt"/>
              <a:buAutoNum type="arabicPeriod" startAt="4"/>
            </a:pPr>
            <a:r>
              <a:rPr lang="en-US" dirty="0"/>
              <a:t>TCON (88h) (</a:t>
            </a:r>
            <a:r>
              <a:rPr lang="en-US" dirty="0">
                <a:solidFill>
                  <a:schemeClr val="tx2"/>
                </a:solidFill>
              </a:rPr>
              <a:t>T</a:t>
            </a:r>
            <a:r>
              <a:rPr lang="en-US" dirty="0"/>
              <a:t>imer </a:t>
            </a:r>
            <a:r>
              <a:rPr lang="en-US" dirty="0">
                <a:solidFill>
                  <a:schemeClr val="tx2"/>
                </a:solidFill>
              </a:rPr>
              <a:t>Con</a:t>
            </a:r>
            <a:r>
              <a:rPr lang="en-US" dirty="0"/>
              <a:t>trol Register)</a:t>
            </a:r>
          </a:p>
          <a:p>
            <a:pPr marL="457200" indent="-457200">
              <a:buFont typeface="+mj-lt"/>
              <a:buAutoNum type="arabicPeriod" startAt="4"/>
            </a:pPr>
            <a:r>
              <a:rPr lang="en-US" dirty="0"/>
              <a:t>TMOD (89h) (</a:t>
            </a:r>
            <a:r>
              <a:rPr lang="en-US" dirty="0">
                <a:solidFill>
                  <a:schemeClr val="tx2"/>
                </a:solidFill>
              </a:rPr>
              <a:t>T</a:t>
            </a:r>
            <a:r>
              <a:rPr lang="en-US" dirty="0"/>
              <a:t>imer </a:t>
            </a:r>
            <a:r>
              <a:rPr lang="en-US" dirty="0">
                <a:solidFill>
                  <a:schemeClr val="tx2"/>
                </a:solidFill>
              </a:rPr>
              <a:t>Mode</a:t>
            </a:r>
            <a:r>
              <a:rPr lang="en-US" dirty="0"/>
              <a:t> Register)</a:t>
            </a:r>
          </a:p>
          <a:p>
            <a:pPr marL="457200" indent="-457200">
              <a:buFont typeface="+mj-lt"/>
              <a:buAutoNum type="arabicPeriod" startAt="4"/>
            </a:pPr>
            <a:r>
              <a:rPr lang="en-US" dirty="0"/>
              <a:t>TL0 (8Ah) (</a:t>
            </a:r>
            <a:r>
              <a:rPr lang="en-US" dirty="0">
                <a:solidFill>
                  <a:schemeClr val="tx2"/>
                </a:solidFill>
              </a:rPr>
              <a:t>T</a:t>
            </a:r>
            <a:r>
              <a:rPr lang="en-US" dirty="0"/>
              <a:t>imer</a:t>
            </a:r>
            <a:r>
              <a:rPr lang="en-US" dirty="0">
                <a:solidFill>
                  <a:schemeClr val="tx2"/>
                </a:solidFill>
              </a:rPr>
              <a:t>0</a:t>
            </a:r>
            <a:r>
              <a:rPr lang="en-US" dirty="0"/>
              <a:t>  </a:t>
            </a:r>
            <a:r>
              <a:rPr lang="en-US" dirty="0">
                <a:solidFill>
                  <a:schemeClr val="tx2"/>
                </a:solidFill>
              </a:rPr>
              <a:t>L</a:t>
            </a:r>
            <a:r>
              <a:rPr lang="en-US" dirty="0"/>
              <a:t>ower Byte)</a:t>
            </a:r>
          </a:p>
          <a:p>
            <a:pPr marL="457200" indent="-457200">
              <a:buFont typeface="+mj-lt"/>
              <a:buAutoNum type="arabicPeriod" startAt="4"/>
            </a:pPr>
            <a:r>
              <a:rPr lang="en-US" dirty="0"/>
              <a:t>TL1 (8Bh) (</a:t>
            </a:r>
            <a:r>
              <a:rPr lang="en-US" dirty="0">
                <a:solidFill>
                  <a:schemeClr val="tx2"/>
                </a:solidFill>
              </a:rPr>
              <a:t>Ti</a:t>
            </a:r>
            <a:r>
              <a:rPr lang="en-US" dirty="0"/>
              <a:t>mer</a:t>
            </a:r>
            <a:r>
              <a:rPr lang="en-US" dirty="0">
                <a:solidFill>
                  <a:schemeClr val="tx2"/>
                </a:solidFill>
              </a:rPr>
              <a:t>1</a:t>
            </a:r>
            <a:r>
              <a:rPr lang="en-US" dirty="0"/>
              <a:t> </a:t>
            </a:r>
            <a:r>
              <a:rPr lang="en-US" dirty="0">
                <a:solidFill>
                  <a:schemeClr val="tx2"/>
                </a:solidFill>
              </a:rPr>
              <a:t> L</a:t>
            </a:r>
            <a:r>
              <a:rPr lang="en-US" dirty="0"/>
              <a:t>ower Byte)</a:t>
            </a:r>
          </a:p>
          <a:p>
            <a:pPr marL="457200" indent="-457200">
              <a:buFont typeface="+mj-lt"/>
              <a:buAutoNum type="arabicPeriod" startAt="4"/>
            </a:pPr>
            <a:r>
              <a:rPr lang="en-US" dirty="0"/>
              <a:t>TH0 (8Ch) (</a:t>
            </a:r>
            <a:r>
              <a:rPr lang="en-US" dirty="0">
                <a:solidFill>
                  <a:schemeClr val="tx2"/>
                </a:solidFill>
              </a:rPr>
              <a:t>T</a:t>
            </a:r>
            <a:r>
              <a:rPr lang="en-US" dirty="0"/>
              <a:t>imer</a:t>
            </a:r>
            <a:r>
              <a:rPr lang="en-US" dirty="0">
                <a:solidFill>
                  <a:schemeClr val="tx2"/>
                </a:solidFill>
              </a:rPr>
              <a:t>0</a:t>
            </a:r>
            <a:r>
              <a:rPr lang="en-US" dirty="0"/>
              <a:t>  </a:t>
            </a:r>
            <a:r>
              <a:rPr lang="en-US" dirty="0">
                <a:solidFill>
                  <a:schemeClr val="tx2"/>
                </a:solidFill>
              </a:rPr>
              <a:t>H</a:t>
            </a:r>
            <a:r>
              <a:rPr lang="en-US" dirty="0"/>
              <a:t>igher Byte)</a:t>
            </a:r>
          </a:p>
          <a:p>
            <a:pPr marL="457200" indent="-457200">
              <a:buFont typeface="+mj-lt"/>
              <a:buAutoNum type="arabicPeriod" startAt="4"/>
            </a:pPr>
            <a:r>
              <a:rPr lang="en-US" dirty="0"/>
              <a:t>TH1 (8Dh) (</a:t>
            </a:r>
            <a:r>
              <a:rPr lang="en-US" dirty="0">
                <a:solidFill>
                  <a:schemeClr val="tx2"/>
                </a:solidFill>
              </a:rPr>
              <a:t>T</a:t>
            </a:r>
            <a:r>
              <a:rPr lang="en-US" dirty="0"/>
              <a:t>imer</a:t>
            </a:r>
            <a:r>
              <a:rPr lang="en-US" dirty="0">
                <a:solidFill>
                  <a:schemeClr val="tx2"/>
                </a:solidFill>
              </a:rPr>
              <a:t>1</a:t>
            </a:r>
            <a:r>
              <a:rPr lang="en-US" dirty="0"/>
              <a:t>  </a:t>
            </a:r>
            <a:r>
              <a:rPr lang="en-US" dirty="0">
                <a:solidFill>
                  <a:schemeClr val="tx2"/>
                </a:solidFill>
              </a:rPr>
              <a:t>H</a:t>
            </a:r>
            <a:r>
              <a:rPr lang="en-US" dirty="0"/>
              <a:t>igher Byte)</a:t>
            </a:r>
          </a:p>
          <a:p>
            <a:r>
              <a:rPr lang="en-US" dirty="0"/>
              <a:t>PORT register – These registers are used for PORT programming.</a:t>
            </a:r>
          </a:p>
          <a:p>
            <a:pPr marL="457200" indent="-457200">
              <a:buFont typeface="+mj-lt"/>
              <a:buAutoNum type="arabicPeriod" startAt="10"/>
            </a:pPr>
            <a:r>
              <a:rPr lang="en-US" dirty="0"/>
              <a:t>P0(80h) 		</a:t>
            </a:r>
            <a:r>
              <a:rPr lang="en-US" dirty="0">
                <a:solidFill>
                  <a:schemeClr val="accent6"/>
                </a:solidFill>
              </a:rPr>
              <a:t>11. </a:t>
            </a:r>
            <a:r>
              <a:rPr lang="en-US" dirty="0"/>
              <a:t>P1(90h) 		</a:t>
            </a:r>
            <a:r>
              <a:rPr lang="en-US" dirty="0">
                <a:solidFill>
                  <a:schemeClr val="accent6"/>
                </a:solidFill>
              </a:rPr>
              <a:t>12. </a:t>
            </a:r>
            <a:r>
              <a:rPr lang="en-US" dirty="0"/>
              <a:t>P2(A0h)		</a:t>
            </a:r>
            <a:r>
              <a:rPr lang="en-US" dirty="0">
                <a:solidFill>
                  <a:schemeClr val="accent6"/>
                </a:solidFill>
              </a:rPr>
              <a:t>13. </a:t>
            </a:r>
            <a:r>
              <a:rPr lang="en-US" dirty="0"/>
              <a:t>P3 (B0h)</a:t>
            </a:r>
          </a:p>
          <a:p>
            <a:r>
              <a:rPr lang="en-US" dirty="0"/>
              <a:t>Interrupt programming registers</a:t>
            </a:r>
          </a:p>
          <a:p>
            <a:pPr marL="457200" indent="-457200">
              <a:buFont typeface="+mj-lt"/>
              <a:buAutoNum type="arabicPeriod" startAt="14"/>
            </a:pPr>
            <a:r>
              <a:rPr lang="en-US" dirty="0"/>
              <a:t>IE (A8h) (</a:t>
            </a:r>
            <a:r>
              <a:rPr lang="en-US" dirty="0">
                <a:solidFill>
                  <a:schemeClr val="tx2"/>
                </a:solidFill>
              </a:rPr>
              <a:t>I</a:t>
            </a:r>
            <a:r>
              <a:rPr lang="en-US" dirty="0"/>
              <a:t>nterrupt </a:t>
            </a:r>
            <a:r>
              <a:rPr lang="en-US" dirty="0">
                <a:solidFill>
                  <a:schemeClr val="tx2"/>
                </a:solidFill>
              </a:rPr>
              <a:t>E</a:t>
            </a:r>
            <a:r>
              <a:rPr lang="en-US" dirty="0"/>
              <a:t>nable)</a:t>
            </a:r>
          </a:p>
          <a:p>
            <a:pPr marL="457200" indent="-457200">
              <a:buFont typeface="+mj-lt"/>
              <a:buAutoNum type="arabicPeriod" startAt="14"/>
            </a:pPr>
            <a:r>
              <a:rPr lang="en-US" dirty="0"/>
              <a:t>IP (B8h) (</a:t>
            </a:r>
            <a:r>
              <a:rPr lang="en-US" dirty="0">
                <a:solidFill>
                  <a:schemeClr val="tx2"/>
                </a:solidFill>
              </a:rPr>
              <a:t>I</a:t>
            </a:r>
            <a:r>
              <a:rPr lang="en-US" dirty="0"/>
              <a:t>nterrupt </a:t>
            </a:r>
            <a:r>
              <a:rPr lang="en-US" dirty="0">
                <a:solidFill>
                  <a:schemeClr val="tx2"/>
                </a:solidFill>
              </a:rPr>
              <a:t>P</a:t>
            </a:r>
            <a:r>
              <a:rPr lang="en-US" dirty="0"/>
              <a:t>riority)</a:t>
            </a:r>
          </a:p>
          <a:p>
            <a:pPr marL="0" indent="0">
              <a:buNone/>
            </a:pPr>
            <a:endParaRPr lang="en-US" dirty="0"/>
          </a:p>
        </p:txBody>
      </p:sp>
    </p:spTree>
    <p:extLst>
      <p:ext uri="{BB962C8B-B14F-4D97-AF65-F5344CB8AC3E}">
        <p14:creationId xmlns:p14="http://schemas.microsoft.com/office/powerpoint/2010/main" val="323903548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fade">
                                      <p:cBhvr>
                                        <p:cTn id="52" dur="500"/>
                                        <p:tgtEl>
                                          <p:spTgt spid="3">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3">
                                            <p:txEl>
                                              <p:pRg st="10" end="10"/>
                                            </p:txEl>
                                          </p:spTgt>
                                        </p:tgtEl>
                                        <p:attrNameLst>
                                          <p:attrName>style.visibility</p:attrName>
                                        </p:attrNameLst>
                                      </p:cBhvr>
                                      <p:to>
                                        <p:strVal val="visible"/>
                                      </p:to>
                                    </p:set>
                                    <p:animEffect transition="in" filter="fade">
                                      <p:cBhvr>
                                        <p:cTn id="57" dur="500"/>
                                        <p:tgtEl>
                                          <p:spTgt spid="3">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3">
                                            <p:txEl>
                                              <p:pRg st="11" end="11"/>
                                            </p:txEl>
                                          </p:spTgt>
                                        </p:tgtEl>
                                        <p:attrNameLst>
                                          <p:attrName>style.visibility</p:attrName>
                                        </p:attrNameLst>
                                      </p:cBhvr>
                                      <p:to>
                                        <p:strVal val="visible"/>
                                      </p:to>
                                    </p:set>
                                    <p:animEffect transition="in" filter="fade">
                                      <p:cBhvr>
                                        <p:cTn id="62"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Special Function Registers</a:t>
            </a:r>
          </a:p>
        </p:txBody>
      </p:sp>
      <p:sp>
        <p:nvSpPr>
          <p:cNvPr id="3" name="Content Placeholder 2"/>
          <p:cNvSpPr>
            <a:spLocks noGrp="1"/>
          </p:cNvSpPr>
          <p:nvPr>
            <p:ph idx="1"/>
          </p:nvPr>
        </p:nvSpPr>
        <p:spPr/>
        <p:txBody>
          <a:bodyPr/>
          <a:lstStyle/>
          <a:p>
            <a:r>
              <a:rPr lang="en-US" dirty="0"/>
              <a:t>Power control register</a:t>
            </a:r>
          </a:p>
          <a:p>
            <a:pPr marL="457200" indent="-457200">
              <a:buFont typeface="+mj-lt"/>
              <a:buAutoNum type="arabicPeriod" startAt="16"/>
            </a:pPr>
            <a:r>
              <a:rPr lang="en-US" dirty="0"/>
              <a:t>PCON (87h) (</a:t>
            </a:r>
            <a:r>
              <a:rPr lang="en-US" dirty="0">
                <a:solidFill>
                  <a:schemeClr val="tx2"/>
                </a:solidFill>
              </a:rPr>
              <a:t>P</a:t>
            </a:r>
            <a:r>
              <a:rPr lang="en-US" dirty="0"/>
              <a:t>ower </a:t>
            </a:r>
            <a:r>
              <a:rPr lang="en-US" dirty="0">
                <a:solidFill>
                  <a:schemeClr val="tx2"/>
                </a:solidFill>
              </a:rPr>
              <a:t>Con</a:t>
            </a:r>
            <a:r>
              <a:rPr lang="en-US" dirty="0"/>
              <a:t>trol)</a:t>
            </a:r>
          </a:p>
          <a:p>
            <a:r>
              <a:rPr lang="en-US" dirty="0"/>
              <a:t>Serial Communication Registers</a:t>
            </a:r>
          </a:p>
          <a:p>
            <a:pPr marL="457200" indent="-457200">
              <a:buFont typeface="+mj-lt"/>
              <a:buAutoNum type="arabicPeriod" startAt="17"/>
            </a:pPr>
            <a:r>
              <a:rPr lang="en-US" dirty="0"/>
              <a:t>SCON (98h) (</a:t>
            </a:r>
            <a:r>
              <a:rPr lang="en-US" dirty="0">
                <a:solidFill>
                  <a:schemeClr val="tx2"/>
                </a:solidFill>
              </a:rPr>
              <a:t>S</a:t>
            </a:r>
            <a:r>
              <a:rPr lang="en-US" dirty="0"/>
              <a:t>erial </a:t>
            </a:r>
            <a:r>
              <a:rPr lang="en-US" dirty="0">
                <a:solidFill>
                  <a:schemeClr val="tx2"/>
                </a:solidFill>
              </a:rPr>
              <a:t>Con</a:t>
            </a:r>
            <a:r>
              <a:rPr lang="en-US" dirty="0"/>
              <a:t>trol)</a:t>
            </a:r>
          </a:p>
          <a:p>
            <a:pPr marL="457200" indent="-457200">
              <a:buFont typeface="+mj-lt"/>
              <a:buAutoNum type="arabicPeriod" startAt="17"/>
            </a:pPr>
            <a:r>
              <a:rPr lang="en-US" dirty="0"/>
              <a:t>SBUF (99h) (</a:t>
            </a:r>
            <a:r>
              <a:rPr lang="en-US" dirty="0">
                <a:solidFill>
                  <a:schemeClr val="tx2"/>
                </a:solidFill>
              </a:rPr>
              <a:t>S</a:t>
            </a:r>
            <a:r>
              <a:rPr lang="en-US" dirty="0"/>
              <a:t>erial </a:t>
            </a:r>
            <a:r>
              <a:rPr lang="en-US" dirty="0">
                <a:solidFill>
                  <a:schemeClr val="tx2"/>
                </a:solidFill>
              </a:rPr>
              <a:t>Buf</a:t>
            </a:r>
            <a:r>
              <a:rPr lang="en-US" dirty="0"/>
              <a:t>fer)</a:t>
            </a:r>
          </a:p>
          <a:p>
            <a:r>
              <a:rPr lang="en-US" dirty="0"/>
              <a:t>Data Pointer Registers (</a:t>
            </a:r>
            <a:r>
              <a:rPr lang="en-US" dirty="0">
                <a:solidFill>
                  <a:schemeClr val="tx2"/>
                </a:solidFill>
              </a:rPr>
              <a:t>DPTR</a:t>
            </a:r>
            <a:r>
              <a:rPr lang="en-US" dirty="0"/>
              <a:t>) – This register is combination of two 8 bit registers DPH and DPL. It is used when data is to be stored in memory pointing out a particular location.</a:t>
            </a:r>
          </a:p>
          <a:p>
            <a:pPr marL="457200" indent="-457200">
              <a:buFont typeface="+mj-lt"/>
              <a:buAutoNum type="arabicPeriod" startAt="19"/>
            </a:pPr>
            <a:r>
              <a:rPr lang="en-US" dirty="0"/>
              <a:t>DPH (83h) (</a:t>
            </a:r>
            <a:r>
              <a:rPr lang="en-US" dirty="0">
                <a:solidFill>
                  <a:schemeClr val="tx2"/>
                </a:solidFill>
              </a:rPr>
              <a:t>D</a:t>
            </a:r>
            <a:r>
              <a:rPr lang="en-US" dirty="0"/>
              <a:t>ata </a:t>
            </a:r>
            <a:r>
              <a:rPr lang="en-US" dirty="0">
                <a:solidFill>
                  <a:schemeClr val="tx2"/>
                </a:solidFill>
              </a:rPr>
              <a:t>P</a:t>
            </a:r>
            <a:r>
              <a:rPr lang="en-US" dirty="0"/>
              <a:t>ointer </a:t>
            </a:r>
            <a:r>
              <a:rPr lang="en-US" dirty="0">
                <a:solidFill>
                  <a:schemeClr val="tx2"/>
                </a:solidFill>
              </a:rPr>
              <a:t>H</a:t>
            </a:r>
            <a:r>
              <a:rPr lang="en-US" dirty="0"/>
              <a:t>igher byte)</a:t>
            </a:r>
          </a:p>
          <a:p>
            <a:pPr marL="457200" indent="-457200">
              <a:buFont typeface="+mj-lt"/>
              <a:buAutoNum type="arabicPeriod" startAt="19"/>
            </a:pPr>
            <a:r>
              <a:rPr lang="en-US" dirty="0"/>
              <a:t>DPL (82h) (</a:t>
            </a:r>
            <a:r>
              <a:rPr lang="en-US" dirty="0">
                <a:solidFill>
                  <a:schemeClr val="tx2"/>
                </a:solidFill>
              </a:rPr>
              <a:t>D</a:t>
            </a:r>
            <a:r>
              <a:rPr lang="en-US" dirty="0"/>
              <a:t>ata </a:t>
            </a:r>
            <a:r>
              <a:rPr lang="en-US" dirty="0">
                <a:solidFill>
                  <a:schemeClr val="tx2"/>
                </a:solidFill>
              </a:rPr>
              <a:t>P</a:t>
            </a:r>
            <a:r>
              <a:rPr lang="en-US" dirty="0"/>
              <a:t>ointer </a:t>
            </a:r>
            <a:r>
              <a:rPr lang="en-US" dirty="0">
                <a:solidFill>
                  <a:schemeClr val="tx2"/>
                </a:solidFill>
              </a:rPr>
              <a:t>L</a:t>
            </a:r>
            <a:r>
              <a:rPr lang="en-US" dirty="0"/>
              <a:t>ower byte)</a:t>
            </a:r>
          </a:p>
          <a:p>
            <a:r>
              <a:rPr lang="en-US" dirty="0"/>
              <a:t>Stack Pointer – It is used while storing the data into stack memory.</a:t>
            </a:r>
          </a:p>
          <a:p>
            <a:pPr marL="457200" indent="-457200">
              <a:buFont typeface="+mj-lt"/>
              <a:buAutoNum type="arabicPeriod" startAt="21"/>
            </a:pPr>
            <a:r>
              <a:rPr lang="en-US" dirty="0"/>
              <a:t>SP (81h) (</a:t>
            </a:r>
            <a:r>
              <a:rPr lang="en-US" dirty="0">
                <a:solidFill>
                  <a:schemeClr val="tx2"/>
                </a:solidFill>
              </a:rPr>
              <a:t>S</a:t>
            </a:r>
            <a:r>
              <a:rPr lang="en-US" dirty="0"/>
              <a:t>tack </a:t>
            </a:r>
            <a:r>
              <a:rPr lang="en-US" dirty="0">
                <a:solidFill>
                  <a:schemeClr val="tx2"/>
                </a:solidFill>
              </a:rPr>
              <a:t>P</a:t>
            </a:r>
            <a:r>
              <a:rPr lang="en-US" dirty="0"/>
              <a:t>ointer)</a:t>
            </a:r>
          </a:p>
        </p:txBody>
      </p:sp>
    </p:spTree>
    <p:extLst>
      <p:ext uri="{BB962C8B-B14F-4D97-AF65-F5344CB8AC3E}">
        <p14:creationId xmlns:p14="http://schemas.microsoft.com/office/powerpoint/2010/main" val="133457714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fade">
                                      <p:cBhvr>
                                        <p:cTn id="52"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Advanced RISC Machine (ARM)</a:t>
            </a:r>
          </a:p>
        </p:txBody>
      </p:sp>
      <p:sp>
        <p:nvSpPr>
          <p:cNvPr id="3" name="Content Placeholder 2"/>
          <p:cNvSpPr>
            <a:spLocks noGrp="1"/>
          </p:cNvSpPr>
          <p:nvPr>
            <p:ph idx="1"/>
          </p:nvPr>
        </p:nvSpPr>
        <p:spPr/>
        <p:txBody>
          <a:bodyPr/>
          <a:lstStyle/>
          <a:p>
            <a:r>
              <a:rPr lang="en-US" dirty="0"/>
              <a:t>An  </a:t>
            </a:r>
            <a:r>
              <a:rPr lang="en-US" dirty="0">
                <a:solidFill>
                  <a:schemeClr val="tx2"/>
                </a:solidFill>
              </a:rPr>
              <a:t>A</a:t>
            </a:r>
            <a:r>
              <a:rPr lang="en-US" dirty="0"/>
              <a:t>dvanced </a:t>
            </a:r>
            <a:r>
              <a:rPr lang="en-US" dirty="0">
                <a:solidFill>
                  <a:schemeClr val="tx2"/>
                </a:solidFill>
              </a:rPr>
              <a:t>R</a:t>
            </a:r>
            <a:r>
              <a:rPr lang="en-US" dirty="0"/>
              <a:t>ISC </a:t>
            </a:r>
            <a:r>
              <a:rPr lang="en-US" dirty="0">
                <a:solidFill>
                  <a:schemeClr val="tx2"/>
                </a:solidFill>
              </a:rPr>
              <a:t>M</a:t>
            </a:r>
            <a:r>
              <a:rPr lang="en-US" dirty="0"/>
              <a:t>achine (</a:t>
            </a:r>
            <a:r>
              <a:rPr lang="en-US" dirty="0">
                <a:solidFill>
                  <a:schemeClr val="tx2"/>
                </a:solidFill>
              </a:rPr>
              <a:t>ARM</a:t>
            </a:r>
            <a:r>
              <a:rPr lang="en-US" dirty="0"/>
              <a:t>) is a processor which is family of CPUs based on </a:t>
            </a:r>
            <a:r>
              <a:rPr lang="en-US" dirty="0">
                <a:solidFill>
                  <a:schemeClr val="tx2"/>
                </a:solidFill>
              </a:rPr>
              <a:t>R</a:t>
            </a:r>
            <a:r>
              <a:rPr lang="en-US" dirty="0"/>
              <a:t>educed </a:t>
            </a:r>
            <a:r>
              <a:rPr lang="en-US" dirty="0">
                <a:solidFill>
                  <a:schemeClr val="tx2"/>
                </a:solidFill>
              </a:rPr>
              <a:t>I</a:t>
            </a:r>
            <a:r>
              <a:rPr lang="en-US" dirty="0"/>
              <a:t>nstruction </a:t>
            </a:r>
            <a:r>
              <a:rPr lang="en-US" dirty="0">
                <a:solidFill>
                  <a:schemeClr val="tx2"/>
                </a:solidFill>
              </a:rPr>
              <a:t>S</a:t>
            </a:r>
            <a:r>
              <a:rPr lang="en-US" dirty="0"/>
              <a:t>et </a:t>
            </a:r>
            <a:r>
              <a:rPr lang="en-US" dirty="0">
                <a:solidFill>
                  <a:schemeClr val="tx2"/>
                </a:solidFill>
              </a:rPr>
              <a:t>C</a:t>
            </a:r>
            <a:r>
              <a:rPr lang="en-US" dirty="0"/>
              <a:t>omputer.</a:t>
            </a:r>
          </a:p>
          <a:p>
            <a:r>
              <a:rPr lang="en-US" dirty="0"/>
              <a:t>The ARM processor is 32 bit processor developed for high-end applications that involve more complex computations and calculations.</a:t>
            </a:r>
          </a:p>
          <a:p>
            <a:r>
              <a:rPr lang="en-US" dirty="0"/>
              <a:t>The ARM is based on RISC but has been enhanced for usage in embedded applications.</a:t>
            </a:r>
          </a:p>
          <a:p>
            <a:endParaRPr lang="en-US" dirty="0"/>
          </a:p>
          <a:p>
            <a:endParaRPr lang="en-US" dirty="0"/>
          </a:p>
          <a:p>
            <a:endParaRPr lang="en-US" dirty="0"/>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3099" t="40" r="5773" b="2526"/>
          <a:stretch/>
        </p:blipFill>
        <p:spPr>
          <a:xfrm>
            <a:off x="723331" y="2741817"/>
            <a:ext cx="4339988" cy="3712192"/>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63836" y="3435863"/>
            <a:ext cx="2381250" cy="2324100"/>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26202" y="3226313"/>
            <a:ext cx="2921900" cy="2743200"/>
          </a:xfrm>
          <a:prstGeom prst="rect">
            <a:avLst/>
          </a:prstGeom>
        </p:spPr>
      </p:pic>
    </p:spTree>
    <p:extLst>
      <p:ext uri="{BB962C8B-B14F-4D97-AF65-F5344CB8AC3E}">
        <p14:creationId xmlns:p14="http://schemas.microsoft.com/office/powerpoint/2010/main" val="148944264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par>
                                <p:cTn id="23" presetID="10" presetClass="entr" presetSubtype="0" fill="hold" nodeType="with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500"/>
                                        <p:tgtEl>
                                          <p:spTgt spid="7"/>
                                        </p:tgtEl>
                                      </p:cBhvr>
                                    </p:animEffect>
                                  </p:childTnLst>
                                </p:cTn>
                              </p:par>
                              <p:par>
                                <p:cTn id="26" presetID="10" presetClass="entr" presetSubtype="0" fill="hold" nodeType="with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Features of ARM</a:t>
            </a:r>
          </a:p>
        </p:txBody>
      </p:sp>
      <p:sp>
        <p:nvSpPr>
          <p:cNvPr id="3" name="Content Placeholder 2"/>
          <p:cNvSpPr>
            <a:spLocks noGrp="1"/>
          </p:cNvSpPr>
          <p:nvPr>
            <p:ph idx="1"/>
          </p:nvPr>
        </p:nvSpPr>
        <p:spPr/>
        <p:txBody>
          <a:bodyPr/>
          <a:lstStyle/>
          <a:p>
            <a:r>
              <a:rPr lang="en-US" dirty="0"/>
              <a:t>It has large uniform register files with </a:t>
            </a:r>
            <a:r>
              <a:rPr lang="en-US" dirty="0">
                <a:solidFill>
                  <a:schemeClr val="accent6"/>
                </a:solidFill>
              </a:rPr>
              <a:t>load and store</a:t>
            </a:r>
            <a:r>
              <a:rPr lang="en-US" dirty="0"/>
              <a:t> architecture. The load-store architecture allows a single instruction to perform </a:t>
            </a:r>
            <a:r>
              <a:rPr lang="en-US" dirty="0">
                <a:solidFill>
                  <a:schemeClr val="tx2"/>
                </a:solidFill>
              </a:rPr>
              <a:t>load operation from main memory into register</a:t>
            </a:r>
            <a:r>
              <a:rPr lang="en-US" dirty="0"/>
              <a:t> and </a:t>
            </a:r>
            <a:r>
              <a:rPr lang="en-US" dirty="0">
                <a:solidFill>
                  <a:schemeClr val="tx2"/>
                </a:solidFill>
              </a:rPr>
              <a:t>store operation from a register into main memory</a:t>
            </a:r>
            <a:r>
              <a:rPr lang="en-US" dirty="0"/>
              <a:t>.</a:t>
            </a:r>
          </a:p>
          <a:p>
            <a:r>
              <a:rPr lang="en-US" dirty="0"/>
              <a:t>ARM is 32 – bit processor with </a:t>
            </a:r>
            <a:r>
              <a:rPr lang="en-US" dirty="0">
                <a:solidFill>
                  <a:schemeClr val="accent6"/>
                </a:solidFill>
              </a:rPr>
              <a:t>reverse compatibility</a:t>
            </a:r>
            <a:r>
              <a:rPr lang="en-US" dirty="0"/>
              <a:t>. So it has 16-bit and 8-bit variants embedded into 32 – bit processor.</a:t>
            </a:r>
          </a:p>
          <a:p>
            <a:r>
              <a:rPr lang="en-US" dirty="0"/>
              <a:t>It has very good </a:t>
            </a:r>
            <a:r>
              <a:rPr lang="en-US" dirty="0">
                <a:solidFill>
                  <a:schemeClr val="tx2"/>
                </a:solidFill>
              </a:rPr>
              <a:t>speed v/s power consumption ratio</a:t>
            </a:r>
            <a:r>
              <a:rPr lang="en-US" dirty="0">
                <a:solidFill>
                  <a:schemeClr val="accent6"/>
                </a:solidFill>
              </a:rPr>
              <a:t> </a:t>
            </a:r>
            <a:r>
              <a:rPr lang="en-US" dirty="0"/>
              <a:t>and high code density.</a:t>
            </a:r>
          </a:p>
          <a:p>
            <a:r>
              <a:rPr lang="en-US" dirty="0"/>
              <a:t>It has a </a:t>
            </a:r>
            <a:r>
              <a:rPr lang="en-US" dirty="0">
                <a:solidFill>
                  <a:schemeClr val="accent6"/>
                </a:solidFill>
              </a:rPr>
              <a:t>barrel shifter </a:t>
            </a:r>
            <a:r>
              <a:rPr lang="en-US" dirty="0"/>
              <a:t>in the data path, which can maximize hardware usage available on the chip.</a:t>
            </a:r>
          </a:p>
          <a:p>
            <a:r>
              <a:rPr lang="en-US" dirty="0"/>
              <a:t>Built in </a:t>
            </a:r>
            <a:r>
              <a:rPr lang="en-US" dirty="0">
                <a:solidFill>
                  <a:schemeClr val="tx2"/>
                </a:solidFill>
              </a:rPr>
              <a:t>auto-increment and auto-decrement</a:t>
            </a:r>
            <a:r>
              <a:rPr lang="en-US" dirty="0"/>
              <a:t> addressing modes.</a:t>
            </a:r>
          </a:p>
          <a:p>
            <a:r>
              <a:rPr lang="en-US" dirty="0"/>
              <a:t>It has </a:t>
            </a:r>
            <a:r>
              <a:rPr lang="en-US" dirty="0">
                <a:solidFill>
                  <a:schemeClr val="accent6"/>
                </a:solidFill>
              </a:rPr>
              <a:t>conditional execution</a:t>
            </a:r>
            <a:r>
              <a:rPr lang="en-US" dirty="0"/>
              <a:t> instructions.</a:t>
            </a:r>
          </a:p>
        </p:txBody>
      </p:sp>
    </p:spTree>
    <p:extLst>
      <p:ext uri="{BB962C8B-B14F-4D97-AF65-F5344CB8AC3E}">
        <p14:creationId xmlns:p14="http://schemas.microsoft.com/office/powerpoint/2010/main" val="159872127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 name="Title 113"/>
          <p:cNvSpPr>
            <a:spLocks noGrp="1"/>
          </p:cNvSpPr>
          <p:nvPr>
            <p:ph type="title"/>
          </p:nvPr>
        </p:nvSpPr>
        <p:spPr/>
        <p:txBody>
          <a:bodyPr/>
          <a:lstStyle/>
          <a:p>
            <a:r>
              <a:rPr lang="en-US" dirty="0"/>
              <a:t>ARM Core Data Flow Model</a:t>
            </a:r>
          </a:p>
        </p:txBody>
      </p:sp>
      <p:sp>
        <p:nvSpPr>
          <p:cNvPr id="117" name="Content Placeholder 116"/>
          <p:cNvSpPr>
            <a:spLocks noGrp="1"/>
          </p:cNvSpPr>
          <p:nvPr>
            <p:ph idx="1"/>
          </p:nvPr>
        </p:nvSpPr>
        <p:spPr>
          <a:xfrm>
            <a:off x="131180" y="863444"/>
            <a:ext cx="3572919" cy="5590565"/>
          </a:xfrm>
        </p:spPr>
        <p:txBody>
          <a:bodyPr/>
          <a:lstStyle/>
          <a:p>
            <a:r>
              <a:rPr lang="en-US" dirty="0"/>
              <a:t>Figure shows ARM core flow diagram where the functional units are connected by data buses.</a:t>
            </a:r>
          </a:p>
          <a:p>
            <a:r>
              <a:rPr lang="en-US" dirty="0"/>
              <a:t>The important blocks can be explained as following.</a:t>
            </a:r>
          </a:p>
          <a:p>
            <a:r>
              <a:rPr lang="en-US" dirty="0"/>
              <a:t>Instruction Decoder</a:t>
            </a:r>
          </a:p>
          <a:p>
            <a:pPr lvl="1"/>
            <a:r>
              <a:rPr lang="en-US" dirty="0"/>
              <a:t>It decodes the instruction before execution.</a:t>
            </a:r>
          </a:p>
          <a:p>
            <a:pPr lvl="1"/>
            <a:r>
              <a:rPr lang="en-US" dirty="0"/>
              <a:t>There are three kinds of instruction set supported</a:t>
            </a:r>
          </a:p>
          <a:p>
            <a:pPr marL="914400" lvl="1" indent="-457200">
              <a:buFont typeface="+mj-lt"/>
              <a:buAutoNum type="arabicPeriod"/>
            </a:pPr>
            <a:r>
              <a:rPr lang="en-US" dirty="0"/>
              <a:t>ARM Instruction set</a:t>
            </a:r>
          </a:p>
          <a:p>
            <a:pPr marL="914400" lvl="1" indent="-457200">
              <a:buFont typeface="+mj-lt"/>
              <a:buAutoNum type="arabicPeriod"/>
            </a:pPr>
            <a:r>
              <a:rPr lang="en-US" dirty="0" err="1"/>
              <a:t>Jazelle</a:t>
            </a:r>
            <a:r>
              <a:rPr lang="en-US" dirty="0"/>
              <a:t> Instruction set</a:t>
            </a:r>
          </a:p>
          <a:p>
            <a:pPr marL="914400" lvl="1" indent="-457200">
              <a:buFont typeface="+mj-lt"/>
              <a:buAutoNum type="arabicPeriod"/>
            </a:pPr>
            <a:r>
              <a:rPr lang="en-US" dirty="0"/>
              <a:t>Thumb Instruction set</a:t>
            </a:r>
          </a:p>
        </p:txBody>
      </p:sp>
      <p:grpSp>
        <p:nvGrpSpPr>
          <p:cNvPr id="113" name="Group 112"/>
          <p:cNvGrpSpPr/>
          <p:nvPr/>
        </p:nvGrpSpPr>
        <p:grpSpPr>
          <a:xfrm>
            <a:off x="4075016" y="757541"/>
            <a:ext cx="8060392" cy="5812886"/>
            <a:chOff x="4034072" y="730245"/>
            <a:chExt cx="8060392" cy="5812886"/>
          </a:xfrm>
        </p:grpSpPr>
        <p:sp>
          <p:nvSpPr>
            <p:cNvPr id="13" name="Trapezoid 12"/>
            <p:cNvSpPr/>
            <p:nvPr/>
          </p:nvSpPr>
          <p:spPr>
            <a:xfrm flipV="1">
              <a:off x="4144496" y="4520069"/>
              <a:ext cx="2257175" cy="695411"/>
            </a:xfrm>
            <a:prstGeom prst="trapezoid">
              <a:avLst>
                <a:gd name="adj" fmla="val 53984"/>
              </a:avLst>
            </a:prstGeom>
            <a:ln>
              <a:solidFill>
                <a:schemeClr val="accent6"/>
              </a:solidFill>
            </a:ln>
          </p:spPr>
          <p:style>
            <a:lnRef idx="2">
              <a:schemeClr val="accent6"/>
            </a:lnRef>
            <a:fillRef idx="1">
              <a:schemeClr val="lt1"/>
            </a:fillRef>
            <a:effectRef idx="0">
              <a:schemeClr val="accent6"/>
            </a:effectRef>
            <a:fontRef idx="minor">
              <a:schemeClr val="dk1"/>
            </a:fontRef>
          </p:style>
          <p:txBody>
            <a:bodyPr vert="horz" rtlCol="0" anchor="ctr" anchorCtr="1"/>
            <a:lstStyle/>
            <a:p>
              <a:pPr algn="ctr"/>
              <a:endParaRPr lang="en-US" dirty="0">
                <a:solidFill>
                  <a:srgbClr val="212121"/>
                </a:solidFill>
              </a:endParaRPr>
            </a:p>
          </p:txBody>
        </p:sp>
        <p:sp>
          <p:nvSpPr>
            <p:cNvPr id="14" name="TextBox 13"/>
            <p:cNvSpPr txBox="1"/>
            <p:nvPr/>
          </p:nvSpPr>
          <p:spPr>
            <a:xfrm>
              <a:off x="5026199" y="4695034"/>
              <a:ext cx="556563" cy="369332"/>
            </a:xfrm>
            <a:prstGeom prst="rect">
              <a:avLst/>
            </a:prstGeom>
            <a:noFill/>
            <a:ln>
              <a:noFill/>
            </a:ln>
          </p:spPr>
          <p:txBody>
            <a:bodyPr wrap="none" rtlCol="0">
              <a:spAutoFit/>
            </a:bodyPr>
            <a:lstStyle/>
            <a:p>
              <a:r>
                <a:rPr lang="en-US" dirty="0">
                  <a:solidFill>
                    <a:srgbClr val="212121"/>
                  </a:solidFill>
                </a:rPr>
                <a:t>ALU</a:t>
              </a:r>
            </a:p>
          </p:txBody>
        </p:sp>
        <p:sp>
          <p:nvSpPr>
            <p:cNvPr id="15" name="Rounded Rectangle 14"/>
            <p:cNvSpPr/>
            <p:nvPr/>
          </p:nvSpPr>
          <p:spPr>
            <a:xfrm>
              <a:off x="4144496" y="1074806"/>
              <a:ext cx="1992573" cy="491319"/>
            </a:xfrm>
            <a:prstGeom prst="roundRect">
              <a:avLst/>
            </a:prstGeom>
            <a:ln>
              <a:solidFill>
                <a:schemeClr val="accent6"/>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solidFill>
                    <a:srgbClr val="212121"/>
                  </a:solidFill>
                </a:rPr>
                <a:t>Address Register</a:t>
              </a:r>
            </a:p>
          </p:txBody>
        </p:sp>
        <p:sp>
          <p:nvSpPr>
            <p:cNvPr id="16" name="Rounded Rectangle 15"/>
            <p:cNvSpPr/>
            <p:nvPr/>
          </p:nvSpPr>
          <p:spPr>
            <a:xfrm>
              <a:off x="7165075" y="1566125"/>
              <a:ext cx="1992573" cy="491319"/>
            </a:xfrm>
            <a:prstGeom prst="roundRect">
              <a:avLst/>
            </a:prstGeom>
            <a:ln>
              <a:solidFill>
                <a:schemeClr val="accent6"/>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err="1">
                  <a:solidFill>
                    <a:srgbClr val="212121"/>
                  </a:solidFill>
                </a:rPr>
                <a:t>Incrementer</a:t>
              </a:r>
              <a:endParaRPr lang="en-US" dirty="0">
                <a:solidFill>
                  <a:srgbClr val="212121"/>
                </a:solidFill>
              </a:endParaRPr>
            </a:p>
          </p:txBody>
        </p:sp>
        <p:sp>
          <p:nvSpPr>
            <p:cNvPr id="17" name="Rounded Rectangle 16"/>
            <p:cNvSpPr/>
            <p:nvPr/>
          </p:nvSpPr>
          <p:spPr>
            <a:xfrm>
              <a:off x="4144496" y="2410768"/>
              <a:ext cx="4824187" cy="675142"/>
            </a:xfrm>
            <a:prstGeom prst="roundRect">
              <a:avLst/>
            </a:prstGeom>
            <a:ln>
              <a:solidFill>
                <a:schemeClr val="accent6"/>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solidFill>
                    <a:srgbClr val="212121"/>
                  </a:solidFill>
                </a:rPr>
                <a:t>Register file (r0 – r15)</a:t>
              </a:r>
            </a:p>
          </p:txBody>
        </p:sp>
        <p:sp>
          <p:nvSpPr>
            <p:cNvPr id="18" name="Rounded Rectangle 17"/>
            <p:cNvSpPr/>
            <p:nvPr/>
          </p:nvSpPr>
          <p:spPr>
            <a:xfrm>
              <a:off x="5058764" y="3618142"/>
              <a:ext cx="1992573" cy="491319"/>
            </a:xfrm>
            <a:prstGeom prst="roundRect">
              <a:avLst/>
            </a:prstGeom>
            <a:ln>
              <a:solidFill>
                <a:schemeClr val="accent6"/>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solidFill>
                    <a:srgbClr val="212121"/>
                  </a:solidFill>
                </a:rPr>
                <a:t>Barrel shifter</a:t>
              </a:r>
            </a:p>
          </p:txBody>
        </p:sp>
        <p:sp>
          <p:nvSpPr>
            <p:cNvPr id="19" name="Rounded Rectangle 18"/>
            <p:cNvSpPr/>
            <p:nvPr/>
          </p:nvSpPr>
          <p:spPr>
            <a:xfrm>
              <a:off x="7859775" y="3638811"/>
              <a:ext cx="1992573" cy="491319"/>
            </a:xfrm>
            <a:prstGeom prst="roundRect">
              <a:avLst/>
            </a:prstGeom>
            <a:ln>
              <a:solidFill>
                <a:schemeClr val="accent6"/>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solidFill>
                    <a:srgbClr val="212121"/>
                  </a:solidFill>
                </a:rPr>
                <a:t>MAC</a:t>
              </a:r>
            </a:p>
          </p:txBody>
        </p:sp>
        <p:sp>
          <p:nvSpPr>
            <p:cNvPr id="20" name="Rounded Rectangle 19"/>
            <p:cNvSpPr/>
            <p:nvPr/>
          </p:nvSpPr>
          <p:spPr>
            <a:xfrm>
              <a:off x="5058765" y="5806995"/>
              <a:ext cx="1992573" cy="491319"/>
            </a:xfrm>
            <a:prstGeom prst="roundRect">
              <a:avLst/>
            </a:prstGeom>
            <a:ln>
              <a:solidFill>
                <a:schemeClr val="accent6"/>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solidFill>
                    <a:srgbClr val="212121"/>
                  </a:solidFill>
                </a:rPr>
                <a:t>Data Out</a:t>
              </a:r>
            </a:p>
          </p:txBody>
        </p:sp>
        <p:sp>
          <p:nvSpPr>
            <p:cNvPr id="21" name="Rounded Rectangle 20"/>
            <p:cNvSpPr/>
            <p:nvPr/>
          </p:nvSpPr>
          <p:spPr>
            <a:xfrm>
              <a:off x="7683687" y="5806995"/>
              <a:ext cx="1992573" cy="491319"/>
            </a:xfrm>
            <a:prstGeom prst="roundRect">
              <a:avLst/>
            </a:prstGeom>
            <a:ln>
              <a:solidFill>
                <a:schemeClr val="accent6"/>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solidFill>
                    <a:srgbClr val="212121"/>
                  </a:solidFill>
                </a:rPr>
                <a:t>Data In</a:t>
              </a:r>
            </a:p>
          </p:txBody>
        </p:sp>
        <p:sp>
          <p:nvSpPr>
            <p:cNvPr id="22" name="Rounded Rectangle 21"/>
            <p:cNvSpPr/>
            <p:nvPr/>
          </p:nvSpPr>
          <p:spPr>
            <a:xfrm>
              <a:off x="10469826" y="3193576"/>
              <a:ext cx="1624638" cy="1860347"/>
            </a:xfrm>
            <a:prstGeom prst="roundRect">
              <a:avLst/>
            </a:prstGeom>
            <a:ln>
              <a:solidFill>
                <a:schemeClr val="accent6"/>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solidFill>
                    <a:srgbClr val="212121"/>
                  </a:solidFill>
                </a:rPr>
                <a:t>Instruction</a:t>
              </a:r>
            </a:p>
            <a:p>
              <a:pPr algn="ctr"/>
              <a:r>
                <a:rPr lang="en-US" dirty="0">
                  <a:solidFill>
                    <a:srgbClr val="212121"/>
                  </a:solidFill>
                </a:rPr>
                <a:t>Decoder</a:t>
              </a:r>
            </a:p>
            <a:p>
              <a:pPr algn="ctr"/>
              <a:r>
                <a:rPr lang="en-US" dirty="0">
                  <a:solidFill>
                    <a:srgbClr val="212121"/>
                  </a:solidFill>
                </a:rPr>
                <a:t>and</a:t>
              </a:r>
            </a:p>
            <a:p>
              <a:pPr algn="ctr"/>
              <a:r>
                <a:rPr lang="en-US" dirty="0">
                  <a:solidFill>
                    <a:srgbClr val="212121"/>
                  </a:solidFill>
                </a:rPr>
                <a:t>Control</a:t>
              </a:r>
            </a:p>
          </p:txBody>
        </p:sp>
        <p:cxnSp>
          <p:nvCxnSpPr>
            <p:cNvPr id="24" name="Straight Arrow Connector 23"/>
            <p:cNvCxnSpPr>
              <a:stCxn id="20" idx="2"/>
            </p:cNvCxnSpPr>
            <p:nvPr/>
          </p:nvCxnSpPr>
          <p:spPr>
            <a:xfrm>
              <a:off x="6055052" y="6298314"/>
              <a:ext cx="0" cy="244817"/>
            </a:xfrm>
            <a:prstGeom prst="straightConnector1">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endCxn id="21" idx="2"/>
            </p:cNvCxnSpPr>
            <p:nvPr/>
          </p:nvCxnSpPr>
          <p:spPr>
            <a:xfrm flipH="1" flipV="1">
              <a:off x="8679974" y="6298314"/>
              <a:ext cx="2" cy="244817"/>
            </a:xfrm>
            <a:prstGeom prst="straightConnector1">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30" name="Elbow Connector 29"/>
            <p:cNvCxnSpPr>
              <a:stCxn id="21" idx="0"/>
              <a:endCxn id="22" idx="2"/>
            </p:cNvCxnSpPr>
            <p:nvPr/>
          </p:nvCxnSpPr>
          <p:spPr>
            <a:xfrm rot="5400000" flipH="1" flipV="1">
              <a:off x="9604523" y="4129374"/>
              <a:ext cx="753072" cy="2602171"/>
            </a:xfrm>
            <a:prstGeom prst="bentConnector3">
              <a:avLst>
                <a:gd name="adj1" fmla="val 22815"/>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33" name="Elbow Connector 32"/>
            <p:cNvCxnSpPr>
              <a:stCxn id="17" idx="3"/>
              <a:endCxn id="20" idx="0"/>
            </p:cNvCxnSpPr>
            <p:nvPr/>
          </p:nvCxnSpPr>
          <p:spPr>
            <a:xfrm flipH="1">
              <a:off x="6055052" y="2748339"/>
              <a:ext cx="2913631" cy="3058656"/>
            </a:xfrm>
            <a:prstGeom prst="bentConnector4">
              <a:avLst>
                <a:gd name="adj1" fmla="val -46256"/>
                <a:gd name="adj2" fmla="val 91660"/>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28" name="Elbow Connector 27"/>
            <p:cNvCxnSpPr>
              <a:stCxn id="13" idx="0"/>
            </p:cNvCxnSpPr>
            <p:nvPr/>
          </p:nvCxnSpPr>
          <p:spPr>
            <a:xfrm rot="5400000" flipH="1" flipV="1">
              <a:off x="5969327" y="2216125"/>
              <a:ext cx="2303112" cy="3695598"/>
            </a:xfrm>
            <a:prstGeom prst="bentConnector4">
              <a:avLst>
                <a:gd name="adj1" fmla="val -9926"/>
                <a:gd name="adj2" fmla="val 133589"/>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a:stCxn id="19" idx="2"/>
            </p:cNvCxnSpPr>
            <p:nvPr/>
          </p:nvCxnSpPr>
          <p:spPr>
            <a:xfrm>
              <a:off x="8856062" y="4130130"/>
              <a:ext cx="1335" cy="1300329"/>
            </a:xfrm>
            <a:prstGeom prst="straightConnector1">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flipV="1">
              <a:off x="8161361" y="4130129"/>
              <a:ext cx="0" cy="1676865"/>
            </a:xfrm>
            <a:prstGeom prst="straightConnector1">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55" name="Elbow Connector 54"/>
            <p:cNvCxnSpPr/>
            <p:nvPr/>
          </p:nvCxnSpPr>
          <p:spPr>
            <a:xfrm rot="10800000">
              <a:off x="6752883" y="4109461"/>
              <a:ext cx="1408478" cy="410610"/>
            </a:xfrm>
            <a:prstGeom prst="bentConnector3">
              <a:avLst>
                <a:gd name="adj1" fmla="val 100387"/>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p:nvPr/>
          </p:nvCxnSpPr>
          <p:spPr>
            <a:xfrm>
              <a:off x="5704764" y="4109461"/>
              <a:ext cx="0" cy="410608"/>
            </a:xfrm>
            <a:prstGeom prst="straightConnector1">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p:nvPr/>
          </p:nvCxnSpPr>
          <p:spPr>
            <a:xfrm flipH="1">
              <a:off x="4653887" y="3085910"/>
              <a:ext cx="13647" cy="1434159"/>
            </a:xfrm>
            <a:prstGeom prst="straightConnector1">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p:nvPr/>
          </p:nvCxnSpPr>
          <p:spPr>
            <a:xfrm>
              <a:off x="5827594" y="3085910"/>
              <a:ext cx="0" cy="532232"/>
            </a:xfrm>
            <a:prstGeom prst="straightConnector1">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69" name="Elbow Connector 68"/>
            <p:cNvCxnSpPr/>
            <p:nvPr/>
          </p:nvCxnSpPr>
          <p:spPr>
            <a:xfrm>
              <a:off x="5827594" y="3193576"/>
              <a:ext cx="2593075" cy="445235"/>
            </a:xfrm>
            <a:prstGeom prst="bentConnector3">
              <a:avLst>
                <a:gd name="adj1" fmla="val 100000"/>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74" name="Elbow Connector 73"/>
            <p:cNvCxnSpPr/>
            <p:nvPr/>
          </p:nvCxnSpPr>
          <p:spPr>
            <a:xfrm>
              <a:off x="4667534" y="3416193"/>
              <a:ext cx="3603009" cy="222618"/>
            </a:xfrm>
            <a:prstGeom prst="bentConnector3">
              <a:avLst>
                <a:gd name="adj1" fmla="val 100000"/>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p:cNvCxnSpPr/>
            <p:nvPr/>
          </p:nvCxnSpPr>
          <p:spPr>
            <a:xfrm>
              <a:off x="8679973" y="3085910"/>
              <a:ext cx="0" cy="552901"/>
            </a:xfrm>
            <a:prstGeom prst="straightConnector1">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83" name="Elbow Connector 82"/>
            <p:cNvCxnSpPr>
              <a:stCxn id="13" idx="1"/>
              <a:endCxn id="15" idx="1"/>
            </p:cNvCxnSpPr>
            <p:nvPr/>
          </p:nvCxnSpPr>
          <p:spPr>
            <a:xfrm rot="10800000">
              <a:off x="4144497" y="1320466"/>
              <a:ext cx="187705" cy="3547308"/>
            </a:xfrm>
            <a:prstGeom prst="bentConnector3">
              <a:avLst>
                <a:gd name="adj1" fmla="val 316308"/>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p:cNvCxnSpPr/>
            <p:nvPr/>
          </p:nvCxnSpPr>
          <p:spPr>
            <a:xfrm flipV="1">
              <a:off x="4817660" y="1566125"/>
              <a:ext cx="0" cy="844643"/>
            </a:xfrm>
            <a:prstGeom prst="straightConnector1">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89" name="Elbow Connector 88"/>
            <p:cNvCxnSpPr>
              <a:endCxn id="16" idx="1"/>
            </p:cNvCxnSpPr>
            <p:nvPr/>
          </p:nvCxnSpPr>
          <p:spPr>
            <a:xfrm>
              <a:off x="5418161" y="1566125"/>
              <a:ext cx="1746914" cy="245660"/>
            </a:xfrm>
            <a:prstGeom prst="bentConnector3">
              <a:avLst>
                <a:gd name="adj1" fmla="val 0"/>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93" name="Elbow Connector 92"/>
            <p:cNvCxnSpPr>
              <a:stCxn id="16" idx="0"/>
              <a:endCxn id="15" idx="3"/>
            </p:cNvCxnSpPr>
            <p:nvPr/>
          </p:nvCxnSpPr>
          <p:spPr>
            <a:xfrm rot="16200000" flipV="1">
              <a:off x="7026387" y="431149"/>
              <a:ext cx="245659" cy="2024293"/>
            </a:xfrm>
            <a:prstGeom prst="bentConnector2">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p:cNvCxnSpPr/>
            <p:nvPr/>
          </p:nvCxnSpPr>
          <p:spPr>
            <a:xfrm flipV="1">
              <a:off x="5158853" y="730245"/>
              <a:ext cx="0" cy="344561"/>
            </a:xfrm>
            <a:prstGeom prst="straightConnector1">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01" name="TextBox 100"/>
            <p:cNvSpPr txBox="1"/>
            <p:nvPr/>
          </p:nvSpPr>
          <p:spPr>
            <a:xfrm>
              <a:off x="4034072" y="1837583"/>
              <a:ext cx="660758" cy="307777"/>
            </a:xfrm>
            <a:prstGeom prst="rect">
              <a:avLst/>
            </a:prstGeom>
            <a:noFill/>
          </p:spPr>
          <p:txBody>
            <a:bodyPr wrap="none" rtlCol="0">
              <a:spAutoFit/>
            </a:bodyPr>
            <a:lstStyle/>
            <a:p>
              <a:r>
                <a:rPr lang="en-US" sz="1400" dirty="0"/>
                <a:t>PC-r15</a:t>
              </a:r>
            </a:p>
          </p:txBody>
        </p:sp>
        <p:sp>
          <p:nvSpPr>
            <p:cNvPr id="102" name="TextBox 101"/>
            <p:cNvSpPr txBox="1"/>
            <p:nvPr/>
          </p:nvSpPr>
          <p:spPr>
            <a:xfrm>
              <a:off x="5273083" y="775952"/>
              <a:ext cx="769763" cy="307777"/>
            </a:xfrm>
            <a:prstGeom prst="rect">
              <a:avLst/>
            </a:prstGeom>
            <a:noFill/>
          </p:spPr>
          <p:txBody>
            <a:bodyPr wrap="none" rtlCol="0">
              <a:spAutoFit/>
            </a:bodyPr>
            <a:lstStyle/>
            <a:p>
              <a:r>
                <a:rPr lang="en-US" sz="1400" dirty="0"/>
                <a:t>Address</a:t>
              </a:r>
            </a:p>
          </p:txBody>
        </p:sp>
        <p:sp>
          <p:nvSpPr>
            <p:cNvPr id="103" name="TextBox 102"/>
            <p:cNvSpPr txBox="1"/>
            <p:nvPr/>
          </p:nvSpPr>
          <p:spPr>
            <a:xfrm>
              <a:off x="5333373" y="3095386"/>
              <a:ext cx="372218" cy="307777"/>
            </a:xfrm>
            <a:prstGeom prst="rect">
              <a:avLst/>
            </a:prstGeom>
            <a:noFill/>
          </p:spPr>
          <p:txBody>
            <a:bodyPr wrap="none" rtlCol="0">
              <a:spAutoFit/>
            </a:bodyPr>
            <a:lstStyle/>
            <a:p>
              <a:r>
                <a:rPr lang="en-US" sz="1400" b="1" dirty="0"/>
                <a:t>Rn</a:t>
              </a:r>
            </a:p>
          </p:txBody>
        </p:sp>
        <p:sp>
          <p:nvSpPr>
            <p:cNvPr id="104" name="TextBox 103"/>
            <p:cNvSpPr txBox="1"/>
            <p:nvPr/>
          </p:nvSpPr>
          <p:spPr>
            <a:xfrm>
              <a:off x="4285839" y="3095386"/>
              <a:ext cx="417102" cy="307777"/>
            </a:xfrm>
            <a:prstGeom prst="rect">
              <a:avLst/>
            </a:prstGeom>
            <a:noFill/>
          </p:spPr>
          <p:txBody>
            <a:bodyPr wrap="none" rtlCol="0">
              <a:spAutoFit/>
            </a:bodyPr>
            <a:lstStyle/>
            <a:p>
              <a:r>
                <a:rPr lang="en-US" sz="1400" b="1" dirty="0"/>
                <a:t>Rm</a:t>
              </a:r>
            </a:p>
          </p:txBody>
        </p:sp>
        <p:sp>
          <p:nvSpPr>
            <p:cNvPr id="105" name="TextBox 104"/>
            <p:cNvSpPr txBox="1"/>
            <p:nvPr/>
          </p:nvSpPr>
          <p:spPr>
            <a:xfrm>
              <a:off x="5719343" y="4160876"/>
              <a:ext cx="295274" cy="307777"/>
            </a:xfrm>
            <a:prstGeom prst="rect">
              <a:avLst/>
            </a:prstGeom>
            <a:noFill/>
          </p:spPr>
          <p:txBody>
            <a:bodyPr wrap="none" rtlCol="0">
              <a:spAutoFit/>
            </a:bodyPr>
            <a:lstStyle/>
            <a:p>
              <a:r>
                <a:rPr lang="en-US" sz="1400" dirty="0"/>
                <a:t>N</a:t>
              </a:r>
            </a:p>
          </p:txBody>
        </p:sp>
        <p:sp>
          <p:nvSpPr>
            <p:cNvPr id="106" name="TextBox 105"/>
            <p:cNvSpPr txBox="1"/>
            <p:nvPr/>
          </p:nvSpPr>
          <p:spPr>
            <a:xfrm>
              <a:off x="7358997" y="3451697"/>
              <a:ext cx="288862" cy="307777"/>
            </a:xfrm>
            <a:prstGeom prst="rect">
              <a:avLst/>
            </a:prstGeom>
            <a:noFill/>
          </p:spPr>
          <p:txBody>
            <a:bodyPr wrap="none" rtlCol="0">
              <a:spAutoFit/>
            </a:bodyPr>
            <a:lstStyle/>
            <a:p>
              <a:r>
                <a:rPr lang="en-US" sz="1400" dirty="0"/>
                <a:t>A</a:t>
              </a:r>
            </a:p>
          </p:txBody>
        </p:sp>
        <p:sp>
          <p:nvSpPr>
            <p:cNvPr id="107" name="TextBox 106"/>
            <p:cNvSpPr txBox="1"/>
            <p:nvPr/>
          </p:nvSpPr>
          <p:spPr>
            <a:xfrm>
              <a:off x="8409096" y="3099384"/>
              <a:ext cx="282450" cy="307777"/>
            </a:xfrm>
            <a:prstGeom prst="rect">
              <a:avLst/>
            </a:prstGeom>
            <a:noFill/>
          </p:spPr>
          <p:txBody>
            <a:bodyPr wrap="none" rtlCol="0">
              <a:spAutoFit/>
            </a:bodyPr>
            <a:lstStyle/>
            <a:p>
              <a:r>
                <a:rPr lang="en-US" sz="1400" dirty="0"/>
                <a:t>B</a:t>
              </a:r>
            </a:p>
          </p:txBody>
        </p:sp>
        <p:sp>
          <p:nvSpPr>
            <p:cNvPr id="108" name="TextBox 107"/>
            <p:cNvSpPr txBox="1"/>
            <p:nvPr/>
          </p:nvSpPr>
          <p:spPr>
            <a:xfrm>
              <a:off x="8698131" y="3263705"/>
              <a:ext cx="490840" cy="307777"/>
            </a:xfrm>
            <a:prstGeom prst="rect">
              <a:avLst/>
            </a:prstGeom>
            <a:noFill/>
          </p:spPr>
          <p:txBody>
            <a:bodyPr wrap="none" rtlCol="0">
              <a:spAutoFit/>
            </a:bodyPr>
            <a:lstStyle/>
            <a:p>
              <a:r>
                <a:rPr lang="en-US" sz="1400" dirty="0"/>
                <a:t>ACC</a:t>
              </a:r>
            </a:p>
          </p:txBody>
        </p:sp>
        <p:sp>
          <p:nvSpPr>
            <p:cNvPr id="109" name="TextBox 108"/>
            <p:cNvSpPr txBox="1"/>
            <p:nvPr/>
          </p:nvSpPr>
          <p:spPr>
            <a:xfrm>
              <a:off x="9329602" y="2954528"/>
              <a:ext cx="851515" cy="307777"/>
            </a:xfrm>
            <a:prstGeom prst="rect">
              <a:avLst/>
            </a:prstGeom>
            <a:noFill/>
          </p:spPr>
          <p:txBody>
            <a:bodyPr wrap="none" rtlCol="0">
              <a:spAutoFit/>
            </a:bodyPr>
            <a:lstStyle/>
            <a:p>
              <a:r>
                <a:rPr lang="en-US" sz="1400" dirty="0"/>
                <a:t>Result </a:t>
              </a:r>
              <a:r>
                <a:rPr lang="en-US" sz="1400" b="1" dirty="0"/>
                <a:t>Rd</a:t>
              </a:r>
            </a:p>
          </p:txBody>
        </p:sp>
        <p:sp>
          <p:nvSpPr>
            <p:cNvPr id="110" name="TextBox 109"/>
            <p:cNvSpPr txBox="1"/>
            <p:nvPr/>
          </p:nvSpPr>
          <p:spPr>
            <a:xfrm>
              <a:off x="10931728" y="2440562"/>
              <a:ext cx="700833" cy="307777"/>
            </a:xfrm>
            <a:prstGeom prst="rect">
              <a:avLst/>
            </a:prstGeom>
            <a:noFill/>
          </p:spPr>
          <p:txBody>
            <a:bodyPr wrap="none" rtlCol="0">
              <a:spAutoFit/>
            </a:bodyPr>
            <a:lstStyle/>
            <a:p>
              <a:r>
                <a:rPr lang="en-US" sz="1400" dirty="0"/>
                <a:t>Control</a:t>
              </a:r>
              <a:endParaRPr lang="en-US" sz="1400" b="1" dirty="0"/>
            </a:p>
          </p:txBody>
        </p:sp>
        <p:cxnSp>
          <p:nvCxnSpPr>
            <p:cNvPr id="112" name="Straight Arrow Connector 111"/>
            <p:cNvCxnSpPr>
              <a:stCxn id="22" idx="0"/>
            </p:cNvCxnSpPr>
            <p:nvPr/>
          </p:nvCxnSpPr>
          <p:spPr>
            <a:xfrm flipV="1">
              <a:off x="11282145" y="2748339"/>
              <a:ext cx="0" cy="445237"/>
            </a:xfrm>
            <a:prstGeom prst="straightConnector1">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grpSp>
      <p:sp>
        <p:nvSpPr>
          <p:cNvPr id="118" name="Rounded Rectangle 117"/>
          <p:cNvSpPr/>
          <p:nvPr/>
        </p:nvSpPr>
        <p:spPr>
          <a:xfrm>
            <a:off x="10515858" y="3226286"/>
            <a:ext cx="1627632" cy="1865376"/>
          </a:xfrm>
          <a:prstGeom prst="roundRect">
            <a:avLst/>
          </a:prstGeom>
          <a:solidFill>
            <a:schemeClr val="tx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5744375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7">
                                            <p:txEl>
                                              <p:pRg st="0" end="0"/>
                                            </p:txEl>
                                          </p:spTgt>
                                        </p:tgtEl>
                                        <p:attrNameLst>
                                          <p:attrName>style.visibility</p:attrName>
                                        </p:attrNameLst>
                                      </p:cBhvr>
                                      <p:to>
                                        <p:strVal val="visible"/>
                                      </p:to>
                                    </p:set>
                                    <p:animEffect transition="in" filter="fade">
                                      <p:cBhvr>
                                        <p:cTn id="7" dur="500"/>
                                        <p:tgtEl>
                                          <p:spTgt spid="11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3"/>
                                        </p:tgtEl>
                                        <p:attrNameLst>
                                          <p:attrName>style.visibility</p:attrName>
                                        </p:attrNameLst>
                                      </p:cBhvr>
                                      <p:to>
                                        <p:strVal val="visible"/>
                                      </p:to>
                                    </p:set>
                                    <p:animEffect transition="in" filter="fade">
                                      <p:cBhvr>
                                        <p:cTn id="12" dur="500"/>
                                        <p:tgtEl>
                                          <p:spTgt spid="1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7">
                                            <p:txEl>
                                              <p:pRg st="1" end="1"/>
                                            </p:txEl>
                                          </p:spTgt>
                                        </p:tgtEl>
                                        <p:attrNameLst>
                                          <p:attrName>style.visibility</p:attrName>
                                        </p:attrNameLst>
                                      </p:cBhvr>
                                      <p:to>
                                        <p:strVal val="visible"/>
                                      </p:to>
                                    </p:set>
                                    <p:animEffect transition="in" filter="fade">
                                      <p:cBhvr>
                                        <p:cTn id="17" dur="500"/>
                                        <p:tgtEl>
                                          <p:spTgt spid="117">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17">
                                            <p:txEl>
                                              <p:pRg st="2" end="2"/>
                                            </p:txEl>
                                          </p:spTgt>
                                        </p:tgtEl>
                                        <p:attrNameLst>
                                          <p:attrName>style.visibility</p:attrName>
                                        </p:attrNameLst>
                                      </p:cBhvr>
                                      <p:to>
                                        <p:strVal val="visible"/>
                                      </p:to>
                                    </p:set>
                                    <p:animEffect transition="in" filter="fade">
                                      <p:cBhvr>
                                        <p:cTn id="22" dur="500"/>
                                        <p:tgtEl>
                                          <p:spTgt spid="117">
                                            <p:txEl>
                                              <p:pRg st="2" end="2"/>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18"/>
                                        </p:tgtEl>
                                        <p:attrNameLst>
                                          <p:attrName>style.visibility</p:attrName>
                                        </p:attrNameLst>
                                      </p:cBhvr>
                                      <p:to>
                                        <p:strVal val="visible"/>
                                      </p:to>
                                    </p:set>
                                    <p:animEffect transition="in" filter="fade">
                                      <p:cBhvr>
                                        <p:cTn id="25" dur="500"/>
                                        <p:tgtEl>
                                          <p:spTgt spid="118"/>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17">
                                            <p:txEl>
                                              <p:pRg st="3" end="3"/>
                                            </p:txEl>
                                          </p:spTgt>
                                        </p:tgtEl>
                                        <p:attrNameLst>
                                          <p:attrName>style.visibility</p:attrName>
                                        </p:attrNameLst>
                                      </p:cBhvr>
                                      <p:to>
                                        <p:strVal val="visible"/>
                                      </p:to>
                                    </p:set>
                                    <p:animEffect transition="in" filter="fade">
                                      <p:cBhvr>
                                        <p:cTn id="30" dur="500"/>
                                        <p:tgtEl>
                                          <p:spTgt spid="117">
                                            <p:txEl>
                                              <p:pRg st="3" end="3"/>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17">
                                            <p:txEl>
                                              <p:pRg st="4" end="4"/>
                                            </p:txEl>
                                          </p:spTgt>
                                        </p:tgtEl>
                                        <p:attrNameLst>
                                          <p:attrName>style.visibility</p:attrName>
                                        </p:attrNameLst>
                                      </p:cBhvr>
                                      <p:to>
                                        <p:strVal val="visible"/>
                                      </p:to>
                                    </p:set>
                                    <p:animEffect transition="in" filter="fade">
                                      <p:cBhvr>
                                        <p:cTn id="35" dur="500"/>
                                        <p:tgtEl>
                                          <p:spTgt spid="117">
                                            <p:txEl>
                                              <p:pRg st="4" end="4"/>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17">
                                            <p:txEl>
                                              <p:pRg st="5" end="5"/>
                                            </p:txEl>
                                          </p:spTgt>
                                        </p:tgtEl>
                                        <p:attrNameLst>
                                          <p:attrName>style.visibility</p:attrName>
                                        </p:attrNameLst>
                                      </p:cBhvr>
                                      <p:to>
                                        <p:strVal val="visible"/>
                                      </p:to>
                                    </p:set>
                                    <p:animEffect transition="in" filter="fade">
                                      <p:cBhvr>
                                        <p:cTn id="40" dur="500"/>
                                        <p:tgtEl>
                                          <p:spTgt spid="117">
                                            <p:txEl>
                                              <p:pRg st="5" end="5"/>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117">
                                            <p:txEl>
                                              <p:pRg st="6" end="6"/>
                                            </p:txEl>
                                          </p:spTgt>
                                        </p:tgtEl>
                                        <p:attrNameLst>
                                          <p:attrName>style.visibility</p:attrName>
                                        </p:attrNameLst>
                                      </p:cBhvr>
                                      <p:to>
                                        <p:strVal val="visible"/>
                                      </p:to>
                                    </p:set>
                                    <p:animEffect transition="in" filter="fade">
                                      <p:cBhvr>
                                        <p:cTn id="45" dur="500"/>
                                        <p:tgtEl>
                                          <p:spTgt spid="117">
                                            <p:txEl>
                                              <p:pRg st="6" end="6"/>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117">
                                            <p:txEl>
                                              <p:pRg st="7" end="7"/>
                                            </p:txEl>
                                          </p:spTgt>
                                        </p:tgtEl>
                                        <p:attrNameLst>
                                          <p:attrName>style.visibility</p:attrName>
                                        </p:attrNameLst>
                                      </p:cBhvr>
                                      <p:to>
                                        <p:strVal val="visible"/>
                                      </p:to>
                                    </p:set>
                                    <p:animEffect transition="in" filter="fade">
                                      <p:cBhvr>
                                        <p:cTn id="50" dur="500"/>
                                        <p:tgtEl>
                                          <p:spTgt spid="117">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 grpId="0" uiExpand="1" build="p"/>
      <p:bldP spid="118"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 name="Title 113"/>
          <p:cNvSpPr>
            <a:spLocks noGrp="1"/>
          </p:cNvSpPr>
          <p:nvPr>
            <p:ph type="title"/>
          </p:nvPr>
        </p:nvSpPr>
        <p:spPr/>
        <p:txBody>
          <a:bodyPr/>
          <a:lstStyle/>
          <a:p>
            <a:r>
              <a:rPr lang="en-US" dirty="0"/>
              <a:t>ARM Core Data Flow Model</a:t>
            </a:r>
          </a:p>
        </p:txBody>
      </p:sp>
      <p:sp>
        <p:nvSpPr>
          <p:cNvPr id="117" name="Content Placeholder 116"/>
          <p:cNvSpPr>
            <a:spLocks noGrp="1"/>
          </p:cNvSpPr>
          <p:nvPr>
            <p:ph idx="1"/>
          </p:nvPr>
        </p:nvSpPr>
        <p:spPr>
          <a:xfrm>
            <a:off x="131180" y="863444"/>
            <a:ext cx="3572919" cy="5590565"/>
          </a:xfrm>
        </p:spPr>
        <p:txBody>
          <a:bodyPr/>
          <a:lstStyle/>
          <a:p>
            <a:r>
              <a:rPr lang="en-US" dirty="0"/>
              <a:t>Rm, Rn and Rd</a:t>
            </a:r>
          </a:p>
          <a:p>
            <a:pPr lvl="1"/>
            <a:r>
              <a:rPr lang="en-US" dirty="0"/>
              <a:t>ARM has two source registers Rm and Rn and one destination register Rd.</a:t>
            </a:r>
          </a:p>
          <a:p>
            <a:r>
              <a:rPr lang="en-US" dirty="0"/>
              <a:t>A and B buses</a:t>
            </a:r>
          </a:p>
          <a:p>
            <a:pPr lvl="1"/>
            <a:r>
              <a:rPr lang="en-US" dirty="0"/>
              <a:t>A and B buses are used to fetch the data from source register and provides for further operation.</a:t>
            </a:r>
          </a:p>
          <a:p>
            <a:r>
              <a:rPr lang="en-US" dirty="0"/>
              <a:t>ALU and MAC</a:t>
            </a:r>
          </a:p>
          <a:p>
            <a:pPr lvl="1"/>
            <a:r>
              <a:rPr lang="en-US" dirty="0"/>
              <a:t>The computation is carried out in ALU or MAC (Multiply Accumulate) unit.</a:t>
            </a:r>
          </a:p>
          <a:p>
            <a:pPr marL="457200" lvl="1" indent="0">
              <a:buNone/>
            </a:pPr>
            <a:endParaRPr lang="en-US" dirty="0"/>
          </a:p>
        </p:txBody>
      </p:sp>
      <p:grpSp>
        <p:nvGrpSpPr>
          <p:cNvPr id="113" name="Group 112"/>
          <p:cNvGrpSpPr/>
          <p:nvPr/>
        </p:nvGrpSpPr>
        <p:grpSpPr>
          <a:xfrm>
            <a:off x="4075016" y="757541"/>
            <a:ext cx="8060392" cy="5812886"/>
            <a:chOff x="4034072" y="730245"/>
            <a:chExt cx="8060392" cy="5812886"/>
          </a:xfrm>
        </p:grpSpPr>
        <p:sp>
          <p:nvSpPr>
            <p:cNvPr id="13" name="Trapezoid 12"/>
            <p:cNvSpPr/>
            <p:nvPr/>
          </p:nvSpPr>
          <p:spPr>
            <a:xfrm flipV="1">
              <a:off x="4144496" y="4520069"/>
              <a:ext cx="2257175" cy="695411"/>
            </a:xfrm>
            <a:prstGeom prst="trapezoid">
              <a:avLst>
                <a:gd name="adj" fmla="val 53984"/>
              </a:avLst>
            </a:prstGeom>
            <a:ln>
              <a:solidFill>
                <a:schemeClr val="accent6"/>
              </a:solidFill>
            </a:ln>
          </p:spPr>
          <p:style>
            <a:lnRef idx="2">
              <a:schemeClr val="accent6"/>
            </a:lnRef>
            <a:fillRef idx="1">
              <a:schemeClr val="lt1"/>
            </a:fillRef>
            <a:effectRef idx="0">
              <a:schemeClr val="accent6"/>
            </a:effectRef>
            <a:fontRef idx="minor">
              <a:schemeClr val="dk1"/>
            </a:fontRef>
          </p:style>
          <p:txBody>
            <a:bodyPr vert="horz" rtlCol="0" anchor="ctr" anchorCtr="1"/>
            <a:lstStyle/>
            <a:p>
              <a:pPr algn="ctr"/>
              <a:endParaRPr lang="en-US" dirty="0">
                <a:solidFill>
                  <a:srgbClr val="212121"/>
                </a:solidFill>
              </a:endParaRPr>
            </a:p>
          </p:txBody>
        </p:sp>
        <p:sp>
          <p:nvSpPr>
            <p:cNvPr id="14" name="TextBox 13"/>
            <p:cNvSpPr txBox="1"/>
            <p:nvPr/>
          </p:nvSpPr>
          <p:spPr>
            <a:xfrm>
              <a:off x="5026199" y="4695034"/>
              <a:ext cx="556563" cy="369332"/>
            </a:xfrm>
            <a:prstGeom prst="rect">
              <a:avLst/>
            </a:prstGeom>
            <a:noFill/>
            <a:ln>
              <a:noFill/>
            </a:ln>
          </p:spPr>
          <p:txBody>
            <a:bodyPr wrap="none" rtlCol="0">
              <a:spAutoFit/>
            </a:bodyPr>
            <a:lstStyle/>
            <a:p>
              <a:r>
                <a:rPr lang="en-US" dirty="0">
                  <a:solidFill>
                    <a:srgbClr val="212121"/>
                  </a:solidFill>
                </a:rPr>
                <a:t>ALU</a:t>
              </a:r>
            </a:p>
          </p:txBody>
        </p:sp>
        <p:sp>
          <p:nvSpPr>
            <p:cNvPr id="15" name="Rounded Rectangle 14"/>
            <p:cNvSpPr/>
            <p:nvPr/>
          </p:nvSpPr>
          <p:spPr>
            <a:xfrm>
              <a:off x="4144496" y="1074806"/>
              <a:ext cx="1992573" cy="491319"/>
            </a:xfrm>
            <a:prstGeom prst="roundRect">
              <a:avLst/>
            </a:prstGeom>
            <a:ln>
              <a:solidFill>
                <a:schemeClr val="accent6"/>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solidFill>
                    <a:srgbClr val="212121"/>
                  </a:solidFill>
                </a:rPr>
                <a:t>Address Register</a:t>
              </a:r>
            </a:p>
          </p:txBody>
        </p:sp>
        <p:sp>
          <p:nvSpPr>
            <p:cNvPr id="16" name="Rounded Rectangle 15"/>
            <p:cNvSpPr/>
            <p:nvPr/>
          </p:nvSpPr>
          <p:spPr>
            <a:xfrm>
              <a:off x="7165075" y="1566125"/>
              <a:ext cx="1992573" cy="491319"/>
            </a:xfrm>
            <a:prstGeom prst="roundRect">
              <a:avLst/>
            </a:prstGeom>
            <a:ln>
              <a:solidFill>
                <a:schemeClr val="accent6"/>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err="1">
                  <a:solidFill>
                    <a:srgbClr val="212121"/>
                  </a:solidFill>
                </a:rPr>
                <a:t>Incrementer</a:t>
              </a:r>
              <a:endParaRPr lang="en-US" dirty="0">
                <a:solidFill>
                  <a:srgbClr val="212121"/>
                </a:solidFill>
              </a:endParaRPr>
            </a:p>
          </p:txBody>
        </p:sp>
        <p:sp>
          <p:nvSpPr>
            <p:cNvPr id="17" name="Rounded Rectangle 16"/>
            <p:cNvSpPr/>
            <p:nvPr/>
          </p:nvSpPr>
          <p:spPr>
            <a:xfrm>
              <a:off x="4144496" y="2410768"/>
              <a:ext cx="4824187" cy="675142"/>
            </a:xfrm>
            <a:prstGeom prst="roundRect">
              <a:avLst/>
            </a:prstGeom>
            <a:ln>
              <a:solidFill>
                <a:schemeClr val="accent6"/>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solidFill>
                    <a:srgbClr val="212121"/>
                  </a:solidFill>
                </a:rPr>
                <a:t>Register file (r0 – r15)</a:t>
              </a:r>
            </a:p>
          </p:txBody>
        </p:sp>
        <p:sp>
          <p:nvSpPr>
            <p:cNvPr id="18" name="Rounded Rectangle 17"/>
            <p:cNvSpPr/>
            <p:nvPr/>
          </p:nvSpPr>
          <p:spPr>
            <a:xfrm>
              <a:off x="5058764" y="3618142"/>
              <a:ext cx="1992573" cy="491319"/>
            </a:xfrm>
            <a:prstGeom prst="roundRect">
              <a:avLst/>
            </a:prstGeom>
            <a:ln>
              <a:solidFill>
                <a:schemeClr val="accent6"/>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solidFill>
                    <a:srgbClr val="212121"/>
                  </a:solidFill>
                </a:rPr>
                <a:t>Barrel shifter</a:t>
              </a:r>
            </a:p>
          </p:txBody>
        </p:sp>
        <p:sp>
          <p:nvSpPr>
            <p:cNvPr id="19" name="Rounded Rectangle 18"/>
            <p:cNvSpPr/>
            <p:nvPr/>
          </p:nvSpPr>
          <p:spPr>
            <a:xfrm>
              <a:off x="7859775" y="3638811"/>
              <a:ext cx="1992573" cy="491319"/>
            </a:xfrm>
            <a:prstGeom prst="roundRect">
              <a:avLst/>
            </a:prstGeom>
            <a:ln>
              <a:solidFill>
                <a:schemeClr val="accent6"/>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solidFill>
                    <a:srgbClr val="212121"/>
                  </a:solidFill>
                </a:rPr>
                <a:t>MAC</a:t>
              </a:r>
            </a:p>
          </p:txBody>
        </p:sp>
        <p:sp>
          <p:nvSpPr>
            <p:cNvPr id="20" name="Rounded Rectangle 19"/>
            <p:cNvSpPr/>
            <p:nvPr/>
          </p:nvSpPr>
          <p:spPr>
            <a:xfrm>
              <a:off x="5058765" y="5806995"/>
              <a:ext cx="1992573" cy="491319"/>
            </a:xfrm>
            <a:prstGeom prst="roundRect">
              <a:avLst/>
            </a:prstGeom>
            <a:ln>
              <a:solidFill>
                <a:schemeClr val="accent6"/>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solidFill>
                    <a:srgbClr val="212121"/>
                  </a:solidFill>
                </a:rPr>
                <a:t>Data Out</a:t>
              </a:r>
            </a:p>
          </p:txBody>
        </p:sp>
        <p:sp>
          <p:nvSpPr>
            <p:cNvPr id="21" name="Rounded Rectangle 20"/>
            <p:cNvSpPr/>
            <p:nvPr/>
          </p:nvSpPr>
          <p:spPr>
            <a:xfrm>
              <a:off x="7683687" y="5806995"/>
              <a:ext cx="1992573" cy="491319"/>
            </a:xfrm>
            <a:prstGeom prst="roundRect">
              <a:avLst/>
            </a:prstGeom>
            <a:ln>
              <a:solidFill>
                <a:schemeClr val="accent6"/>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solidFill>
                    <a:srgbClr val="212121"/>
                  </a:solidFill>
                </a:rPr>
                <a:t>Data In</a:t>
              </a:r>
            </a:p>
          </p:txBody>
        </p:sp>
        <p:sp>
          <p:nvSpPr>
            <p:cNvPr id="22" name="Rounded Rectangle 21"/>
            <p:cNvSpPr/>
            <p:nvPr/>
          </p:nvSpPr>
          <p:spPr>
            <a:xfrm>
              <a:off x="10469826" y="3193576"/>
              <a:ext cx="1624638" cy="1860347"/>
            </a:xfrm>
            <a:prstGeom prst="roundRect">
              <a:avLst/>
            </a:prstGeom>
            <a:ln>
              <a:solidFill>
                <a:schemeClr val="accent6"/>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solidFill>
                    <a:srgbClr val="212121"/>
                  </a:solidFill>
                </a:rPr>
                <a:t>Instruction</a:t>
              </a:r>
            </a:p>
            <a:p>
              <a:pPr algn="ctr"/>
              <a:r>
                <a:rPr lang="en-US" dirty="0">
                  <a:solidFill>
                    <a:srgbClr val="212121"/>
                  </a:solidFill>
                </a:rPr>
                <a:t>Decoder</a:t>
              </a:r>
            </a:p>
            <a:p>
              <a:pPr algn="ctr"/>
              <a:r>
                <a:rPr lang="en-US" dirty="0">
                  <a:solidFill>
                    <a:srgbClr val="212121"/>
                  </a:solidFill>
                </a:rPr>
                <a:t>and</a:t>
              </a:r>
            </a:p>
            <a:p>
              <a:pPr algn="ctr"/>
              <a:r>
                <a:rPr lang="en-US" dirty="0">
                  <a:solidFill>
                    <a:srgbClr val="212121"/>
                  </a:solidFill>
                </a:rPr>
                <a:t>Control</a:t>
              </a:r>
            </a:p>
          </p:txBody>
        </p:sp>
        <p:cxnSp>
          <p:nvCxnSpPr>
            <p:cNvPr id="24" name="Straight Arrow Connector 23"/>
            <p:cNvCxnSpPr>
              <a:stCxn id="20" idx="2"/>
            </p:cNvCxnSpPr>
            <p:nvPr/>
          </p:nvCxnSpPr>
          <p:spPr>
            <a:xfrm>
              <a:off x="6055052" y="6298314"/>
              <a:ext cx="0" cy="244817"/>
            </a:xfrm>
            <a:prstGeom prst="straightConnector1">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endCxn id="21" idx="2"/>
            </p:cNvCxnSpPr>
            <p:nvPr/>
          </p:nvCxnSpPr>
          <p:spPr>
            <a:xfrm flipH="1" flipV="1">
              <a:off x="8679974" y="6298314"/>
              <a:ext cx="2" cy="244817"/>
            </a:xfrm>
            <a:prstGeom prst="straightConnector1">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30" name="Elbow Connector 29"/>
            <p:cNvCxnSpPr>
              <a:stCxn id="21" idx="0"/>
              <a:endCxn id="22" idx="2"/>
            </p:cNvCxnSpPr>
            <p:nvPr/>
          </p:nvCxnSpPr>
          <p:spPr>
            <a:xfrm rot="5400000" flipH="1" flipV="1">
              <a:off x="9604523" y="4129374"/>
              <a:ext cx="753072" cy="2602171"/>
            </a:xfrm>
            <a:prstGeom prst="bentConnector3">
              <a:avLst>
                <a:gd name="adj1" fmla="val 22815"/>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33" name="Elbow Connector 32"/>
            <p:cNvCxnSpPr>
              <a:stCxn id="17" idx="3"/>
              <a:endCxn id="20" idx="0"/>
            </p:cNvCxnSpPr>
            <p:nvPr/>
          </p:nvCxnSpPr>
          <p:spPr>
            <a:xfrm flipH="1">
              <a:off x="6055052" y="2748339"/>
              <a:ext cx="2913631" cy="3058656"/>
            </a:xfrm>
            <a:prstGeom prst="bentConnector4">
              <a:avLst>
                <a:gd name="adj1" fmla="val -46256"/>
                <a:gd name="adj2" fmla="val 91660"/>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28" name="Elbow Connector 27"/>
            <p:cNvCxnSpPr>
              <a:stCxn id="13" idx="0"/>
            </p:cNvCxnSpPr>
            <p:nvPr/>
          </p:nvCxnSpPr>
          <p:spPr>
            <a:xfrm rot="5400000" flipH="1" flipV="1">
              <a:off x="5969327" y="2216125"/>
              <a:ext cx="2303112" cy="3695598"/>
            </a:xfrm>
            <a:prstGeom prst="bentConnector4">
              <a:avLst>
                <a:gd name="adj1" fmla="val -9926"/>
                <a:gd name="adj2" fmla="val 133589"/>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a:stCxn id="19" idx="2"/>
            </p:cNvCxnSpPr>
            <p:nvPr/>
          </p:nvCxnSpPr>
          <p:spPr>
            <a:xfrm>
              <a:off x="8856062" y="4130130"/>
              <a:ext cx="1335" cy="1300329"/>
            </a:xfrm>
            <a:prstGeom prst="straightConnector1">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flipV="1">
              <a:off x="8161361" y="4130129"/>
              <a:ext cx="0" cy="1676865"/>
            </a:xfrm>
            <a:prstGeom prst="straightConnector1">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55" name="Elbow Connector 54"/>
            <p:cNvCxnSpPr/>
            <p:nvPr/>
          </p:nvCxnSpPr>
          <p:spPr>
            <a:xfrm rot="10800000">
              <a:off x="6752883" y="4109461"/>
              <a:ext cx="1408478" cy="410610"/>
            </a:xfrm>
            <a:prstGeom prst="bentConnector3">
              <a:avLst>
                <a:gd name="adj1" fmla="val 100387"/>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p:nvPr/>
          </p:nvCxnSpPr>
          <p:spPr>
            <a:xfrm>
              <a:off x="5704764" y="4109461"/>
              <a:ext cx="0" cy="410608"/>
            </a:xfrm>
            <a:prstGeom prst="straightConnector1">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p:nvPr/>
          </p:nvCxnSpPr>
          <p:spPr>
            <a:xfrm flipH="1">
              <a:off x="4653887" y="3085910"/>
              <a:ext cx="13647" cy="1434159"/>
            </a:xfrm>
            <a:prstGeom prst="straightConnector1">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p:nvPr/>
          </p:nvCxnSpPr>
          <p:spPr>
            <a:xfrm>
              <a:off x="5827594" y="3085910"/>
              <a:ext cx="0" cy="532232"/>
            </a:xfrm>
            <a:prstGeom prst="straightConnector1">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69" name="Elbow Connector 68"/>
            <p:cNvCxnSpPr/>
            <p:nvPr/>
          </p:nvCxnSpPr>
          <p:spPr>
            <a:xfrm>
              <a:off x="5827594" y="3193576"/>
              <a:ext cx="2593075" cy="445235"/>
            </a:xfrm>
            <a:prstGeom prst="bentConnector3">
              <a:avLst>
                <a:gd name="adj1" fmla="val 100000"/>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74" name="Elbow Connector 73"/>
            <p:cNvCxnSpPr/>
            <p:nvPr/>
          </p:nvCxnSpPr>
          <p:spPr>
            <a:xfrm>
              <a:off x="4667534" y="3416193"/>
              <a:ext cx="3603009" cy="222618"/>
            </a:xfrm>
            <a:prstGeom prst="bentConnector3">
              <a:avLst>
                <a:gd name="adj1" fmla="val 100000"/>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p:cNvCxnSpPr/>
            <p:nvPr/>
          </p:nvCxnSpPr>
          <p:spPr>
            <a:xfrm>
              <a:off x="8679973" y="3085910"/>
              <a:ext cx="0" cy="552901"/>
            </a:xfrm>
            <a:prstGeom prst="straightConnector1">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83" name="Elbow Connector 82"/>
            <p:cNvCxnSpPr>
              <a:stCxn id="13" idx="1"/>
              <a:endCxn id="15" idx="1"/>
            </p:cNvCxnSpPr>
            <p:nvPr/>
          </p:nvCxnSpPr>
          <p:spPr>
            <a:xfrm rot="10800000">
              <a:off x="4144497" y="1320466"/>
              <a:ext cx="187705" cy="3547308"/>
            </a:xfrm>
            <a:prstGeom prst="bentConnector3">
              <a:avLst>
                <a:gd name="adj1" fmla="val 316308"/>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p:cNvCxnSpPr/>
            <p:nvPr/>
          </p:nvCxnSpPr>
          <p:spPr>
            <a:xfrm flipV="1">
              <a:off x="4817660" y="1566125"/>
              <a:ext cx="0" cy="844643"/>
            </a:xfrm>
            <a:prstGeom prst="straightConnector1">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89" name="Elbow Connector 88"/>
            <p:cNvCxnSpPr>
              <a:endCxn id="16" idx="1"/>
            </p:cNvCxnSpPr>
            <p:nvPr/>
          </p:nvCxnSpPr>
          <p:spPr>
            <a:xfrm>
              <a:off x="5418161" y="1566125"/>
              <a:ext cx="1746914" cy="245660"/>
            </a:xfrm>
            <a:prstGeom prst="bentConnector3">
              <a:avLst>
                <a:gd name="adj1" fmla="val 0"/>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93" name="Elbow Connector 92"/>
            <p:cNvCxnSpPr>
              <a:stCxn id="16" idx="0"/>
              <a:endCxn id="15" idx="3"/>
            </p:cNvCxnSpPr>
            <p:nvPr/>
          </p:nvCxnSpPr>
          <p:spPr>
            <a:xfrm rot="16200000" flipV="1">
              <a:off x="7026387" y="431149"/>
              <a:ext cx="245659" cy="2024293"/>
            </a:xfrm>
            <a:prstGeom prst="bentConnector2">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p:cNvCxnSpPr/>
            <p:nvPr/>
          </p:nvCxnSpPr>
          <p:spPr>
            <a:xfrm flipV="1">
              <a:off x="5158853" y="730245"/>
              <a:ext cx="0" cy="344561"/>
            </a:xfrm>
            <a:prstGeom prst="straightConnector1">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01" name="TextBox 100"/>
            <p:cNvSpPr txBox="1"/>
            <p:nvPr/>
          </p:nvSpPr>
          <p:spPr>
            <a:xfrm>
              <a:off x="4034072" y="1837583"/>
              <a:ext cx="660758" cy="307777"/>
            </a:xfrm>
            <a:prstGeom prst="rect">
              <a:avLst/>
            </a:prstGeom>
            <a:noFill/>
          </p:spPr>
          <p:txBody>
            <a:bodyPr wrap="none" rtlCol="0">
              <a:spAutoFit/>
            </a:bodyPr>
            <a:lstStyle/>
            <a:p>
              <a:r>
                <a:rPr lang="en-US" sz="1400" dirty="0"/>
                <a:t>PC-r15</a:t>
              </a:r>
            </a:p>
          </p:txBody>
        </p:sp>
        <p:sp>
          <p:nvSpPr>
            <p:cNvPr id="102" name="TextBox 101"/>
            <p:cNvSpPr txBox="1"/>
            <p:nvPr/>
          </p:nvSpPr>
          <p:spPr>
            <a:xfrm>
              <a:off x="5273083" y="775952"/>
              <a:ext cx="769763" cy="307777"/>
            </a:xfrm>
            <a:prstGeom prst="rect">
              <a:avLst/>
            </a:prstGeom>
            <a:noFill/>
          </p:spPr>
          <p:txBody>
            <a:bodyPr wrap="none" rtlCol="0">
              <a:spAutoFit/>
            </a:bodyPr>
            <a:lstStyle/>
            <a:p>
              <a:r>
                <a:rPr lang="en-US" sz="1400" dirty="0"/>
                <a:t>Address</a:t>
              </a:r>
            </a:p>
          </p:txBody>
        </p:sp>
        <p:sp>
          <p:nvSpPr>
            <p:cNvPr id="103" name="TextBox 102"/>
            <p:cNvSpPr txBox="1"/>
            <p:nvPr/>
          </p:nvSpPr>
          <p:spPr>
            <a:xfrm>
              <a:off x="5333373" y="3095386"/>
              <a:ext cx="372218" cy="307777"/>
            </a:xfrm>
            <a:prstGeom prst="rect">
              <a:avLst/>
            </a:prstGeom>
            <a:noFill/>
          </p:spPr>
          <p:txBody>
            <a:bodyPr wrap="none" rtlCol="0">
              <a:spAutoFit/>
            </a:bodyPr>
            <a:lstStyle/>
            <a:p>
              <a:r>
                <a:rPr lang="en-US" sz="1400" b="1" dirty="0"/>
                <a:t>Rn</a:t>
              </a:r>
            </a:p>
          </p:txBody>
        </p:sp>
        <p:sp>
          <p:nvSpPr>
            <p:cNvPr id="104" name="TextBox 103"/>
            <p:cNvSpPr txBox="1"/>
            <p:nvPr/>
          </p:nvSpPr>
          <p:spPr>
            <a:xfrm>
              <a:off x="4285839" y="3095386"/>
              <a:ext cx="417102" cy="307777"/>
            </a:xfrm>
            <a:prstGeom prst="rect">
              <a:avLst/>
            </a:prstGeom>
            <a:noFill/>
          </p:spPr>
          <p:txBody>
            <a:bodyPr wrap="none" rtlCol="0">
              <a:spAutoFit/>
            </a:bodyPr>
            <a:lstStyle/>
            <a:p>
              <a:r>
                <a:rPr lang="en-US" sz="1400" b="1" dirty="0"/>
                <a:t>Rm</a:t>
              </a:r>
            </a:p>
          </p:txBody>
        </p:sp>
        <p:sp>
          <p:nvSpPr>
            <p:cNvPr id="105" name="TextBox 104"/>
            <p:cNvSpPr txBox="1"/>
            <p:nvPr/>
          </p:nvSpPr>
          <p:spPr>
            <a:xfrm>
              <a:off x="5719343" y="4160876"/>
              <a:ext cx="295274" cy="307777"/>
            </a:xfrm>
            <a:prstGeom prst="rect">
              <a:avLst/>
            </a:prstGeom>
            <a:noFill/>
          </p:spPr>
          <p:txBody>
            <a:bodyPr wrap="none" rtlCol="0">
              <a:spAutoFit/>
            </a:bodyPr>
            <a:lstStyle/>
            <a:p>
              <a:r>
                <a:rPr lang="en-US" sz="1400" dirty="0"/>
                <a:t>N</a:t>
              </a:r>
            </a:p>
          </p:txBody>
        </p:sp>
        <p:sp>
          <p:nvSpPr>
            <p:cNvPr id="106" name="TextBox 105"/>
            <p:cNvSpPr txBox="1"/>
            <p:nvPr/>
          </p:nvSpPr>
          <p:spPr>
            <a:xfrm>
              <a:off x="7358997" y="3451697"/>
              <a:ext cx="288862" cy="307777"/>
            </a:xfrm>
            <a:prstGeom prst="rect">
              <a:avLst/>
            </a:prstGeom>
            <a:noFill/>
          </p:spPr>
          <p:txBody>
            <a:bodyPr wrap="none" rtlCol="0">
              <a:spAutoFit/>
            </a:bodyPr>
            <a:lstStyle/>
            <a:p>
              <a:r>
                <a:rPr lang="en-US" sz="1400" dirty="0"/>
                <a:t>A</a:t>
              </a:r>
            </a:p>
          </p:txBody>
        </p:sp>
        <p:sp>
          <p:nvSpPr>
            <p:cNvPr id="107" name="TextBox 106"/>
            <p:cNvSpPr txBox="1"/>
            <p:nvPr/>
          </p:nvSpPr>
          <p:spPr>
            <a:xfrm>
              <a:off x="8409096" y="3099384"/>
              <a:ext cx="282450" cy="307777"/>
            </a:xfrm>
            <a:prstGeom prst="rect">
              <a:avLst/>
            </a:prstGeom>
            <a:noFill/>
          </p:spPr>
          <p:txBody>
            <a:bodyPr wrap="none" rtlCol="0">
              <a:spAutoFit/>
            </a:bodyPr>
            <a:lstStyle/>
            <a:p>
              <a:r>
                <a:rPr lang="en-US" sz="1400" dirty="0"/>
                <a:t>B</a:t>
              </a:r>
            </a:p>
          </p:txBody>
        </p:sp>
        <p:sp>
          <p:nvSpPr>
            <p:cNvPr id="108" name="TextBox 107"/>
            <p:cNvSpPr txBox="1"/>
            <p:nvPr/>
          </p:nvSpPr>
          <p:spPr>
            <a:xfrm>
              <a:off x="8698131" y="3263705"/>
              <a:ext cx="490840" cy="307777"/>
            </a:xfrm>
            <a:prstGeom prst="rect">
              <a:avLst/>
            </a:prstGeom>
            <a:noFill/>
          </p:spPr>
          <p:txBody>
            <a:bodyPr wrap="none" rtlCol="0">
              <a:spAutoFit/>
            </a:bodyPr>
            <a:lstStyle/>
            <a:p>
              <a:r>
                <a:rPr lang="en-US" sz="1400" dirty="0"/>
                <a:t>ACC</a:t>
              </a:r>
            </a:p>
          </p:txBody>
        </p:sp>
        <p:sp>
          <p:nvSpPr>
            <p:cNvPr id="109" name="TextBox 108"/>
            <p:cNvSpPr txBox="1"/>
            <p:nvPr/>
          </p:nvSpPr>
          <p:spPr>
            <a:xfrm>
              <a:off x="9329602" y="2954528"/>
              <a:ext cx="851515" cy="307777"/>
            </a:xfrm>
            <a:prstGeom prst="rect">
              <a:avLst/>
            </a:prstGeom>
            <a:noFill/>
          </p:spPr>
          <p:txBody>
            <a:bodyPr wrap="none" rtlCol="0">
              <a:spAutoFit/>
            </a:bodyPr>
            <a:lstStyle/>
            <a:p>
              <a:r>
                <a:rPr lang="en-US" sz="1400" dirty="0"/>
                <a:t>Result </a:t>
              </a:r>
              <a:r>
                <a:rPr lang="en-US" sz="1400" b="1" dirty="0"/>
                <a:t>Rd</a:t>
              </a:r>
            </a:p>
          </p:txBody>
        </p:sp>
        <p:sp>
          <p:nvSpPr>
            <p:cNvPr id="110" name="TextBox 109"/>
            <p:cNvSpPr txBox="1"/>
            <p:nvPr/>
          </p:nvSpPr>
          <p:spPr>
            <a:xfrm>
              <a:off x="10931728" y="2440562"/>
              <a:ext cx="700833" cy="307777"/>
            </a:xfrm>
            <a:prstGeom prst="rect">
              <a:avLst/>
            </a:prstGeom>
            <a:noFill/>
          </p:spPr>
          <p:txBody>
            <a:bodyPr wrap="none" rtlCol="0">
              <a:spAutoFit/>
            </a:bodyPr>
            <a:lstStyle/>
            <a:p>
              <a:r>
                <a:rPr lang="en-US" sz="1400" dirty="0"/>
                <a:t>Control</a:t>
              </a:r>
              <a:endParaRPr lang="en-US" sz="1400" b="1" dirty="0"/>
            </a:p>
          </p:txBody>
        </p:sp>
        <p:cxnSp>
          <p:nvCxnSpPr>
            <p:cNvPr id="112" name="Straight Arrow Connector 111"/>
            <p:cNvCxnSpPr>
              <a:stCxn id="22" idx="0"/>
            </p:cNvCxnSpPr>
            <p:nvPr/>
          </p:nvCxnSpPr>
          <p:spPr>
            <a:xfrm flipV="1">
              <a:off x="11282145" y="2748339"/>
              <a:ext cx="0" cy="445237"/>
            </a:xfrm>
            <a:prstGeom prst="straightConnector1">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 name="Group 2"/>
          <p:cNvGrpSpPr/>
          <p:nvPr/>
        </p:nvGrpSpPr>
        <p:grpSpPr>
          <a:xfrm>
            <a:off x="4373146" y="2981823"/>
            <a:ext cx="5811317" cy="462284"/>
            <a:chOff x="4373146" y="2981823"/>
            <a:chExt cx="5811317" cy="462284"/>
          </a:xfrm>
        </p:grpSpPr>
        <p:sp>
          <p:nvSpPr>
            <p:cNvPr id="2" name="Rectangle 1"/>
            <p:cNvSpPr/>
            <p:nvPr/>
          </p:nvSpPr>
          <p:spPr>
            <a:xfrm>
              <a:off x="4373146" y="3136330"/>
              <a:ext cx="321685" cy="307777"/>
            </a:xfrm>
            <a:prstGeom prst="rect">
              <a:avLst/>
            </a:prstGeom>
            <a:solidFill>
              <a:schemeClr val="tx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p:nvSpPr>
          <p:spPr>
            <a:xfrm>
              <a:off x="5399660" y="3123652"/>
              <a:ext cx="321685" cy="307777"/>
            </a:xfrm>
            <a:prstGeom prst="rect">
              <a:avLst/>
            </a:prstGeom>
            <a:solidFill>
              <a:schemeClr val="tx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a:off x="9414421" y="2981823"/>
              <a:ext cx="770042" cy="307777"/>
            </a:xfrm>
            <a:prstGeom prst="rect">
              <a:avLst/>
            </a:prstGeom>
            <a:solidFill>
              <a:schemeClr val="tx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 name="Group 3"/>
          <p:cNvGrpSpPr/>
          <p:nvPr/>
        </p:nvGrpSpPr>
        <p:grpSpPr>
          <a:xfrm>
            <a:off x="7394528" y="3136075"/>
            <a:ext cx="1358195" cy="637698"/>
            <a:chOff x="7394528" y="3136075"/>
            <a:chExt cx="1358195" cy="637698"/>
          </a:xfrm>
        </p:grpSpPr>
        <p:sp>
          <p:nvSpPr>
            <p:cNvPr id="49" name="Rectangle 48"/>
            <p:cNvSpPr/>
            <p:nvPr/>
          </p:nvSpPr>
          <p:spPr>
            <a:xfrm>
              <a:off x="7394528" y="3465996"/>
              <a:ext cx="321685" cy="307777"/>
            </a:xfrm>
            <a:prstGeom prst="rect">
              <a:avLst/>
            </a:prstGeom>
            <a:solidFill>
              <a:schemeClr val="tx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p:cNvSpPr/>
            <p:nvPr/>
          </p:nvSpPr>
          <p:spPr>
            <a:xfrm>
              <a:off x="8431038" y="3136075"/>
              <a:ext cx="321685" cy="307777"/>
            </a:xfrm>
            <a:prstGeom prst="rect">
              <a:avLst/>
            </a:prstGeom>
            <a:solidFill>
              <a:schemeClr val="tx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 name="Group 4"/>
          <p:cNvGrpSpPr/>
          <p:nvPr/>
        </p:nvGrpSpPr>
        <p:grpSpPr>
          <a:xfrm>
            <a:off x="4187952" y="3666744"/>
            <a:ext cx="5705856" cy="1573235"/>
            <a:chOff x="4187952" y="3666744"/>
            <a:chExt cx="5705856" cy="1573235"/>
          </a:xfrm>
        </p:grpSpPr>
        <p:sp>
          <p:nvSpPr>
            <p:cNvPr id="54" name="Rounded Rectangle 53"/>
            <p:cNvSpPr/>
            <p:nvPr/>
          </p:nvSpPr>
          <p:spPr>
            <a:xfrm>
              <a:off x="7900416" y="3666744"/>
              <a:ext cx="1993392" cy="493776"/>
            </a:xfrm>
            <a:prstGeom prst="roundRect">
              <a:avLst/>
            </a:prstGeom>
            <a:solidFill>
              <a:schemeClr val="tx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rapezoid 55"/>
            <p:cNvSpPr/>
            <p:nvPr/>
          </p:nvSpPr>
          <p:spPr>
            <a:xfrm flipV="1">
              <a:off x="4187952" y="4544568"/>
              <a:ext cx="2257175" cy="695411"/>
            </a:xfrm>
            <a:prstGeom prst="trapezoid">
              <a:avLst>
                <a:gd name="adj" fmla="val 53984"/>
              </a:avLst>
            </a:prstGeom>
            <a:solidFill>
              <a:schemeClr val="tx2">
                <a:alpha val="40000"/>
              </a:schemeClr>
            </a:solidFill>
            <a:ln>
              <a:noFill/>
            </a:ln>
          </p:spPr>
          <p:style>
            <a:lnRef idx="2">
              <a:schemeClr val="accent6"/>
            </a:lnRef>
            <a:fillRef idx="1">
              <a:schemeClr val="lt1"/>
            </a:fillRef>
            <a:effectRef idx="0">
              <a:schemeClr val="accent6"/>
            </a:effectRef>
            <a:fontRef idx="minor">
              <a:schemeClr val="dk1"/>
            </a:fontRef>
          </p:style>
          <p:txBody>
            <a:bodyPr vert="horz" rtlCol="0" anchor="ctr" anchorCtr="1"/>
            <a:lstStyle/>
            <a:p>
              <a:pPr algn="ctr"/>
              <a:endParaRPr lang="en-US" dirty="0">
                <a:solidFill>
                  <a:srgbClr val="212121"/>
                </a:solidFill>
              </a:endParaRPr>
            </a:p>
          </p:txBody>
        </p:sp>
      </p:grpSp>
    </p:spTree>
    <p:extLst>
      <p:ext uri="{BB962C8B-B14F-4D97-AF65-F5344CB8AC3E}">
        <p14:creationId xmlns:p14="http://schemas.microsoft.com/office/powerpoint/2010/main" val="22818031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7">
                                            <p:txEl>
                                              <p:pRg st="0" end="0"/>
                                            </p:txEl>
                                          </p:spTgt>
                                        </p:tgtEl>
                                        <p:attrNameLst>
                                          <p:attrName>style.visibility</p:attrName>
                                        </p:attrNameLst>
                                      </p:cBhvr>
                                      <p:to>
                                        <p:strVal val="visible"/>
                                      </p:to>
                                    </p:set>
                                    <p:animEffect transition="in" filter="fade">
                                      <p:cBhvr>
                                        <p:cTn id="7" dur="500"/>
                                        <p:tgtEl>
                                          <p:spTgt spid="117">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7">
                                            <p:txEl>
                                              <p:pRg st="1" end="1"/>
                                            </p:txEl>
                                          </p:spTgt>
                                        </p:tgtEl>
                                        <p:attrNameLst>
                                          <p:attrName>style.visibility</p:attrName>
                                        </p:attrNameLst>
                                      </p:cBhvr>
                                      <p:to>
                                        <p:strVal val="visible"/>
                                      </p:to>
                                    </p:set>
                                    <p:animEffect transition="in" filter="fade">
                                      <p:cBhvr>
                                        <p:cTn id="15" dur="500"/>
                                        <p:tgtEl>
                                          <p:spTgt spid="117">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17">
                                            <p:txEl>
                                              <p:pRg st="2" end="2"/>
                                            </p:txEl>
                                          </p:spTgt>
                                        </p:tgtEl>
                                        <p:attrNameLst>
                                          <p:attrName>style.visibility</p:attrName>
                                        </p:attrNameLst>
                                      </p:cBhvr>
                                      <p:to>
                                        <p:strVal val="visible"/>
                                      </p:to>
                                    </p:set>
                                    <p:animEffect transition="in" filter="fade">
                                      <p:cBhvr>
                                        <p:cTn id="20" dur="500"/>
                                        <p:tgtEl>
                                          <p:spTgt spid="117">
                                            <p:txEl>
                                              <p:pRg st="2" end="2"/>
                                            </p:txEl>
                                          </p:spTgt>
                                        </p:tgtEl>
                                      </p:cBhvr>
                                    </p:animEffect>
                                  </p:childTnLst>
                                </p:cTn>
                              </p:par>
                              <p:par>
                                <p:cTn id="21" presetID="10" presetClass="exit" presetSubtype="0" fill="hold" nodeType="withEffect">
                                  <p:stCondLst>
                                    <p:cond delay="0"/>
                                  </p:stCondLst>
                                  <p:childTnLst>
                                    <p:animEffect transition="out" filter="fade">
                                      <p:cBhvr>
                                        <p:cTn id="22" dur="10"/>
                                        <p:tgtEl>
                                          <p:spTgt spid="3"/>
                                        </p:tgtEl>
                                      </p:cBhvr>
                                    </p:animEffect>
                                    <p:set>
                                      <p:cBhvr>
                                        <p:cTn id="23" dur="1" fill="hold">
                                          <p:stCondLst>
                                            <p:cond delay="9"/>
                                          </p:stCondLst>
                                        </p:cTn>
                                        <p:tgtEl>
                                          <p:spTgt spid="3"/>
                                        </p:tgtEl>
                                        <p:attrNameLst>
                                          <p:attrName>style.visibility</p:attrName>
                                        </p:attrNameLst>
                                      </p:cBhvr>
                                      <p:to>
                                        <p:strVal val="hidden"/>
                                      </p:to>
                                    </p:set>
                                  </p:childTnLst>
                                </p:cTn>
                              </p:par>
                              <p:par>
                                <p:cTn id="24" presetID="10" presetClass="entr" presetSubtype="0" fill="hold" nodeType="with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fade">
                                      <p:cBhvr>
                                        <p:cTn id="26" dur="500"/>
                                        <p:tgtEl>
                                          <p:spTgt spid="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17">
                                            <p:txEl>
                                              <p:pRg st="3" end="3"/>
                                            </p:txEl>
                                          </p:spTgt>
                                        </p:tgtEl>
                                        <p:attrNameLst>
                                          <p:attrName>style.visibility</p:attrName>
                                        </p:attrNameLst>
                                      </p:cBhvr>
                                      <p:to>
                                        <p:strVal val="visible"/>
                                      </p:to>
                                    </p:set>
                                    <p:animEffect transition="in" filter="fade">
                                      <p:cBhvr>
                                        <p:cTn id="31" dur="500"/>
                                        <p:tgtEl>
                                          <p:spTgt spid="117">
                                            <p:txEl>
                                              <p:pRg st="3" end="3"/>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17">
                                            <p:txEl>
                                              <p:pRg st="4" end="4"/>
                                            </p:txEl>
                                          </p:spTgt>
                                        </p:tgtEl>
                                        <p:attrNameLst>
                                          <p:attrName>style.visibility</p:attrName>
                                        </p:attrNameLst>
                                      </p:cBhvr>
                                      <p:to>
                                        <p:strVal val="visible"/>
                                      </p:to>
                                    </p:set>
                                    <p:animEffect transition="in" filter="fade">
                                      <p:cBhvr>
                                        <p:cTn id="36" dur="500"/>
                                        <p:tgtEl>
                                          <p:spTgt spid="117">
                                            <p:txEl>
                                              <p:pRg st="4" end="4"/>
                                            </p:txEl>
                                          </p:spTgt>
                                        </p:tgtEl>
                                      </p:cBhvr>
                                    </p:animEffect>
                                  </p:childTnLst>
                                </p:cTn>
                              </p:par>
                              <p:par>
                                <p:cTn id="37" presetID="10" presetClass="exit" presetSubtype="0" fill="hold" nodeType="withEffect">
                                  <p:stCondLst>
                                    <p:cond delay="0"/>
                                  </p:stCondLst>
                                  <p:childTnLst>
                                    <p:animEffect transition="out" filter="fade">
                                      <p:cBhvr>
                                        <p:cTn id="38" dur="10"/>
                                        <p:tgtEl>
                                          <p:spTgt spid="4"/>
                                        </p:tgtEl>
                                      </p:cBhvr>
                                    </p:animEffect>
                                    <p:set>
                                      <p:cBhvr>
                                        <p:cTn id="39" dur="1" fill="hold">
                                          <p:stCondLst>
                                            <p:cond delay="9"/>
                                          </p:stCondLst>
                                        </p:cTn>
                                        <p:tgtEl>
                                          <p:spTgt spid="4"/>
                                        </p:tgtEl>
                                        <p:attrNameLst>
                                          <p:attrName>style.visibility</p:attrName>
                                        </p:attrNameLst>
                                      </p:cBhvr>
                                      <p:to>
                                        <p:strVal val="hidden"/>
                                      </p:to>
                                    </p:set>
                                  </p:childTnLst>
                                </p:cTn>
                              </p:par>
                              <p:par>
                                <p:cTn id="40" presetID="10" presetClass="entr" presetSubtype="0" fill="hold" nodeType="withEffect">
                                  <p:stCondLst>
                                    <p:cond delay="0"/>
                                  </p:stCondLst>
                                  <p:childTnLst>
                                    <p:set>
                                      <p:cBhvr>
                                        <p:cTn id="41" dur="1" fill="hold">
                                          <p:stCondLst>
                                            <p:cond delay="0"/>
                                          </p:stCondLst>
                                        </p:cTn>
                                        <p:tgtEl>
                                          <p:spTgt spid="5"/>
                                        </p:tgtEl>
                                        <p:attrNameLst>
                                          <p:attrName>style.visibility</p:attrName>
                                        </p:attrNameLst>
                                      </p:cBhvr>
                                      <p:to>
                                        <p:strVal val="visible"/>
                                      </p:to>
                                    </p:set>
                                    <p:animEffect transition="in" filter="fade">
                                      <p:cBhvr>
                                        <p:cTn id="42" dur="500"/>
                                        <p:tgtEl>
                                          <p:spTgt spid="5"/>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17">
                                            <p:txEl>
                                              <p:pRg st="5" end="5"/>
                                            </p:txEl>
                                          </p:spTgt>
                                        </p:tgtEl>
                                        <p:attrNameLst>
                                          <p:attrName>style.visibility</p:attrName>
                                        </p:attrNameLst>
                                      </p:cBhvr>
                                      <p:to>
                                        <p:strVal val="visible"/>
                                      </p:to>
                                    </p:set>
                                    <p:animEffect transition="in" filter="fade">
                                      <p:cBhvr>
                                        <p:cTn id="47" dur="500"/>
                                        <p:tgtEl>
                                          <p:spTgt spid="11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 grpId="0" uiExpand="1" build="p"/>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 name="Title 113"/>
          <p:cNvSpPr>
            <a:spLocks noGrp="1"/>
          </p:cNvSpPr>
          <p:nvPr>
            <p:ph type="title"/>
          </p:nvPr>
        </p:nvSpPr>
        <p:spPr/>
        <p:txBody>
          <a:bodyPr/>
          <a:lstStyle/>
          <a:p>
            <a:r>
              <a:rPr lang="en-US" dirty="0"/>
              <a:t>ARM Core Data Flow Model</a:t>
            </a:r>
          </a:p>
        </p:txBody>
      </p:sp>
      <p:sp>
        <p:nvSpPr>
          <p:cNvPr id="117" name="Content Placeholder 116"/>
          <p:cNvSpPr>
            <a:spLocks noGrp="1"/>
          </p:cNvSpPr>
          <p:nvPr>
            <p:ph idx="1"/>
          </p:nvPr>
        </p:nvSpPr>
        <p:spPr>
          <a:xfrm>
            <a:off x="131180" y="863444"/>
            <a:ext cx="3572919" cy="5590565"/>
          </a:xfrm>
        </p:spPr>
        <p:txBody>
          <a:bodyPr/>
          <a:lstStyle/>
          <a:p>
            <a:r>
              <a:rPr lang="en-US" dirty="0"/>
              <a:t>Barrel Shifter</a:t>
            </a:r>
          </a:p>
          <a:p>
            <a:pPr lvl="1"/>
            <a:r>
              <a:rPr lang="en-US" dirty="0"/>
              <a:t>Barrel shifter is often used for </a:t>
            </a:r>
            <a:r>
              <a:rPr lang="en-US" dirty="0">
                <a:solidFill>
                  <a:schemeClr val="accent6"/>
                </a:solidFill>
              </a:rPr>
              <a:t>shift</a:t>
            </a:r>
            <a:r>
              <a:rPr lang="en-US" dirty="0"/>
              <a:t> and </a:t>
            </a:r>
            <a:r>
              <a:rPr lang="en-US" dirty="0">
                <a:solidFill>
                  <a:schemeClr val="accent6"/>
                </a:solidFill>
              </a:rPr>
              <a:t>rotate</a:t>
            </a:r>
            <a:r>
              <a:rPr lang="en-US" dirty="0"/>
              <a:t> operation in a single clock cycle.</a:t>
            </a:r>
          </a:p>
          <a:p>
            <a:r>
              <a:rPr lang="en-US" dirty="0"/>
              <a:t>Address register</a:t>
            </a:r>
          </a:p>
          <a:p>
            <a:pPr lvl="1"/>
            <a:r>
              <a:rPr lang="en-US" dirty="0"/>
              <a:t>The address register is used to hold the register and the address bus will carry the current address.</a:t>
            </a:r>
          </a:p>
          <a:p>
            <a:r>
              <a:rPr lang="en-US" dirty="0" err="1"/>
              <a:t>Incrementer</a:t>
            </a:r>
            <a:endParaRPr lang="en-US" dirty="0"/>
          </a:p>
          <a:p>
            <a:pPr lvl="1"/>
            <a:r>
              <a:rPr lang="en-US" dirty="0"/>
              <a:t>The </a:t>
            </a:r>
            <a:r>
              <a:rPr lang="en-US" dirty="0" err="1"/>
              <a:t>incrementer</a:t>
            </a:r>
            <a:r>
              <a:rPr lang="en-US" dirty="0"/>
              <a:t> is used for auto-increment of address and stored back in the address register.</a:t>
            </a:r>
          </a:p>
          <a:p>
            <a:pPr marL="457200" lvl="1" indent="0">
              <a:buNone/>
            </a:pPr>
            <a:endParaRPr lang="en-US" dirty="0"/>
          </a:p>
        </p:txBody>
      </p:sp>
      <p:grpSp>
        <p:nvGrpSpPr>
          <p:cNvPr id="113" name="Group 112"/>
          <p:cNvGrpSpPr/>
          <p:nvPr/>
        </p:nvGrpSpPr>
        <p:grpSpPr>
          <a:xfrm>
            <a:off x="4075016" y="757541"/>
            <a:ext cx="8060392" cy="5812886"/>
            <a:chOff x="4034072" y="730245"/>
            <a:chExt cx="8060392" cy="5812886"/>
          </a:xfrm>
        </p:grpSpPr>
        <p:sp>
          <p:nvSpPr>
            <p:cNvPr id="13" name="Trapezoid 12"/>
            <p:cNvSpPr/>
            <p:nvPr/>
          </p:nvSpPr>
          <p:spPr>
            <a:xfrm flipV="1">
              <a:off x="4144496" y="4520069"/>
              <a:ext cx="2257175" cy="695411"/>
            </a:xfrm>
            <a:prstGeom prst="trapezoid">
              <a:avLst>
                <a:gd name="adj" fmla="val 53984"/>
              </a:avLst>
            </a:prstGeom>
            <a:ln>
              <a:solidFill>
                <a:schemeClr val="accent6"/>
              </a:solidFill>
            </a:ln>
          </p:spPr>
          <p:style>
            <a:lnRef idx="2">
              <a:schemeClr val="accent6"/>
            </a:lnRef>
            <a:fillRef idx="1">
              <a:schemeClr val="lt1"/>
            </a:fillRef>
            <a:effectRef idx="0">
              <a:schemeClr val="accent6"/>
            </a:effectRef>
            <a:fontRef idx="minor">
              <a:schemeClr val="dk1"/>
            </a:fontRef>
          </p:style>
          <p:txBody>
            <a:bodyPr vert="horz" rtlCol="0" anchor="ctr" anchorCtr="1"/>
            <a:lstStyle/>
            <a:p>
              <a:pPr algn="ctr"/>
              <a:endParaRPr lang="en-US" dirty="0">
                <a:solidFill>
                  <a:srgbClr val="212121"/>
                </a:solidFill>
              </a:endParaRPr>
            </a:p>
          </p:txBody>
        </p:sp>
        <p:sp>
          <p:nvSpPr>
            <p:cNvPr id="14" name="TextBox 13"/>
            <p:cNvSpPr txBox="1"/>
            <p:nvPr/>
          </p:nvSpPr>
          <p:spPr>
            <a:xfrm>
              <a:off x="5026199" y="4695034"/>
              <a:ext cx="556563" cy="369332"/>
            </a:xfrm>
            <a:prstGeom prst="rect">
              <a:avLst/>
            </a:prstGeom>
            <a:noFill/>
            <a:ln>
              <a:noFill/>
            </a:ln>
          </p:spPr>
          <p:txBody>
            <a:bodyPr wrap="none" rtlCol="0">
              <a:spAutoFit/>
            </a:bodyPr>
            <a:lstStyle/>
            <a:p>
              <a:r>
                <a:rPr lang="en-US" dirty="0">
                  <a:solidFill>
                    <a:srgbClr val="212121"/>
                  </a:solidFill>
                </a:rPr>
                <a:t>ALU</a:t>
              </a:r>
            </a:p>
          </p:txBody>
        </p:sp>
        <p:sp>
          <p:nvSpPr>
            <p:cNvPr id="15" name="Rounded Rectangle 14"/>
            <p:cNvSpPr/>
            <p:nvPr/>
          </p:nvSpPr>
          <p:spPr>
            <a:xfrm>
              <a:off x="4144496" y="1074806"/>
              <a:ext cx="1992573" cy="491319"/>
            </a:xfrm>
            <a:prstGeom prst="roundRect">
              <a:avLst/>
            </a:prstGeom>
            <a:ln>
              <a:solidFill>
                <a:schemeClr val="accent6"/>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solidFill>
                    <a:srgbClr val="212121"/>
                  </a:solidFill>
                </a:rPr>
                <a:t>Address Register</a:t>
              </a:r>
            </a:p>
          </p:txBody>
        </p:sp>
        <p:sp>
          <p:nvSpPr>
            <p:cNvPr id="16" name="Rounded Rectangle 15"/>
            <p:cNvSpPr/>
            <p:nvPr/>
          </p:nvSpPr>
          <p:spPr>
            <a:xfrm>
              <a:off x="7165075" y="1566125"/>
              <a:ext cx="1992573" cy="491319"/>
            </a:xfrm>
            <a:prstGeom prst="roundRect">
              <a:avLst/>
            </a:prstGeom>
            <a:ln>
              <a:solidFill>
                <a:schemeClr val="accent6"/>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err="1">
                  <a:solidFill>
                    <a:srgbClr val="212121"/>
                  </a:solidFill>
                </a:rPr>
                <a:t>Incrementer</a:t>
              </a:r>
              <a:endParaRPr lang="en-US" dirty="0">
                <a:solidFill>
                  <a:srgbClr val="212121"/>
                </a:solidFill>
              </a:endParaRPr>
            </a:p>
          </p:txBody>
        </p:sp>
        <p:sp>
          <p:nvSpPr>
            <p:cNvPr id="17" name="Rounded Rectangle 16"/>
            <p:cNvSpPr/>
            <p:nvPr/>
          </p:nvSpPr>
          <p:spPr>
            <a:xfrm>
              <a:off x="4144496" y="2410768"/>
              <a:ext cx="4824187" cy="675142"/>
            </a:xfrm>
            <a:prstGeom prst="roundRect">
              <a:avLst/>
            </a:prstGeom>
            <a:ln>
              <a:solidFill>
                <a:schemeClr val="accent6"/>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solidFill>
                    <a:srgbClr val="212121"/>
                  </a:solidFill>
                </a:rPr>
                <a:t>Register file (r0 – r15)</a:t>
              </a:r>
            </a:p>
          </p:txBody>
        </p:sp>
        <p:sp>
          <p:nvSpPr>
            <p:cNvPr id="18" name="Rounded Rectangle 17"/>
            <p:cNvSpPr/>
            <p:nvPr/>
          </p:nvSpPr>
          <p:spPr>
            <a:xfrm>
              <a:off x="5058764" y="3618142"/>
              <a:ext cx="1992573" cy="491319"/>
            </a:xfrm>
            <a:prstGeom prst="roundRect">
              <a:avLst/>
            </a:prstGeom>
            <a:ln>
              <a:solidFill>
                <a:schemeClr val="accent6"/>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solidFill>
                    <a:srgbClr val="212121"/>
                  </a:solidFill>
                </a:rPr>
                <a:t>Barrel shifter</a:t>
              </a:r>
            </a:p>
          </p:txBody>
        </p:sp>
        <p:sp>
          <p:nvSpPr>
            <p:cNvPr id="19" name="Rounded Rectangle 18"/>
            <p:cNvSpPr/>
            <p:nvPr/>
          </p:nvSpPr>
          <p:spPr>
            <a:xfrm>
              <a:off x="7859775" y="3638811"/>
              <a:ext cx="1992573" cy="491319"/>
            </a:xfrm>
            <a:prstGeom prst="roundRect">
              <a:avLst/>
            </a:prstGeom>
            <a:ln>
              <a:solidFill>
                <a:schemeClr val="accent6"/>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solidFill>
                    <a:srgbClr val="212121"/>
                  </a:solidFill>
                </a:rPr>
                <a:t>MAC</a:t>
              </a:r>
            </a:p>
          </p:txBody>
        </p:sp>
        <p:sp>
          <p:nvSpPr>
            <p:cNvPr id="20" name="Rounded Rectangle 19"/>
            <p:cNvSpPr/>
            <p:nvPr/>
          </p:nvSpPr>
          <p:spPr>
            <a:xfrm>
              <a:off x="5058765" y="5806995"/>
              <a:ext cx="1992573" cy="491319"/>
            </a:xfrm>
            <a:prstGeom prst="roundRect">
              <a:avLst/>
            </a:prstGeom>
            <a:ln>
              <a:solidFill>
                <a:schemeClr val="accent6"/>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solidFill>
                    <a:srgbClr val="212121"/>
                  </a:solidFill>
                </a:rPr>
                <a:t>Data Out</a:t>
              </a:r>
            </a:p>
          </p:txBody>
        </p:sp>
        <p:sp>
          <p:nvSpPr>
            <p:cNvPr id="21" name="Rounded Rectangle 20"/>
            <p:cNvSpPr/>
            <p:nvPr/>
          </p:nvSpPr>
          <p:spPr>
            <a:xfrm>
              <a:off x="7683687" y="5806995"/>
              <a:ext cx="1992573" cy="491319"/>
            </a:xfrm>
            <a:prstGeom prst="roundRect">
              <a:avLst/>
            </a:prstGeom>
            <a:ln>
              <a:solidFill>
                <a:schemeClr val="accent6"/>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solidFill>
                    <a:srgbClr val="212121"/>
                  </a:solidFill>
                </a:rPr>
                <a:t>Data In</a:t>
              </a:r>
            </a:p>
          </p:txBody>
        </p:sp>
        <p:sp>
          <p:nvSpPr>
            <p:cNvPr id="22" name="Rounded Rectangle 21"/>
            <p:cNvSpPr/>
            <p:nvPr/>
          </p:nvSpPr>
          <p:spPr>
            <a:xfrm>
              <a:off x="10469826" y="3193576"/>
              <a:ext cx="1624638" cy="1860347"/>
            </a:xfrm>
            <a:prstGeom prst="roundRect">
              <a:avLst/>
            </a:prstGeom>
            <a:ln>
              <a:solidFill>
                <a:schemeClr val="accent6"/>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solidFill>
                    <a:srgbClr val="212121"/>
                  </a:solidFill>
                </a:rPr>
                <a:t>Instruction</a:t>
              </a:r>
            </a:p>
            <a:p>
              <a:pPr algn="ctr"/>
              <a:r>
                <a:rPr lang="en-US" dirty="0">
                  <a:solidFill>
                    <a:srgbClr val="212121"/>
                  </a:solidFill>
                </a:rPr>
                <a:t>Decoder</a:t>
              </a:r>
            </a:p>
            <a:p>
              <a:pPr algn="ctr"/>
              <a:r>
                <a:rPr lang="en-US" dirty="0">
                  <a:solidFill>
                    <a:srgbClr val="212121"/>
                  </a:solidFill>
                </a:rPr>
                <a:t>and</a:t>
              </a:r>
            </a:p>
            <a:p>
              <a:pPr algn="ctr"/>
              <a:r>
                <a:rPr lang="en-US" dirty="0">
                  <a:solidFill>
                    <a:srgbClr val="212121"/>
                  </a:solidFill>
                </a:rPr>
                <a:t>Control</a:t>
              </a:r>
            </a:p>
          </p:txBody>
        </p:sp>
        <p:cxnSp>
          <p:nvCxnSpPr>
            <p:cNvPr id="24" name="Straight Arrow Connector 23"/>
            <p:cNvCxnSpPr>
              <a:stCxn id="20" idx="2"/>
            </p:cNvCxnSpPr>
            <p:nvPr/>
          </p:nvCxnSpPr>
          <p:spPr>
            <a:xfrm>
              <a:off x="6055052" y="6298314"/>
              <a:ext cx="0" cy="244817"/>
            </a:xfrm>
            <a:prstGeom prst="straightConnector1">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endCxn id="21" idx="2"/>
            </p:cNvCxnSpPr>
            <p:nvPr/>
          </p:nvCxnSpPr>
          <p:spPr>
            <a:xfrm flipH="1" flipV="1">
              <a:off x="8679974" y="6298314"/>
              <a:ext cx="2" cy="244817"/>
            </a:xfrm>
            <a:prstGeom prst="straightConnector1">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30" name="Elbow Connector 29"/>
            <p:cNvCxnSpPr>
              <a:stCxn id="21" idx="0"/>
              <a:endCxn id="22" idx="2"/>
            </p:cNvCxnSpPr>
            <p:nvPr/>
          </p:nvCxnSpPr>
          <p:spPr>
            <a:xfrm rot="5400000" flipH="1" flipV="1">
              <a:off x="9604523" y="4129374"/>
              <a:ext cx="753072" cy="2602171"/>
            </a:xfrm>
            <a:prstGeom prst="bentConnector3">
              <a:avLst>
                <a:gd name="adj1" fmla="val 22815"/>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33" name="Elbow Connector 32"/>
            <p:cNvCxnSpPr>
              <a:stCxn id="17" idx="3"/>
              <a:endCxn id="20" idx="0"/>
            </p:cNvCxnSpPr>
            <p:nvPr/>
          </p:nvCxnSpPr>
          <p:spPr>
            <a:xfrm flipH="1">
              <a:off x="6055052" y="2748339"/>
              <a:ext cx="2913631" cy="3058656"/>
            </a:xfrm>
            <a:prstGeom prst="bentConnector4">
              <a:avLst>
                <a:gd name="adj1" fmla="val -46256"/>
                <a:gd name="adj2" fmla="val 91660"/>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28" name="Elbow Connector 27"/>
            <p:cNvCxnSpPr>
              <a:stCxn id="13" idx="0"/>
            </p:cNvCxnSpPr>
            <p:nvPr/>
          </p:nvCxnSpPr>
          <p:spPr>
            <a:xfrm rot="5400000" flipH="1" flipV="1">
              <a:off x="5969327" y="2216125"/>
              <a:ext cx="2303112" cy="3695598"/>
            </a:xfrm>
            <a:prstGeom prst="bentConnector4">
              <a:avLst>
                <a:gd name="adj1" fmla="val -9926"/>
                <a:gd name="adj2" fmla="val 133589"/>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a:stCxn id="19" idx="2"/>
            </p:cNvCxnSpPr>
            <p:nvPr/>
          </p:nvCxnSpPr>
          <p:spPr>
            <a:xfrm>
              <a:off x="8856062" y="4130130"/>
              <a:ext cx="1335" cy="1300329"/>
            </a:xfrm>
            <a:prstGeom prst="straightConnector1">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flipV="1">
              <a:off x="8161361" y="4130129"/>
              <a:ext cx="0" cy="1676865"/>
            </a:xfrm>
            <a:prstGeom prst="straightConnector1">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55" name="Elbow Connector 54"/>
            <p:cNvCxnSpPr/>
            <p:nvPr/>
          </p:nvCxnSpPr>
          <p:spPr>
            <a:xfrm rot="10800000">
              <a:off x="6752883" y="4109461"/>
              <a:ext cx="1408478" cy="410610"/>
            </a:xfrm>
            <a:prstGeom prst="bentConnector3">
              <a:avLst>
                <a:gd name="adj1" fmla="val 100387"/>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p:nvPr/>
          </p:nvCxnSpPr>
          <p:spPr>
            <a:xfrm>
              <a:off x="5704764" y="4109461"/>
              <a:ext cx="0" cy="410608"/>
            </a:xfrm>
            <a:prstGeom prst="straightConnector1">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p:nvPr/>
          </p:nvCxnSpPr>
          <p:spPr>
            <a:xfrm flipH="1">
              <a:off x="4653887" y="3085910"/>
              <a:ext cx="13647" cy="1434159"/>
            </a:xfrm>
            <a:prstGeom prst="straightConnector1">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p:nvPr/>
          </p:nvCxnSpPr>
          <p:spPr>
            <a:xfrm>
              <a:off x="5827594" y="3085910"/>
              <a:ext cx="0" cy="532232"/>
            </a:xfrm>
            <a:prstGeom prst="straightConnector1">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69" name="Elbow Connector 68"/>
            <p:cNvCxnSpPr/>
            <p:nvPr/>
          </p:nvCxnSpPr>
          <p:spPr>
            <a:xfrm>
              <a:off x="5827594" y="3193576"/>
              <a:ext cx="2593075" cy="445235"/>
            </a:xfrm>
            <a:prstGeom prst="bentConnector3">
              <a:avLst>
                <a:gd name="adj1" fmla="val 100000"/>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74" name="Elbow Connector 73"/>
            <p:cNvCxnSpPr/>
            <p:nvPr/>
          </p:nvCxnSpPr>
          <p:spPr>
            <a:xfrm>
              <a:off x="4667534" y="3416193"/>
              <a:ext cx="3603009" cy="222618"/>
            </a:xfrm>
            <a:prstGeom prst="bentConnector3">
              <a:avLst>
                <a:gd name="adj1" fmla="val 100000"/>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p:cNvCxnSpPr/>
            <p:nvPr/>
          </p:nvCxnSpPr>
          <p:spPr>
            <a:xfrm>
              <a:off x="8679973" y="3085910"/>
              <a:ext cx="0" cy="552901"/>
            </a:xfrm>
            <a:prstGeom prst="straightConnector1">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83" name="Elbow Connector 82"/>
            <p:cNvCxnSpPr>
              <a:stCxn id="13" idx="1"/>
              <a:endCxn id="15" idx="1"/>
            </p:cNvCxnSpPr>
            <p:nvPr/>
          </p:nvCxnSpPr>
          <p:spPr>
            <a:xfrm rot="10800000">
              <a:off x="4144497" y="1320466"/>
              <a:ext cx="187705" cy="3547308"/>
            </a:xfrm>
            <a:prstGeom prst="bentConnector3">
              <a:avLst>
                <a:gd name="adj1" fmla="val 316308"/>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p:cNvCxnSpPr/>
            <p:nvPr/>
          </p:nvCxnSpPr>
          <p:spPr>
            <a:xfrm flipV="1">
              <a:off x="4817660" y="1566125"/>
              <a:ext cx="0" cy="844643"/>
            </a:xfrm>
            <a:prstGeom prst="straightConnector1">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89" name="Elbow Connector 88"/>
            <p:cNvCxnSpPr>
              <a:endCxn id="16" idx="1"/>
            </p:cNvCxnSpPr>
            <p:nvPr/>
          </p:nvCxnSpPr>
          <p:spPr>
            <a:xfrm>
              <a:off x="5418161" y="1566125"/>
              <a:ext cx="1746914" cy="245660"/>
            </a:xfrm>
            <a:prstGeom prst="bentConnector3">
              <a:avLst>
                <a:gd name="adj1" fmla="val 0"/>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93" name="Elbow Connector 92"/>
            <p:cNvCxnSpPr>
              <a:stCxn id="16" idx="0"/>
              <a:endCxn id="15" idx="3"/>
            </p:cNvCxnSpPr>
            <p:nvPr/>
          </p:nvCxnSpPr>
          <p:spPr>
            <a:xfrm rot="16200000" flipV="1">
              <a:off x="7026387" y="431149"/>
              <a:ext cx="245659" cy="2024293"/>
            </a:xfrm>
            <a:prstGeom prst="bentConnector2">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p:cNvCxnSpPr/>
            <p:nvPr/>
          </p:nvCxnSpPr>
          <p:spPr>
            <a:xfrm flipV="1">
              <a:off x="5158853" y="730245"/>
              <a:ext cx="0" cy="344561"/>
            </a:xfrm>
            <a:prstGeom prst="straightConnector1">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01" name="TextBox 100"/>
            <p:cNvSpPr txBox="1"/>
            <p:nvPr/>
          </p:nvSpPr>
          <p:spPr>
            <a:xfrm>
              <a:off x="4034072" y="1837583"/>
              <a:ext cx="660758" cy="307777"/>
            </a:xfrm>
            <a:prstGeom prst="rect">
              <a:avLst/>
            </a:prstGeom>
            <a:noFill/>
          </p:spPr>
          <p:txBody>
            <a:bodyPr wrap="none" rtlCol="0">
              <a:spAutoFit/>
            </a:bodyPr>
            <a:lstStyle/>
            <a:p>
              <a:r>
                <a:rPr lang="en-US" sz="1400" dirty="0"/>
                <a:t>PC-r15</a:t>
              </a:r>
            </a:p>
          </p:txBody>
        </p:sp>
        <p:sp>
          <p:nvSpPr>
            <p:cNvPr id="102" name="TextBox 101"/>
            <p:cNvSpPr txBox="1"/>
            <p:nvPr/>
          </p:nvSpPr>
          <p:spPr>
            <a:xfrm>
              <a:off x="5273083" y="775952"/>
              <a:ext cx="769763" cy="307777"/>
            </a:xfrm>
            <a:prstGeom prst="rect">
              <a:avLst/>
            </a:prstGeom>
            <a:noFill/>
          </p:spPr>
          <p:txBody>
            <a:bodyPr wrap="none" rtlCol="0">
              <a:spAutoFit/>
            </a:bodyPr>
            <a:lstStyle/>
            <a:p>
              <a:r>
                <a:rPr lang="en-US" sz="1400" dirty="0"/>
                <a:t>Address</a:t>
              </a:r>
            </a:p>
          </p:txBody>
        </p:sp>
        <p:sp>
          <p:nvSpPr>
            <p:cNvPr id="103" name="TextBox 102"/>
            <p:cNvSpPr txBox="1"/>
            <p:nvPr/>
          </p:nvSpPr>
          <p:spPr>
            <a:xfrm>
              <a:off x="5333373" y="3095386"/>
              <a:ext cx="372218" cy="307777"/>
            </a:xfrm>
            <a:prstGeom prst="rect">
              <a:avLst/>
            </a:prstGeom>
            <a:noFill/>
          </p:spPr>
          <p:txBody>
            <a:bodyPr wrap="none" rtlCol="0">
              <a:spAutoFit/>
            </a:bodyPr>
            <a:lstStyle/>
            <a:p>
              <a:r>
                <a:rPr lang="en-US" sz="1400" b="1" dirty="0"/>
                <a:t>Rn</a:t>
              </a:r>
            </a:p>
          </p:txBody>
        </p:sp>
        <p:sp>
          <p:nvSpPr>
            <p:cNvPr id="104" name="TextBox 103"/>
            <p:cNvSpPr txBox="1"/>
            <p:nvPr/>
          </p:nvSpPr>
          <p:spPr>
            <a:xfrm>
              <a:off x="4285839" y="3095386"/>
              <a:ext cx="417102" cy="307777"/>
            </a:xfrm>
            <a:prstGeom prst="rect">
              <a:avLst/>
            </a:prstGeom>
            <a:noFill/>
          </p:spPr>
          <p:txBody>
            <a:bodyPr wrap="none" rtlCol="0">
              <a:spAutoFit/>
            </a:bodyPr>
            <a:lstStyle/>
            <a:p>
              <a:r>
                <a:rPr lang="en-US" sz="1400" b="1" dirty="0"/>
                <a:t>Rm</a:t>
              </a:r>
            </a:p>
          </p:txBody>
        </p:sp>
        <p:sp>
          <p:nvSpPr>
            <p:cNvPr id="105" name="TextBox 104"/>
            <p:cNvSpPr txBox="1"/>
            <p:nvPr/>
          </p:nvSpPr>
          <p:spPr>
            <a:xfrm>
              <a:off x="5719343" y="4160876"/>
              <a:ext cx="295274" cy="307777"/>
            </a:xfrm>
            <a:prstGeom prst="rect">
              <a:avLst/>
            </a:prstGeom>
            <a:noFill/>
          </p:spPr>
          <p:txBody>
            <a:bodyPr wrap="none" rtlCol="0">
              <a:spAutoFit/>
            </a:bodyPr>
            <a:lstStyle/>
            <a:p>
              <a:r>
                <a:rPr lang="en-US" sz="1400" dirty="0"/>
                <a:t>N</a:t>
              </a:r>
            </a:p>
          </p:txBody>
        </p:sp>
        <p:sp>
          <p:nvSpPr>
            <p:cNvPr id="106" name="TextBox 105"/>
            <p:cNvSpPr txBox="1"/>
            <p:nvPr/>
          </p:nvSpPr>
          <p:spPr>
            <a:xfrm>
              <a:off x="7358997" y="3451697"/>
              <a:ext cx="288862" cy="307777"/>
            </a:xfrm>
            <a:prstGeom prst="rect">
              <a:avLst/>
            </a:prstGeom>
            <a:noFill/>
          </p:spPr>
          <p:txBody>
            <a:bodyPr wrap="none" rtlCol="0">
              <a:spAutoFit/>
            </a:bodyPr>
            <a:lstStyle/>
            <a:p>
              <a:r>
                <a:rPr lang="en-US" sz="1400" dirty="0"/>
                <a:t>A</a:t>
              </a:r>
            </a:p>
          </p:txBody>
        </p:sp>
        <p:sp>
          <p:nvSpPr>
            <p:cNvPr id="107" name="TextBox 106"/>
            <p:cNvSpPr txBox="1"/>
            <p:nvPr/>
          </p:nvSpPr>
          <p:spPr>
            <a:xfrm>
              <a:off x="8409096" y="3099384"/>
              <a:ext cx="282450" cy="307777"/>
            </a:xfrm>
            <a:prstGeom prst="rect">
              <a:avLst/>
            </a:prstGeom>
            <a:noFill/>
          </p:spPr>
          <p:txBody>
            <a:bodyPr wrap="none" rtlCol="0">
              <a:spAutoFit/>
            </a:bodyPr>
            <a:lstStyle/>
            <a:p>
              <a:r>
                <a:rPr lang="en-US" sz="1400" dirty="0"/>
                <a:t>B</a:t>
              </a:r>
            </a:p>
          </p:txBody>
        </p:sp>
        <p:sp>
          <p:nvSpPr>
            <p:cNvPr id="108" name="TextBox 107"/>
            <p:cNvSpPr txBox="1"/>
            <p:nvPr/>
          </p:nvSpPr>
          <p:spPr>
            <a:xfrm>
              <a:off x="8698131" y="3263705"/>
              <a:ext cx="490840" cy="307777"/>
            </a:xfrm>
            <a:prstGeom prst="rect">
              <a:avLst/>
            </a:prstGeom>
            <a:noFill/>
          </p:spPr>
          <p:txBody>
            <a:bodyPr wrap="none" rtlCol="0">
              <a:spAutoFit/>
            </a:bodyPr>
            <a:lstStyle/>
            <a:p>
              <a:r>
                <a:rPr lang="en-US" sz="1400" dirty="0"/>
                <a:t>ACC</a:t>
              </a:r>
            </a:p>
          </p:txBody>
        </p:sp>
        <p:sp>
          <p:nvSpPr>
            <p:cNvPr id="109" name="TextBox 108"/>
            <p:cNvSpPr txBox="1"/>
            <p:nvPr/>
          </p:nvSpPr>
          <p:spPr>
            <a:xfrm>
              <a:off x="9329602" y="2954528"/>
              <a:ext cx="851515" cy="307777"/>
            </a:xfrm>
            <a:prstGeom prst="rect">
              <a:avLst/>
            </a:prstGeom>
            <a:noFill/>
          </p:spPr>
          <p:txBody>
            <a:bodyPr wrap="none" rtlCol="0">
              <a:spAutoFit/>
            </a:bodyPr>
            <a:lstStyle/>
            <a:p>
              <a:r>
                <a:rPr lang="en-US" sz="1400" dirty="0"/>
                <a:t>Result </a:t>
              </a:r>
              <a:r>
                <a:rPr lang="en-US" sz="1400" b="1" dirty="0"/>
                <a:t>Rd</a:t>
              </a:r>
            </a:p>
          </p:txBody>
        </p:sp>
        <p:sp>
          <p:nvSpPr>
            <p:cNvPr id="110" name="TextBox 109"/>
            <p:cNvSpPr txBox="1"/>
            <p:nvPr/>
          </p:nvSpPr>
          <p:spPr>
            <a:xfrm>
              <a:off x="10931728" y="2440562"/>
              <a:ext cx="700833" cy="307777"/>
            </a:xfrm>
            <a:prstGeom prst="rect">
              <a:avLst/>
            </a:prstGeom>
            <a:noFill/>
          </p:spPr>
          <p:txBody>
            <a:bodyPr wrap="none" rtlCol="0">
              <a:spAutoFit/>
            </a:bodyPr>
            <a:lstStyle/>
            <a:p>
              <a:r>
                <a:rPr lang="en-US" sz="1400" dirty="0"/>
                <a:t>Control</a:t>
              </a:r>
              <a:endParaRPr lang="en-US" sz="1400" b="1" dirty="0"/>
            </a:p>
          </p:txBody>
        </p:sp>
        <p:cxnSp>
          <p:nvCxnSpPr>
            <p:cNvPr id="112" name="Straight Arrow Connector 111"/>
            <p:cNvCxnSpPr>
              <a:stCxn id="22" idx="0"/>
            </p:cNvCxnSpPr>
            <p:nvPr/>
          </p:nvCxnSpPr>
          <p:spPr>
            <a:xfrm flipV="1">
              <a:off x="11282145" y="2748339"/>
              <a:ext cx="0" cy="445237"/>
            </a:xfrm>
            <a:prstGeom prst="straightConnector1">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grpSp>
      <p:sp>
        <p:nvSpPr>
          <p:cNvPr id="45" name="Rounded Rectangle 44"/>
          <p:cNvSpPr/>
          <p:nvPr/>
        </p:nvSpPr>
        <p:spPr>
          <a:xfrm>
            <a:off x="5102352" y="3648456"/>
            <a:ext cx="1993392" cy="493776"/>
          </a:xfrm>
          <a:prstGeom prst="roundRect">
            <a:avLst/>
          </a:prstGeom>
          <a:solidFill>
            <a:schemeClr val="tx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ounded Rectangle 45"/>
          <p:cNvSpPr/>
          <p:nvPr/>
        </p:nvSpPr>
        <p:spPr>
          <a:xfrm>
            <a:off x="4187952" y="1106424"/>
            <a:ext cx="1993392" cy="493776"/>
          </a:xfrm>
          <a:prstGeom prst="roundRect">
            <a:avLst/>
          </a:prstGeom>
          <a:solidFill>
            <a:schemeClr val="tx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ounded Rectangle 46"/>
          <p:cNvSpPr/>
          <p:nvPr/>
        </p:nvSpPr>
        <p:spPr>
          <a:xfrm>
            <a:off x="7205472" y="1591056"/>
            <a:ext cx="1993392" cy="493776"/>
          </a:xfrm>
          <a:prstGeom prst="roundRect">
            <a:avLst/>
          </a:prstGeom>
          <a:solidFill>
            <a:schemeClr val="tx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6321096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7">
                                            <p:txEl>
                                              <p:pRg st="0" end="0"/>
                                            </p:txEl>
                                          </p:spTgt>
                                        </p:tgtEl>
                                        <p:attrNameLst>
                                          <p:attrName>style.visibility</p:attrName>
                                        </p:attrNameLst>
                                      </p:cBhvr>
                                      <p:to>
                                        <p:strVal val="visible"/>
                                      </p:to>
                                    </p:set>
                                    <p:animEffect transition="in" filter="fade">
                                      <p:cBhvr>
                                        <p:cTn id="7" dur="500"/>
                                        <p:tgtEl>
                                          <p:spTgt spid="117">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5"/>
                                        </p:tgtEl>
                                        <p:attrNameLst>
                                          <p:attrName>style.visibility</p:attrName>
                                        </p:attrNameLst>
                                      </p:cBhvr>
                                      <p:to>
                                        <p:strVal val="visible"/>
                                      </p:to>
                                    </p:set>
                                    <p:animEffect transition="in" filter="fade">
                                      <p:cBhvr>
                                        <p:cTn id="10" dur="500"/>
                                        <p:tgtEl>
                                          <p:spTgt spid="4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7">
                                            <p:txEl>
                                              <p:pRg st="1" end="1"/>
                                            </p:txEl>
                                          </p:spTgt>
                                        </p:tgtEl>
                                        <p:attrNameLst>
                                          <p:attrName>style.visibility</p:attrName>
                                        </p:attrNameLst>
                                      </p:cBhvr>
                                      <p:to>
                                        <p:strVal val="visible"/>
                                      </p:to>
                                    </p:set>
                                    <p:animEffect transition="in" filter="fade">
                                      <p:cBhvr>
                                        <p:cTn id="15" dur="500"/>
                                        <p:tgtEl>
                                          <p:spTgt spid="117">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17">
                                            <p:txEl>
                                              <p:pRg st="2" end="2"/>
                                            </p:txEl>
                                          </p:spTgt>
                                        </p:tgtEl>
                                        <p:attrNameLst>
                                          <p:attrName>style.visibility</p:attrName>
                                        </p:attrNameLst>
                                      </p:cBhvr>
                                      <p:to>
                                        <p:strVal val="visible"/>
                                      </p:to>
                                    </p:set>
                                    <p:animEffect transition="in" filter="fade">
                                      <p:cBhvr>
                                        <p:cTn id="20" dur="500"/>
                                        <p:tgtEl>
                                          <p:spTgt spid="117">
                                            <p:txEl>
                                              <p:pRg st="2" end="2"/>
                                            </p:txEl>
                                          </p:spTgt>
                                        </p:tgtEl>
                                      </p:cBhvr>
                                    </p:animEffect>
                                  </p:childTnLst>
                                </p:cTn>
                              </p:par>
                              <p:par>
                                <p:cTn id="21" presetID="10" presetClass="exit" presetSubtype="0" fill="hold" grpId="1" nodeType="withEffect">
                                  <p:stCondLst>
                                    <p:cond delay="0"/>
                                  </p:stCondLst>
                                  <p:childTnLst>
                                    <p:animEffect transition="out" filter="fade">
                                      <p:cBhvr>
                                        <p:cTn id="22" dur="10"/>
                                        <p:tgtEl>
                                          <p:spTgt spid="45"/>
                                        </p:tgtEl>
                                      </p:cBhvr>
                                    </p:animEffect>
                                    <p:set>
                                      <p:cBhvr>
                                        <p:cTn id="23" dur="1" fill="hold">
                                          <p:stCondLst>
                                            <p:cond delay="9"/>
                                          </p:stCondLst>
                                        </p:cTn>
                                        <p:tgtEl>
                                          <p:spTgt spid="45"/>
                                        </p:tgtEl>
                                        <p:attrNameLst>
                                          <p:attrName>style.visibility</p:attrName>
                                        </p:attrNameLst>
                                      </p:cBhvr>
                                      <p:to>
                                        <p:strVal val="hidden"/>
                                      </p:to>
                                    </p:set>
                                  </p:childTnLst>
                                </p:cTn>
                              </p:par>
                              <p:par>
                                <p:cTn id="24" presetID="10" presetClass="entr" presetSubtype="0" fill="hold" grpId="0" nodeType="withEffect">
                                  <p:stCondLst>
                                    <p:cond delay="0"/>
                                  </p:stCondLst>
                                  <p:childTnLst>
                                    <p:set>
                                      <p:cBhvr>
                                        <p:cTn id="25" dur="1" fill="hold">
                                          <p:stCondLst>
                                            <p:cond delay="0"/>
                                          </p:stCondLst>
                                        </p:cTn>
                                        <p:tgtEl>
                                          <p:spTgt spid="46"/>
                                        </p:tgtEl>
                                        <p:attrNameLst>
                                          <p:attrName>style.visibility</p:attrName>
                                        </p:attrNameLst>
                                      </p:cBhvr>
                                      <p:to>
                                        <p:strVal val="visible"/>
                                      </p:to>
                                    </p:set>
                                    <p:animEffect transition="in" filter="fade">
                                      <p:cBhvr>
                                        <p:cTn id="26" dur="500"/>
                                        <p:tgtEl>
                                          <p:spTgt spid="46"/>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17">
                                            <p:txEl>
                                              <p:pRg st="3" end="3"/>
                                            </p:txEl>
                                          </p:spTgt>
                                        </p:tgtEl>
                                        <p:attrNameLst>
                                          <p:attrName>style.visibility</p:attrName>
                                        </p:attrNameLst>
                                      </p:cBhvr>
                                      <p:to>
                                        <p:strVal val="visible"/>
                                      </p:to>
                                    </p:set>
                                    <p:animEffect transition="in" filter="fade">
                                      <p:cBhvr>
                                        <p:cTn id="31" dur="500"/>
                                        <p:tgtEl>
                                          <p:spTgt spid="117">
                                            <p:txEl>
                                              <p:pRg st="3" end="3"/>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17">
                                            <p:txEl>
                                              <p:pRg st="4" end="4"/>
                                            </p:txEl>
                                          </p:spTgt>
                                        </p:tgtEl>
                                        <p:attrNameLst>
                                          <p:attrName>style.visibility</p:attrName>
                                        </p:attrNameLst>
                                      </p:cBhvr>
                                      <p:to>
                                        <p:strVal val="visible"/>
                                      </p:to>
                                    </p:set>
                                    <p:animEffect transition="in" filter="fade">
                                      <p:cBhvr>
                                        <p:cTn id="36" dur="500"/>
                                        <p:tgtEl>
                                          <p:spTgt spid="117">
                                            <p:txEl>
                                              <p:pRg st="4" end="4"/>
                                            </p:txEl>
                                          </p:spTgt>
                                        </p:tgtEl>
                                      </p:cBhvr>
                                    </p:animEffect>
                                  </p:childTnLst>
                                </p:cTn>
                              </p:par>
                              <p:par>
                                <p:cTn id="37" presetID="10" presetClass="exit" presetSubtype="0" fill="hold" grpId="1" nodeType="withEffect">
                                  <p:stCondLst>
                                    <p:cond delay="0"/>
                                  </p:stCondLst>
                                  <p:childTnLst>
                                    <p:animEffect transition="out" filter="fade">
                                      <p:cBhvr>
                                        <p:cTn id="38" dur="500"/>
                                        <p:tgtEl>
                                          <p:spTgt spid="46"/>
                                        </p:tgtEl>
                                      </p:cBhvr>
                                    </p:animEffect>
                                    <p:set>
                                      <p:cBhvr>
                                        <p:cTn id="39" dur="1" fill="hold">
                                          <p:stCondLst>
                                            <p:cond delay="499"/>
                                          </p:stCondLst>
                                        </p:cTn>
                                        <p:tgtEl>
                                          <p:spTgt spid="46"/>
                                        </p:tgtEl>
                                        <p:attrNameLst>
                                          <p:attrName>style.visibility</p:attrName>
                                        </p:attrNameLst>
                                      </p:cBhvr>
                                      <p:to>
                                        <p:strVal val="hidden"/>
                                      </p:to>
                                    </p:set>
                                  </p:childTnLst>
                                </p:cTn>
                              </p:par>
                              <p:par>
                                <p:cTn id="40" presetID="10" presetClass="entr" presetSubtype="0" fill="hold" grpId="0" nodeType="withEffect">
                                  <p:stCondLst>
                                    <p:cond delay="0"/>
                                  </p:stCondLst>
                                  <p:childTnLst>
                                    <p:set>
                                      <p:cBhvr>
                                        <p:cTn id="41" dur="1" fill="hold">
                                          <p:stCondLst>
                                            <p:cond delay="0"/>
                                          </p:stCondLst>
                                        </p:cTn>
                                        <p:tgtEl>
                                          <p:spTgt spid="47"/>
                                        </p:tgtEl>
                                        <p:attrNameLst>
                                          <p:attrName>style.visibility</p:attrName>
                                        </p:attrNameLst>
                                      </p:cBhvr>
                                      <p:to>
                                        <p:strVal val="visible"/>
                                      </p:to>
                                    </p:set>
                                    <p:animEffect transition="in" filter="fade">
                                      <p:cBhvr>
                                        <p:cTn id="42" dur="500"/>
                                        <p:tgtEl>
                                          <p:spTgt spid="47"/>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17">
                                            <p:txEl>
                                              <p:pRg st="5" end="5"/>
                                            </p:txEl>
                                          </p:spTgt>
                                        </p:tgtEl>
                                        <p:attrNameLst>
                                          <p:attrName>style.visibility</p:attrName>
                                        </p:attrNameLst>
                                      </p:cBhvr>
                                      <p:to>
                                        <p:strVal val="visible"/>
                                      </p:to>
                                    </p:set>
                                    <p:animEffect transition="in" filter="fade">
                                      <p:cBhvr>
                                        <p:cTn id="47" dur="500"/>
                                        <p:tgtEl>
                                          <p:spTgt spid="11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 grpId="0" uiExpand="1" build="p"/>
      <p:bldP spid="45" grpId="0" animBg="1"/>
      <p:bldP spid="45" grpId="1" animBg="1"/>
      <p:bldP spid="46" grpId="0" animBg="1"/>
      <p:bldP spid="46" grpId="1" animBg="1"/>
      <p:bldP spid="47"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ARM Register Organization</a:t>
            </a:r>
          </a:p>
        </p:txBody>
      </p:sp>
      <p:sp>
        <p:nvSpPr>
          <p:cNvPr id="3" name="Content Placeholder 2"/>
          <p:cNvSpPr>
            <a:spLocks noGrp="1"/>
          </p:cNvSpPr>
          <p:nvPr>
            <p:ph idx="1"/>
          </p:nvPr>
        </p:nvSpPr>
        <p:spPr/>
        <p:txBody>
          <a:bodyPr/>
          <a:lstStyle/>
          <a:p>
            <a:r>
              <a:rPr lang="en-US" dirty="0"/>
              <a:t>ARM has 13 general purpose registers (r0 to r12)</a:t>
            </a:r>
          </a:p>
          <a:p>
            <a:r>
              <a:rPr lang="en-US" dirty="0"/>
              <a:t>All the registers are 32 bit in size.</a:t>
            </a:r>
          </a:p>
          <a:p>
            <a:r>
              <a:rPr lang="en-US" dirty="0"/>
              <a:t>There are 3 SFRs in ARM </a:t>
            </a:r>
          </a:p>
          <a:p>
            <a:pPr lvl="1"/>
            <a:r>
              <a:rPr lang="en-US" dirty="0"/>
              <a:t>r13 (Stack Pointer)</a:t>
            </a:r>
          </a:p>
          <a:p>
            <a:pPr lvl="1"/>
            <a:r>
              <a:rPr lang="en-US" dirty="0"/>
              <a:t>r14 (Link Register)</a:t>
            </a:r>
          </a:p>
          <a:p>
            <a:pPr lvl="1"/>
            <a:r>
              <a:rPr lang="en-US" dirty="0"/>
              <a:t>r15 (Program Counter)</a:t>
            </a:r>
          </a:p>
          <a:p>
            <a:r>
              <a:rPr lang="en-US" dirty="0"/>
              <a:t>There is one more important register in ARM – CPSR (Current Program Status Register).</a:t>
            </a:r>
          </a:p>
        </p:txBody>
      </p:sp>
      <p:grpSp>
        <p:nvGrpSpPr>
          <p:cNvPr id="4" name="Group 3"/>
          <p:cNvGrpSpPr/>
          <p:nvPr/>
        </p:nvGrpSpPr>
        <p:grpSpPr>
          <a:xfrm>
            <a:off x="1761244" y="4462806"/>
            <a:ext cx="7132320" cy="369893"/>
            <a:chOff x="1761244" y="4462806"/>
            <a:chExt cx="7132320" cy="369893"/>
          </a:xfrm>
        </p:grpSpPr>
        <p:sp>
          <p:nvSpPr>
            <p:cNvPr id="111" name="TextBox 110"/>
            <p:cNvSpPr txBox="1"/>
            <p:nvPr/>
          </p:nvSpPr>
          <p:spPr>
            <a:xfrm>
              <a:off x="5601724" y="4462806"/>
              <a:ext cx="548640" cy="369332"/>
            </a:xfrm>
            <a:prstGeom prst="rect">
              <a:avLst/>
            </a:prstGeom>
            <a:noFill/>
            <a:ln>
              <a:solidFill>
                <a:schemeClr val="tx1"/>
              </a:solidFill>
            </a:ln>
          </p:spPr>
          <p:txBody>
            <a:bodyPr wrap="square" rtlCol="0">
              <a:spAutoFit/>
            </a:bodyPr>
            <a:lstStyle/>
            <a:p>
              <a:pPr algn="ctr"/>
              <a:r>
                <a:rPr lang="en-US" dirty="0"/>
                <a:t>r7</a:t>
              </a:r>
            </a:p>
          </p:txBody>
        </p:sp>
        <p:sp>
          <p:nvSpPr>
            <p:cNvPr id="118" name="TextBox 117"/>
            <p:cNvSpPr txBox="1"/>
            <p:nvPr/>
          </p:nvSpPr>
          <p:spPr>
            <a:xfrm>
              <a:off x="5053084" y="4462806"/>
              <a:ext cx="548640" cy="369332"/>
            </a:xfrm>
            <a:prstGeom prst="rect">
              <a:avLst/>
            </a:prstGeom>
            <a:noFill/>
            <a:ln>
              <a:solidFill>
                <a:schemeClr val="tx1"/>
              </a:solidFill>
            </a:ln>
          </p:spPr>
          <p:txBody>
            <a:bodyPr wrap="square" rtlCol="0">
              <a:spAutoFit/>
            </a:bodyPr>
            <a:lstStyle/>
            <a:p>
              <a:pPr algn="ctr"/>
              <a:r>
                <a:rPr lang="en-US" dirty="0"/>
                <a:t>r6</a:t>
              </a:r>
            </a:p>
          </p:txBody>
        </p:sp>
        <p:sp>
          <p:nvSpPr>
            <p:cNvPr id="125" name="TextBox 124"/>
            <p:cNvSpPr txBox="1"/>
            <p:nvPr/>
          </p:nvSpPr>
          <p:spPr>
            <a:xfrm>
              <a:off x="4504444" y="4462806"/>
              <a:ext cx="548640" cy="369332"/>
            </a:xfrm>
            <a:prstGeom prst="rect">
              <a:avLst/>
            </a:prstGeom>
            <a:noFill/>
            <a:ln>
              <a:solidFill>
                <a:schemeClr val="tx1"/>
              </a:solidFill>
            </a:ln>
          </p:spPr>
          <p:txBody>
            <a:bodyPr wrap="square" rtlCol="0">
              <a:spAutoFit/>
            </a:bodyPr>
            <a:lstStyle/>
            <a:p>
              <a:pPr algn="ctr"/>
              <a:r>
                <a:rPr lang="en-US" dirty="0"/>
                <a:t>r5</a:t>
              </a:r>
            </a:p>
          </p:txBody>
        </p:sp>
        <p:sp>
          <p:nvSpPr>
            <p:cNvPr id="132" name="TextBox 131"/>
            <p:cNvSpPr txBox="1"/>
            <p:nvPr/>
          </p:nvSpPr>
          <p:spPr>
            <a:xfrm>
              <a:off x="2858524" y="4463367"/>
              <a:ext cx="548640" cy="369332"/>
            </a:xfrm>
            <a:prstGeom prst="rect">
              <a:avLst/>
            </a:prstGeom>
            <a:noFill/>
            <a:ln>
              <a:solidFill>
                <a:schemeClr val="tx1"/>
              </a:solidFill>
            </a:ln>
          </p:spPr>
          <p:txBody>
            <a:bodyPr wrap="square" rtlCol="0">
              <a:spAutoFit/>
            </a:bodyPr>
            <a:lstStyle/>
            <a:p>
              <a:pPr algn="ctr"/>
              <a:r>
                <a:rPr lang="en-US" dirty="0"/>
                <a:t>r2</a:t>
              </a:r>
            </a:p>
          </p:txBody>
        </p:sp>
        <p:sp>
          <p:nvSpPr>
            <p:cNvPr id="139" name="TextBox 138"/>
            <p:cNvSpPr txBox="1"/>
            <p:nvPr/>
          </p:nvSpPr>
          <p:spPr>
            <a:xfrm>
              <a:off x="2309884" y="4462806"/>
              <a:ext cx="548640" cy="369332"/>
            </a:xfrm>
            <a:prstGeom prst="rect">
              <a:avLst/>
            </a:prstGeom>
            <a:noFill/>
            <a:ln>
              <a:solidFill>
                <a:schemeClr val="tx1"/>
              </a:solidFill>
            </a:ln>
          </p:spPr>
          <p:txBody>
            <a:bodyPr wrap="square" rtlCol="0">
              <a:spAutoFit/>
            </a:bodyPr>
            <a:lstStyle/>
            <a:p>
              <a:pPr algn="ctr"/>
              <a:r>
                <a:rPr lang="en-US" dirty="0"/>
                <a:t>r1</a:t>
              </a:r>
            </a:p>
          </p:txBody>
        </p:sp>
        <p:sp>
          <p:nvSpPr>
            <p:cNvPr id="153" name="TextBox 152"/>
            <p:cNvSpPr txBox="1"/>
            <p:nvPr/>
          </p:nvSpPr>
          <p:spPr>
            <a:xfrm>
              <a:off x="3407164" y="4462806"/>
              <a:ext cx="548640" cy="369332"/>
            </a:xfrm>
            <a:prstGeom prst="rect">
              <a:avLst/>
            </a:prstGeom>
            <a:noFill/>
            <a:ln>
              <a:solidFill>
                <a:schemeClr val="tx1"/>
              </a:solidFill>
            </a:ln>
          </p:spPr>
          <p:txBody>
            <a:bodyPr wrap="square" rtlCol="0">
              <a:spAutoFit/>
            </a:bodyPr>
            <a:lstStyle/>
            <a:p>
              <a:pPr algn="ctr"/>
              <a:r>
                <a:rPr lang="en-US" dirty="0"/>
                <a:t>r3</a:t>
              </a:r>
            </a:p>
          </p:txBody>
        </p:sp>
        <p:sp>
          <p:nvSpPr>
            <p:cNvPr id="154" name="TextBox 153"/>
            <p:cNvSpPr txBox="1"/>
            <p:nvPr/>
          </p:nvSpPr>
          <p:spPr>
            <a:xfrm>
              <a:off x="3955804" y="4462806"/>
              <a:ext cx="548640" cy="369332"/>
            </a:xfrm>
            <a:prstGeom prst="rect">
              <a:avLst/>
            </a:prstGeom>
            <a:noFill/>
            <a:ln>
              <a:solidFill>
                <a:schemeClr val="tx1"/>
              </a:solidFill>
            </a:ln>
          </p:spPr>
          <p:txBody>
            <a:bodyPr wrap="square" rtlCol="0">
              <a:spAutoFit/>
            </a:bodyPr>
            <a:lstStyle/>
            <a:p>
              <a:pPr algn="ctr"/>
              <a:r>
                <a:rPr lang="en-US" dirty="0"/>
                <a:t>r4</a:t>
              </a:r>
            </a:p>
          </p:txBody>
        </p:sp>
        <p:sp>
          <p:nvSpPr>
            <p:cNvPr id="73" name="TextBox 72"/>
            <p:cNvSpPr txBox="1"/>
            <p:nvPr/>
          </p:nvSpPr>
          <p:spPr>
            <a:xfrm>
              <a:off x="1761244" y="4462806"/>
              <a:ext cx="548640" cy="369332"/>
            </a:xfrm>
            <a:prstGeom prst="rect">
              <a:avLst/>
            </a:prstGeom>
            <a:noFill/>
            <a:ln>
              <a:solidFill>
                <a:schemeClr val="tx1"/>
              </a:solidFill>
            </a:ln>
          </p:spPr>
          <p:txBody>
            <a:bodyPr wrap="square" rtlCol="0">
              <a:spAutoFit/>
            </a:bodyPr>
            <a:lstStyle/>
            <a:p>
              <a:pPr algn="ctr"/>
              <a:r>
                <a:rPr lang="en-US" dirty="0"/>
                <a:t>r0</a:t>
              </a:r>
            </a:p>
          </p:txBody>
        </p:sp>
        <p:sp>
          <p:nvSpPr>
            <p:cNvPr id="82" name="TextBox 81"/>
            <p:cNvSpPr txBox="1"/>
            <p:nvPr/>
          </p:nvSpPr>
          <p:spPr>
            <a:xfrm>
              <a:off x="7247644" y="4463367"/>
              <a:ext cx="548640" cy="369332"/>
            </a:xfrm>
            <a:prstGeom prst="rect">
              <a:avLst/>
            </a:prstGeom>
            <a:noFill/>
            <a:ln>
              <a:solidFill>
                <a:schemeClr val="tx1"/>
              </a:solidFill>
            </a:ln>
          </p:spPr>
          <p:txBody>
            <a:bodyPr wrap="square" rtlCol="0">
              <a:spAutoFit/>
            </a:bodyPr>
            <a:lstStyle/>
            <a:p>
              <a:pPr algn="ctr"/>
              <a:r>
                <a:rPr lang="en-US" dirty="0"/>
                <a:t>r10</a:t>
              </a:r>
            </a:p>
          </p:txBody>
        </p:sp>
        <p:sp>
          <p:nvSpPr>
            <p:cNvPr id="83" name="TextBox 82"/>
            <p:cNvSpPr txBox="1"/>
            <p:nvPr/>
          </p:nvSpPr>
          <p:spPr>
            <a:xfrm>
              <a:off x="6699004" y="4462806"/>
              <a:ext cx="548640" cy="369332"/>
            </a:xfrm>
            <a:prstGeom prst="rect">
              <a:avLst/>
            </a:prstGeom>
            <a:noFill/>
            <a:ln>
              <a:solidFill>
                <a:schemeClr val="tx1"/>
              </a:solidFill>
            </a:ln>
          </p:spPr>
          <p:txBody>
            <a:bodyPr wrap="square" rtlCol="0">
              <a:spAutoFit/>
            </a:bodyPr>
            <a:lstStyle/>
            <a:p>
              <a:pPr algn="ctr"/>
              <a:r>
                <a:rPr lang="en-US" dirty="0"/>
                <a:t>r9</a:t>
              </a:r>
            </a:p>
          </p:txBody>
        </p:sp>
        <p:sp>
          <p:nvSpPr>
            <p:cNvPr id="98" name="TextBox 97"/>
            <p:cNvSpPr txBox="1"/>
            <p:nvPr/>
          </p:nvSpPr>
          <p:spPr>
            <a:xfrm>
              <a:off x="7796284" y="4462806"/>
              <a:ext cx="548640" cy="369332"/>
            </a:xfrm>
            <a:prstGeom prst="rect">
              <a:avLst/>
            </a:prstGeom>
            <a:noFill/>
            <a:ln>
              <a:solidFill>
                <a:schemeClr val="tx1"/>
              </a:solidFill>
            </a:ln>
          </p:spPr>
          <p:txBody>
            <a:bodyPr wrap="square" rtlCol="0">
              <a:spAutoFit/>
            </a:bodyPr>
            <a:lstStyle/>
            <a:p>
              <a:pPr algn="ctr"/>
              <a:r>
                <a:rPr lang="en-US" dirty="0"/>
                <a:t>r11</a:t>
              </a:r>
            </a:p>
          </p:txBody>
        </p:sp>
        <p:sp>
          <p:nvSpPr>
            <p:cNvPr id="99" name="TextBox 98"/>
            <p:cNvSpPr txBox="1"/>
            <p:nvPr/>
          </p:nvSpPr>
          <p:spPr>
            <a:xfrm>
              <a:off x="8344924" y="4462806"/>
              <a:ext cx="548640" cy="369332"/>
            </a:xfrm>
            <a:prstGeom prst="rect">
              <a:avLst/>
            </a:prstGeom>
            <a:noFill/>
            <a:ln>
              <a:solidFill>
                <a:schemeClr val="tx1"/>
              </a:solidFill>
            </a:ln>
          </p:spPr>
          <p:txBody>
            <a:bodyPr wrap="square" rtlCol="0">
              <a:spAutoFit/>
            </a:bodyPr>
            <a:lstStyle/>
            <a:p>
              <a:pPr algn="ctr"/>
              <a:r>
                <a:rPr lang="en-US" dirty="0"/>
                <a:t>r12</a:t>
              </a:r>
            </a:p>
          </p:txBody>
        </p:sp>
        <p:sp>
          <p:nvSpPr>
            <p:cNvPr id="100" name="TextBox 99"/>
            <p:cNvSpPr txBox="1"/>
            <p:nvPr/>
          </p:nvSpPr>
          <p:spPr>
            <a:xfrm>
              <a:off x="6150364" y="4462806"/>
              <a:ext cx="548640" cy="369332"/>
            </a:xfrm>
            <a:prstGeom prst="rect">
              <a:avLst/>
            </a:prstGeom>
            <a:noFill/>
            <a:ln>
              <a:solidFill>
                <a:schemeClr val="tx1"/>
              </a:solidFill>
            </a:ln>
          </p:spPr>
          <p:txBody>
            <a:bodyPr wrap="square" rtlCol="0">
              <a:spAutoFit/>
            </a:bodyPr>
            <a:lstStyle/>
            <a:p>
              <a:pPr algn="ctr"/>
              <a:r>
                <a:rPr lang="en-US" dirty="0"/>
                <a:t>r8</a:t>
              </a:r>
            </a:p>
          </p:txBody>
        </p:sp>
      </p:grpSp>
      <p:grpSp>
        <p:nvGrpSpPr>
          <p:cNvPr id="15" name="Group 14"/>
          <p:cNvGrpSpPr/>
          <p:nvPr/>
        </p:nvGrpSpPr>
        <p:grpSpPr>
          <a:xfrm>
            <a:off x="8037652" y="4462806"/>
            <a:ext cx="1404552" cy="1209121"/>
            <a:chOff x="8037652" y="4462806"/>
            <a:chExt cx="1404552" cy="1209121"/>
          </a:xfrm>
        </p:grpSpPr>
        <p:sp>
          <p:nvSpPr>
            <p:cNvPr id="81" name="TextBox 80"/>
            <p:cNvSpPr txBox="1"/>
            <p:nvPr/>
          </p:nvSpPr>
          <p:spPr>
            <a:xfrm>
              <a:off x="8893564" y="4462806"/>
              <a:ext cx="548640" cy="369332"/>
            </a:xfrm>
            <a:prstGeom prst="rect">
              <a:avLst/>
            </a:prstGeom>
            <a:noFill/>
            <a:ln>
              <a:solidFill>
                <a:schemeClr val="tx1"/>
              </a:solidFill>
            </a:ln>
          </p:spPr>
          <p:txBody>
            <a:bodyPr wrap="square" rtlCol="0">
              <a:spAutoFit/>
            </a:bodyPr>
            <a:lstStyle/>
            <a:p>
              <a:pPr algn="ctr"/>
              <a:r>
                <a:rPr lang="en-US" dirty="0"/>
                <a:t>r13</a:t>
              </a:r>
            </a:p>
          </p:txBody>
        </p:sp>
        <p:sp>
          <p:nvSpPr>
            <p:cNvPr id="6" name="TextBox 5"/>
            <p:cNvSpPr txBox="1"/>
            <p:nvPr/>
          </p:nvSpPr>
          <p:spPr>
            <a:xfrm>
              <a:off x="8037652" y="5302595"/>
              <a:ext cx="1404552" cy="369332"/>
            </a:xfrm>
            <a:prstGeom prst="rect">
              <a:avLst/>
            </a:prstGeom>
            <a:noFill/>
          </p:spPr>
          <p:txBody>
            <a:bodyPr wrap="none" rtlCol="0">
              <a:spAutoFit/>
            </a:bodyPr>
            <a:lstStyle/>
            <a:p>
              <a:r>
                <a:rPr lang="en-US" dirty="0"/>
                <a:t>Stack Pointer</a:t>
              </a:r>
            </a:p>
          </p:txBody>
        </p:sp>
        <p:cxnSp>
          <p:nvCxnSpPr>
            <p:cNvPr id="8" name="Straight Arrow Connector 7"/>
            <p:cNvCxnSpPr>
              <a:stCxn id="81" idx="2"/>
              <a:endCxn id="6" idx="0"/>
            </p:cNvCxnSpPr>
            <p:nvPr/>
          </p:nvCxnSpPr>
          <p:spPr>
            <a:xfrm flipH="1">
              <a:off x="8739928" y="4832138"/>
              <a:ext cx="427956" cy="47045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6" name="Group 15"/>
          <p:cNvGrpSpPr/>
          <p:nvPr/>
        </p:nvGrpSpPr>
        <p:grpSpPr>
          <a:xfrm>
            <a:off x="9034286" y="4462806"/>
            <a:ext cx="1364476" cy="1730696"/>
            <a:chOff x="9034286" y="4462806"/>
            <a:chExt cx="1364476" cy="1730696"/>
          </a:xfrm>
        </p:grpSpPr>
        <p:sp>
          <p:nvSpPr>
            <p:cNvPr id="80" name="TextBox 79"/>
            <p:cNvSpPr txBox="1"/>
            <p:nvPr/>
          </p:nvSpPr>
          <p:spPr>
            <a:xfrm>
              <a:off x="9442204" y="4462806"/>
              <a:ext cx="548640" cy="369332"/>
            </a:xfrm>
            <a:prstGeom prst="rect">
              <a:avLst/>
            </a:prstGeom>
            <a:noFill/>
            <a:ln>
              <a:solidFill>
                <a:schemeClr val="tx1"/>
              </a:solidFill>
            </a:ln>
          </p:spPr>
          <p:txBody>
            <a:bodyPr wrap="square" rtlCol="0">
              <a:spAutoFit/>
            </a:bodyPr>
            <a:lstStyle/>
            <a:p>
              <a:pPr algn="ctr"/>
              <a:r>
                <a:rPr lang="en-US" dirty="0"/>
                <a:t>r14</a:t>
              </a:r>
            </a:p>
          </p:txBody>
        </p:sp>
        <p:sp>
          <p:nvSpPr>
            <p:cNvPr id="101" name="TextBox 100"/>
            <p:cNvSpPr txBox="1"/>
            <p:nvPr/>
          </p:nvSpPr>
          <p:spPr>
            <a:xfrm>
              <a:off x="9034286" y="5824170"/>
              <a:ext cx="1364476" cy="369332"/>
            </a:xfrm>
            <a:prstGeom prst="rect">
              <a:avLst/>
            </a:prstGeom>
            <a:noFill/>
          </p:spPr>
          <p:txBody>
            <a:bodyPr wrap="none" rtlCol="0">
              <a:spAutoFit/>
            </a:bodyPr>
            <a:lstStyle/>
            <a:p>
              <a:r>
                <a:rPr lang="en-US" dirty="0"/>
                <a:t>Link Register</a:t>
              </a:r>
            </a:p>
          </p:txBody>
        </p:sp>
        <p:cxnSp>
          <p:nvCxnSpPr>
            <p:cNvPr id="12" name="Straight Arrow Connector 11"/>
            <p:cNvCxnSpPr>
              <a:stCxn id="80" idx="2"/>
              <a:endCxn id="101" idx="0"/>
            </p:cNvCxnSpPr>
            <p:nvPr/>
          </p:nvCxnSpPr>
          <p:spPr>
            <a:xfrm>
              <a:off x="9716524" y="4832138"/>
              <a:ext cx="0" cy="99203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7" name="Group 16"/>
          <p:cNvGrpSpPr/>
          <p:nvPr/>
        </p:nvGrpSpPr>
        <p:grpSpPr>
          <a:xfrm>
            <a:off x="9990844" y="4462806"/>
            <a:ext cx="1737976" cy="1209121"/>
            <a:chOff x="9990844" y="4462806"/>
            <a:chExt cx="1737976" cy="1209121"/>
          </a:xfrm>
        </p:grpSpPr>
        <p:sp>
          <p:nvSpPr>
            <p:cNvPr id="79" name="TextBox 78"/>
            <p:cNvSpPr txBox="1"/>
            <p:nvPr/>
          </p:nvSpPr>
          <p:spPr>
            <a:xfrm>
              <a:off x="9990844" y="4462806"/>
              <a:ext cx="548640" cy="369332"/>
            </a:xfrm>
            <a:prstGeom prst="rect">
              <a:avLst/>
            </a:prstGeom>
            <a:noFill/>
            <a:ln>
              <a:solidFill>
                <a:schemeClr val="tx1"/>
              </a:solidFill>
            </a:ln>
          </p:spPr>
          <p:txBody>
            <a:bodyPr wrap="square" rtlCol="0">
              <a:spAutoFit/>
            </a:bodyPr>
            <a:lstStyle/>
            <a:p>
              <a:pPr algn="ctr"/>
              <a:r>
                <a:rPr lang="en-US" dirty="0"/>
                <a:t>r15</a:t>
              </a:r>
            </a:p>
          </p:txBody>
        </p:sp>
        <p:sp>
          <p:nvSpPr>
            <p:cNvPr id="102" name="TextBox 101"/>
            <p:cNvSpPr txBox="1"/>
            <p:nvPr/>
          </p:nvSpPr>
          <p:spPr>
            <a:xfrm>
              <a:off x="9990844" y="5302595"/>
              <a:ext cx="1737976" cy="369332"/>
            </a:xfrm>
            <a:prstGeom prst="rect">
              <a:avLst/>
            </a:prstGeom>
            <a:noFill/>
          </p:spPr>
          <p:txBody>
            <a:bodyPr wrap="none" rtlCol="0">
              <a:spAutoFit/>
            </a:bodyPr>
            <a:lstStyle/>
            <a:p>
              <a:r>
                <a:rPr lang="en-US" dirty="0"/>
                <a:t>Program Counter</a:t>
              </a:r>
            </a:p>
          </p:txBody>
        </p:sp>
        <p:cxnSp>
          <p:nvCxnSpPr>
            <p:cNvPr id="14" name="Straight Arrow Connector 13"/>
            <p:cNvCxnSpPr>
              <a:stCxn id="79" idx="2"/>
              <a:endCxn id="102" idx="0"/>
            </p:cNvCxnSpPr>
            <p:nvPr/>
          </p:nvCxnSpPr>
          <p:spPr>
            <a:xfrm>
              <a:off x="10265164" y="4832138"/>
              <a:ext cx="594668" cy="47045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03" name="TextBox 102"/>
          <p:cNvSpPr txBox="1"/>
          <p:nvPr/>
        </p:nvSpPr>
        <p:spPr>
          <a:xfrm>
            <a:off x="5601724" y="5461057"/>
            <a:ext cx="1097280" cy="369332"/>
          </a:xfrm>
          <a:prstGeom prst="rect">
            <a:avLst/>
          </a:prstGeom>
          <a:noFill/>
          <a:ln>
            <a:solidFill>
              <a:schemeClr val="tx1"/>
            </a:solidFill>
          </a:ln>
        </p:spPr>
        <p:txBody>
          <a:bodyPr wrap="square" rtlCol="0">
            <a:spAutoFit/>
          </a:bodyPr>
          <a:lstStyle/>
          <a:p>
            <a:pPr algn="ctr"/>
            <a:r>
              <a:rPr lang="en-US" dirty="0"/>
              <a:t>CPSR</a:t>
            </a:r>
          </a:p>
        </p:txBody>
      </p:sp>
    </p:spTree>
    <p:extLst>
      <p:ext uri="{BB962C8B-B14F-4D97-AF65-F5344CB8AC3E}">
        <p14:creationId xmlns:p14="http://schemas.microsoft.com/office/powerpoint/2010/main" val="352142546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fade">
                                      <p:cBhvr>
                                        <p:cTn id="27" dur="500"/>
                                        <p:tgtEl>
                                          <p:spTgt spid="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500"/>
                                        <p:tgtEl>
                                          <p:spTgt spid="15"/>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4" end="4"/>
                                            </p:txEl>
                                          </p:spTgt>
                                        </p:tgtEl>
                                        <p:attrNameLst>
                                          <p:attrName>style.visibility</p:attrName>
                                        </p:attrNameLst>
                                      </p:cBhvr>
                                      <p:to>
                                        <p:strVal val="visible"/>
                                      </p:to>
                                    </p:set>
                                    <p:animEffect transition="in" filter="fade">
                                      <p:cBhvr>
                                        <p:cTn id="37" dur="500"/>
                                        <p:tgtEl>
                                          <p:spTgt spid="3">
                                            <p:txEl>
                                              <p:pRg st="4" end="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fade">
                                      <p:cBhvr>
                                        <p:cTn id="42" dur="500"/>
                                        <p:tgtEl>
                                          <p:spTgt spid="16"/>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5" end="5"/>
                                            </p:txEl>
                                          </p:spTgt>
                                        </p:tgtEl>
                                        <p:attrNameLst>
                                          <p:attrName>style.visibility</p:attrName>
                                        </p:attrNameLst>
                                      </p:cBhvr>
                                      <p:to>
                                        <p:strVal val="visible"/>
                                      </p:to>
                                    </p:set>
                                    <p:animEffect transition="in" filter="fade">
                                      <p:cBhvr>
                                        <p:cTn id="47" dur="500"/>
                                        <p:tgtEl>
                                          <p:spTgt spid="3">
                                            <p:txEl>
                                              <p:pRg st="5" end="5"/>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7"/>
                                        </p:tgtEl>
                                        <p:attrNameLst>
                                          <p:attrName>style.visibility</p:attrName>
                                        </p:attrNameLst>
                                      </p:cBhvr>
                                      <p:to>
                                        <p:strVal val="visible"/>
                                      </p:to>
                                    </p:set>
                                    <p:animEffect transition="in" filter="fade">
                                      <p:cBhvr>
                                        <p:cTn id="52" dur="500"/>
                                        <p:tgtEl>
                                          <p:spTgt spid="17"/>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3">
                                            <p:txEl>
                                              <p:pRg st="6" end="6"/>
                                            </p:txEl>
                                          </p:spTgt>
                                        </p:tgtEl>
                                        <p:attrNameLst>
                                          <p:attrName>style.visibility</p:attrName>
                                        </p:attrNameLst>
                                      </p:cBhvr>
                                      <p:to>
                                        <p:strVal val="visible"/>
                                      </p:to>
                                    </p:set>
                                    <p:animEffect transition="in" filter="fade">
                                      <p:cBhvr>
                                        <p:cTn id="57" dur="500"/>
                                        <p:tgtEl>
                                          <p:spTgt spid="3">
                                            <p:txEl>
                                              <p:pRg st="6" end="6"/>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103"/>
                                        </p:tgtEl>
                                        <p:attrNameLst>
                                          <p:attrName>style.visibility</p:attrName>
                                        </p:attrNameLst>
                                      </p:cBhvr>
                                      <p:to>
                                        <p:strVal val="visible"/>
                                      </p:to>
                                    </p:set>
                                    <p:animEffect transition="in" filter="fade">
                                      <p:cBhvr>
                                        <p:cTn id="62" dur="500"/>
                                        <p:tgtEl>
                                          <p:spTgt spid="1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03"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ARM Register Organization - SFRs</a:t>
            </a:r>
          </a:p>
        </p:txBody>
      </p:sp>
      <p:sp>
        <p:nvSpPr>
          <p:cNvPr id="3" name="Content Placeholder 2"/>
          <p:cNvSpPr>
            <a:spLocks noGrp="1"/>
          </p:cNvSpPr>
          <p:nvPr>
            <p:ph idx="1"/>
          </p:nvPr>
        </p:nvSpPr>
        <p:spPr/>
        <p:txBody>
          <a:bodyPr/>
          <a:lstStyle/>
          <a:p>
            <a:pPr marL="457200" indent="-457200">
              <a:buFont typeface="+mj-lt"/>
              <a:buAutoNum type="arabicPeriod"/>
            </a:pPr>
            <a:r>
              <a:rPr lang="en-US" dirty="0"/>
              <a:t>Stack Pointer (SP/r13)</a:t>
            </a:r>
          </a:p>
          <a:p>
            <a:pPr marL="1001712" lvl="1" indent="-457200"/>
            <a:r>
              <a:rPr lang="en-US" dirty="0"/>
              <a:t>The stack pointer holds the address of the top of the stack.</a:t>
            </a:r>
          </a:p>
          <a:p>
            <a:pPr marL="1001712" lvl="1" indent="-457200"/>
            <a:r>
              <a:rPr lang="en-US" dirty="0"/>
              <a:t>It is used for accessing the stack memory.</a:t>
            </a:r>
          </a:p>
          <a:p>
            <a:pPr marL="457200" indent="-457200">
              <a:buFont typeface="+mj-lt"/>
              <a:buAutoNum type="arabicPeriod"/>
            </a:pPr>
            <a:r>
              <a:rPr lang="en-US" dirty="0"/>
              <a:t>Link Register (LR/r14)</a:t>
            </a:r>
          </a:p>
          <a:p>
            <a:pPr marL="1001712" lvl="1" indent="-457200"/>
            <a:r>
              <a:rPr lang="en-US" dirty="0"/>
              <a:t>This register stores the address of next instruction to be executed when the interrupt is generated and the processor will jump to execute the service routine or subroutine.</a:t>
            </a:r>
          </a:p>
          <a:p>
            <a:pPr marL="1001712" lvl="1" indent="-457200"/>
            <a:r>
              <a:rPr lang="en-US" dirty="0"/>
              <a:t>After executing the subroutine, this register will return the address from where the program was interrupted.</a:t>
            </a:r>
          </a:p>
          <a:p>
            <a:pPr marL="457200" indent="-457200">
              <a:buFont typeface="+mj-lt"/>
              <a:buAutoNum type="arabicPeriod"/>
            </a:pPr>
            <a:r>
              <a:rPr lang="en-US" dirty="0"/>
              <a:t>Program Counter (PC/r15)</a:t>
            </a:r>
          </a:p>
          <a:p>
            <a:pPr marL="1001712" lvl="1" indent="-457200"/>
            <a:r>
              <a:rPr lang="en-US" dirty="0"/>
              <a:t>The program counter is used to sequence the flow of execution of program.</a:t>
            </a:r>
          </a:p>
          <a:p>
            <a:pPr marL="1001712" lvl="1" indent="-457200"/>
            <a:r>
              <a:rPr lang="en-US" dirty="0"/>
              <a:t>It holds the address of the next instruction to be executed.</a:t>
            </a:r>
          </a:p>
        </p:txBody>
      </p:sp>
    </p:spTree>
    <p:extLst>
      <p:ext uri="{BB962C8B-B14F-4D97-AF65-F5344CB8AC3E}">
        <p14:creationId xmlns:p14="http://schemas.microsoft.com/office/powerpoint/2010/main" val="22348910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Current Program Status Register (CPSR)</a:t>
            </a:r>
          </a:p>
        </p:txBody>
      </p:sp>
      <p:sp>
        <p:nvSpPr>
          <p:cNvPr id="3" name="Content Placeholder 2"/>
          <p:cNvSpPr>
            <a:spLocks noGrp="1"/>
          </p:cNvSpPr>
          <p:nvPr>
            <p:ph idx="1"/>
          </p:nvPr>
        </p:nvSpPr>
        <p:spPr>
          <a:xfrm>
            <a:off x="131181" y="863444"/>
            <a:ext cx="9378580" cy="2972559"/>
          </a:xfrm>
        </p:spPr>
        <p:txBody>
          <a:bodyPr/>
          <a:lstStyle/>
          <a:p>
            <a:r>
              <a:rPr lang="en-US" dirty="0"/>
              <a:t>CPSR is the status register or flag register equivalent to PSW in 8051 but CPSR is of 32 bits.</a:t>
            </a:r>
          </a:p>
          <a:p>
            <a:r>
              <a:rPr lang="en-US" dirty="0"/>
              <a:t>The format of CPSR register is shown in figure.</a:t>
            </a:r>
          </a:p>
          <a:p>
            <a:r>
              <a:rPr lang="en-US" dirty="0"/>
              <a:t>Among 32 bits, 20 bits are unused or reserved for future expansion.</a:t>
            </a:r>
          </a:p>
          <a:p>
            <a:pPr marL="0" indent="0">
              <a:buNone/>
            </a:pPr>
            <a:endParaRPr lang="en-US" dirty="0"/>
          </a:p>
          <a:p>
            <a:endParaRPr lang="en-US" dirty="0"/>
          </a:p>
          <a:p>
            <a:endParaRPr lang="en-US" dirty="0"/>
          </a:p>
        </p:txBody>
      </p:sp>
      <p:grpSp>
        <p:nvGrpSpPr>
          <p:cNvPr id="45" name="Group 44"/>
          <p:cNvGrpSpPr/>
          <p:nvPr/>
        </p:nvGrpSpPr>
        <p:grpSpPr>
          <a:xfrm>
            <a:off x="2194560" y="4092406"/>
            <a:ext cx="5946802" cy="739732"/>
            <a:chOff x="2194560" y="4092406"/>
            <a:chExt cx="5946802" cy="739732"/>
          </a:xfrm>
        </p:grpSpPr>
        <p:sp>
          <p:nvSpPr>
            <p:cNvPr id="11" name="TextBox 10"/>
            <p:cNvSpPr txBox="1"/>
            <p:nvPr/>
          </p:nvSpPr>
          <p:spPr>
            <a:xfrm>
              <a:off x="2194560" y="4462806"/>
              <a:ext cx="5943600" cy="369332"/>
            </a:xfrm>
            <a:prstGeom prst="rect">
              <a:avLst/>
            </a:prstGeom>
            <a:noFill/>
            <a:ln>
              <a:solidFill>
                <a:schemeClr val="accent6"/>
              </a:solidFill>
            </a:ln>
          </p:spPr>
          <p:txBody>
            <a:bodyPr wrap="square" rtlCol="0">
              <a:spAutoFit/>
            </a:bodyPr>
            <a:lstStyle/>
            <a:p>
              <a:pPr algn="ctr"/>
              <a:r>
                <a:rPr lang="en-US" b="1" dirty="0">
                  <a:solidFill>
                    <a:schemeClr val="tx2"/>
                  </a:solidFill>
                </a:rPr>
                <a:t>Unused</a:t>
              </a:r>
            </a:p>
          </p:txBody>
        </p:sp>
        <p:sp>
          <p:nvSpPr>
            <p:cNvPr id="37" name="TextBox 36"/>
            <p:cNvSpPr txBox="1"/>
            <p:nvPr/>
          </p:nvSpPr>
          <p:spPr>
            <a:xfrm>
              <a:off x="7839676" y="4092406"/>
              <a:ext cx="301686" cy="369332"/>
            </a:xfrm>
            <a:prstGeom prst="rect">
              <a:avLst/>
            </a:prstGeom>
            <a:noFill/>
          </p:spPr>
          <p:txBody>
            <a:bodyPr wrap="none" rtlCol="0">
              <a:spAutoFit/>
            </a:bodyPr>
            <a:lstStyle/>
            <a:p>
              <a:r>
                <a:rPr lang="en-US" b="1" dirty="0">
                  <a:solidFill>
                    <a:schemeClr val="tx2"/>
                  </a:solidFill>
                </a:rPr>
                <a:t>8</a:t>
              </a:r>
            </a:p>
          </p:txBody>
        </p:sp>
        <p:sp>
          <p:nvSpPr>
            <p:cNvPr id="38" name="TextBox 37"/>
            <p:cNvSpPr txBox="1"/>
            <p:nvPr/>
          </p:nvSpPr>
          <p:spPr>
            <a:xfrm>
              <a:off x="2194560" y="4094079"/>
              <a:ext cx="418704" cy="369332"/>
            </a:xfrm>
            <a:prstGeom prst="rect">
              <a:avLst/>
            </a:prstGeom>
            <a:noFill/>
          </p:spPr>
          <p:txBody>
            <a:bodyPr wrap="none" rtlCol="0">
              <a:spAutoFit/>
            </a:bodyPr>
            <a:lstStyle/>
            <a:p>
              <a:r>
                <a:rPr lang="en-US" b="1" dirty="0">
                  <a:solidFill>
                    <a:schemeClr val="tx2"/>
                  </a:solidFill>
                </a:rPr>
                <a:t>27</a:t>
              </a:r>
            </a:p>
          </p:txBody>
        </p:sp>
      </p:grpSp>
      <p:grpSp>
        <p:nvGrpSpPr>
          <p:cNvPr id="81" name="Group 80"/>
          <p:cNvGrpSpPr/>
          <p:nvPr/>
        </p:nvGrpSpPr>
        <p:grpSpPr>
          <a:xfrm>
            <a:off x="9509758" y="4092940"/>
            <a:ext cx="2286002" cy="1734799"/>
            <a:chOff x="9509758" y="4092940"/>
            <a:chExt cx="2286002" cy="1734799"/>
          </a:xfrm>
        </p:grpSpPr>
        <p:grpSp>
          <p:nvGrpSpPr>
            <p:cNvPr id="59" name="Group 58"/>
            <p:cNvGrpSpPr/>
            <p:nvPr/>
          </p:nvGrpSpPr>
          <p:grpSpPr>
            <a:xfrm>
              <a:off x="9509758" y="4092940"/>
              <a:ext cx="2286002" cy="739198"/>
              <a:chOff x="9509758" y="4092940"/>
              <a:chExt cx="2286002" cy="739198"/>
            </a:xfrm>
          </p:grpSpPr>
          <p:sp>
            <p:nvSpPr>
              <p:cNvPr id="16" name="TextBox 15"/>
              <p:cNvSpPr txBox="1"/>
              <p:nvPr/>
            </p:nvSpPr>
            <p:spPr>
              <a:xfrm>
                <a:off x="9509760" y="4462806"/>
                <a:ext cx="2286000" cy="369332"/>
              </a:xfrm>
              <a:prstGeom prst="rect">
                <a:avLst/>
              </a:prstGeom>
              <a:noFill/>
              <a:ln>
                <a:solidFill>
                  <a:schemeClr val="tx1"/>
                </a:solidFill>
              </a:ln>
            </p:spPr>
            <p:txBody>
              <a:bodyPr wrap="square" rtlCol="0">
                <a:spAutoFit/>
              </a:bodyPr>
              <a:lstStyle/>
              <a:p>
                <a:pPr algn="ctr"/>
                <a:r>
                  <a:rPr lang="en-US" dirty="0"/>
                  <a:t>Mode</a:t>
                </a:r>
              </a:p>
            </p:txBody>
          </p:sp>
          <p:sp>
            <p:nvSpPr>
              <p:cNvPr id="31" name="TextBox 30"/>
              <p:cNvSpPr txBox="1"/>
              <p:nvPr/>
            </p:nvSpPr>
            <p:spPr>
              <a:xfrm>
                <a:off x="11497280" y="4092940"/>
                <a:ext cx="298480" cy="369332"/>
              </a:xfrm>
              <a:prstGeom prst="rect">
                <a:avLst/>
              </a:prstGeom>
              <a:noFill/>
            </p:spPr>
            <p:txBody>
              <a:bodyPr wrap="none" rtlCol="0">
                <a:spAutoFit/>
              </a:bodyPr>
              <a:lstStyle/>
              <a:p>
                <a:r>
                  <a:rPr lang="en-US" dirty="0"/>
                  <a:t>0</a:t>
                </a:r>
              </a:p>
            </p:txBody>
          </p:sp>
          <p:sp>
            <p:nvSpPr>
              <p:cNvPr id="32" name="TextBox 31"/>
              <p:cNvSpPr txBox="1"/>
              <p:nvPr/>
            </p:nvSpPr>
            <p:spPr>
              <a:xfrm>
                <a:off x="9509758" y="4092940"/>
                <a:ext cx="298480" cy="369332"/>
              </a:xfrm>
              <a:prstGeom prst="rect">
                <a:avLst/>
              </a:prstGeom>
              <a:noFill/>
            </p:spPr>
            <p:txBody>
              <a:bodyPr wrap="none" rtlCol="0">
                <a:spAutoFit/>
              </a:bodyPr>
              <a:lstStyle/>
              <a:p>
                <a:r>
                  <a:rPr lang="en-US" dirty="0"/>
                  <a:t>4</a:t>
                </a:r>
              </a:p>
            </p:txBody>
          </p:sp>
        </p:grpSp>
        <p:sp>
          <p:nvSpPr>
            <p:cNvPr id="54" name="TextBox 53"/>
            <p:cNvSpPr txBox="1"/>
            <p:nvPr/>
          </p:nvSpPr>
          <p:spPr>
            <a:xfrm>
              <a:off x="9665951" y="5458407"/>
              <a:ext cx="1973617" cy="369332"/>
            </a:xfrm>
            <a:prstGeom prst="rect">
              <a:avLst/>
            </a:prstGeom>
            <a:noFill/>
          </p:spPr>
          <p:txBody>
            <a:bodyPr wrap="none" rtlCol="0">
              <a:spAutoFit/>
            </a:bodyPr>
            <a:lstStyle/>
            <a:p>
              <a:r>
                <a:rPr lang="en-US" dirty="0"/>
                <a:t>Mode selection bits</a:t>
              </a:r>
            </a:p>
          </p:txBody>
        </p:sp>
        <p:cxnSp>
          <p:nvCxnSpPr>
            <p:cNvPr id="56" name="Straight Arrow Connector 55"/>
            <p:cNvCxnSpPr>
              <a:stCxn id="16" idx="2"/>
              <a:endCxn id="54" idx="0"/>
            </p:cNvCxnSpPr>
            <p:nvPr/>
          </p:nvCxnSpPr>
          <p:spPr>
            <a:xfrm>
              <a:off x="10652760" y="4832138"/>
              <a:ext cx="0" cy="62626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2" name="Group 81"/>
          <p:cNvGrpSpPr/>
          <p:nvPr/>
        </p:nvGrpSpPr>
        <p:grpSpPr>
          <a:xfrm>
            <a:off x="8150081" y="4092940"/>
            <a:ext cx="2262158" cy="2360000"/>
            <a:chOff x="8150081" y="4092940"/>
            <a:chExt cx="2262158" cy="2360000"/>
          </a:xfrm>
        </p:grpSpPr>
        <p:grpSp>
          <p:nvGrpSpPr>
            <p:cNvPr id="60" name="Group 59"/>
            <p:cNvGrpSpPr/>
            <p:nvPr/>
          </p:nvGrpSpPr>
          <p:grpSpPr>
            <a:xfrm>
              <a:off x="9052560" y="4092940"/>
              <a:ext cx="457200" cy="739198"/>
              <a:chOff x="9052560" y="4092940"/>
              <a:chExt cx="457200" cy="739198"/>
            </a:xfrm>
          </p:grpSpPr>
          <p:sp>
            <p:nvSpPr>
              <p:cNvPr id="15" name="TextBox 14"/>
              <p:cNvSpPr txBox="1"/>
              <p:nvPr/>
            </p:nvSpPr>
            <p:spPr>
              <a:xfrm>
                <a:off x="9052560" y="4462806"/>
                <a:ext cx="457200" cy="369332"/>
              </a:xfrm>
              <a:prstGeom prst="rect">
                <a:avLst/>
              </a:prstGeom>
              <a:noFill/>
              <a:ln>
                <a:solidFill>
                  <a:schemeClr val="tx1"/>
                </a:solidFill>
              </a:ln>
            </p:spPr>
            <p:txBody>
              <a:bodyPr wrap="square" rtlCol="0">
                <a:spAutoFit/>
              </a:bodyPr>
              <a:lstStyle/>
              <a:p>
                <a:pPr algn="ctr"/>
                <a:r>
                  <a:rPr lang="en-US" dirty="0"/>
                  <a:t>T</a:t>
                </a:r>
              </a:p>
            </p:txBody>
          </p:sp>
          <p:sp>
            <p:nvSpPr>
              <p:cNvPr id="34" name="TextBox 33"/>
              <p:cNvSpPr txBox="1"/>
              <p:nvPr/>
            </p:nvSpPr>
            <p:spPr>
              <a:xfrm>
                <a:off x="9131920" y="4092940"/>
                <a:ext cx="298480" cy="369332"/>
              </a:xfrm>
              <a:prstGeom prst="rect">
                <a:avLst/>
              </a:prstGeom>
              <a:noFill/>
            </p:spPr>
            <p:txBody>
              <a:bodyPr wrap="none" rtlCol="0">
                <a:spAutoFit/>
              </a:bodyPr>
              <a:lstStyle/>
              <a:p>
                <a:r>
                  <a:rPr lang="en-US" dirty="0"/>
                  <a:t>5</a:t>
                </a:r>
              </a:p>
            </p:txBody>
          </p:sp>
        </p:grpSp>
        <p:sp>
          <p:nvSpPr>
            <p:cNvPr id="57" name="TextBox 56"/>
            <p:cNvSpPr txBox="1"/>
            <p:nvPr/>
          </p:nvSpPr>
          <p:spPr>
            <a:xfrm>
              <a:off x="8150081" y="6083608"/>
              <a:ext cx="2262158" cy="369332"/>
            </a:xfrm>
            <a:prstGeom prst="rect">
              <a:avLst/>
            </a:prstGeom>
            <a:noFill/>
          </p:spPr>
          <p:txBody>
            <a:bodyPr wrap="none" rtlCol="0">
              <a:spAutoFit/>
            </a:bodyPr>
            <a:lstStyle/>
            <a:p>
              <a:r>
                <a:rPr lang="en-US" dirty="0"/>
                <a:t>Thumb mode selection</a:t>
              </a:r>
            </a:p>
          </p:txBody>
        </p:sp>
        <p:cxnSp>
          <p:nvCxnSpPr>
            <p:cNvPr id="63" name="Straight Arrow Connector 62"/>
            <p:cNvCxnSpPr>
              <a:stCxn id="15" idx="2"/>
              <a:endCxn id="57" idx="0"/>
            </p:cNvCxnSpPr>
            <p:nvPr/>
          </p:nvCxnSpPr>
          <p:spPr>
            <a:xfrm>
              <a:off x="9281160" y="4832138"/>
              <a:ext cx="0" cy="125147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4" name="Group 83"/>
          <p:cNvGrpSpPr/>
          <p:nvPr/>
        </p:nvGrpSpPr>
        <p:grpSpPr>
          <a:xfrm>
            <a:off x="8089276" y="4092406"/>
            <a:ext cx="554960" cy="1734799"/>
            <a:chOff x="8089276" y="4092406"/>
            <a:chExt cx="554960" cy="1734799"/>
          </a:xfrm>
        </p:grpSpPr>
        <p:grpSp>
          <p:nvGrpSpPr>
            <p:cNvPr id="52" name="Group 51"/>
            <p:cNvGrpSpPr/>
            <p:nvPr/>
          </p:nvGrpSpPr>
          <p:grpSpPr>
            <a:xfrm>
              <a:off x="8138160" y="4092406"/>
              <a:ext cx="457200" cy="739198"/>
              <a:chOff x="8138160" y="4092406"/>
              <a:chExt cx="457200" cy="739198"/>
            </a:xfrm>
          </p:grpSpPr>
          <p:sp>
            <p:nvSpPr>
              <p:cNvPr id="36" name="TextBox 35"/>
              <p:cNvSpPr txBox="1"/>
              <p:nvPr/>
            </p:nvSpPr>
            <p:spPr>
              <a:xfrm>
                <a:off x="8217516" y="4092406"/>
                <a:ext cx="298480" cy="369332"/>
              </a:xfrm>
              <a:prstGeom prst="rect">
                <a:avLst/>
              </a:prstGeom>
              <a:noFill/>
            </p:spPr>
            <p:txBody>
              <a:bodyPr wrap="none" rtlCol="0">
                <a:spAutoFit/>
              </a:bodyPr>
              <a:lstStyle/>
              <a:p>
                <a:r>
                  <a:rPr lang="en-US" dirty="0"/>
                  <a:t>7</a:t>
                </a:r>
              </a:p>
            </p:txBody>
          </p:sp>
          <p:sp>
            <p:nvSpPr>
              <p:cNvPr id="50" name="TextBox 49"/>
              <p:cNvSpPr txBox="1"/>
              <p:nvPr/>
            </p:nvSpPr>
            <p:spPr>
              <a:xfrm>
                <a:off x="8138160" y="4462272"/>
                <a:ext cx="457200" cy="369332"/>
              </a:xfrm>
              <a:prstGeom prst="rect">
                <a:avLst/>
              </a:prstGeom>
              <a:noFill/>
              <a:ln>
                <a:solidFill>
                  <a:schemeClr val="tx1"/>
                </a:solidFill>
              </a:ln>
            </p:spPr>
            <p:txBody>
              <a:bodyPr wrap="square" rtlCol="0">
                <a:spAutoFit/>
              </a:bodyPr>
              <a:lstStyle/>
              <a:p>
                <a:pPr algn="ctr"/>
                <a:r>
                  <a:rPr lang="en-US" dirty="0"/>
                  <a:t>I</a:t>
                </a:r>
              </a:p>
            </p:txBody>
          </p:sp>
        </p:grpSp>
        <p:sp>
          <p:nvSpPr>
            <p:cNvPr id="61" name="TextBox 60"/>
            <p:cNvSpPr txBox="1"/>
            <p:nvPr/>
          </p:nvSpPr>
          <p:spPr>
            <a:xfrm>
              <a:off x="8089276" y="5457873"/>
              <a:ext cx="554960" cy="369332"/>
            </a:xfrm>
            <a:prstGeom prst="rect">
              <a:avLst/>
            </a:prstGeom>
            <a:noFill/>
          </p:spPr>
          <p:txBody>
            <a:bodyPr wrap="none" rtlCol="0">
              <a:spAutoFit/>
            </a:bodyPr>
            <a:lstStyle/>
            <a:p>
              <a:r>
                <a:rPr lang="en-US" dirty="0"/>
                <a:t>IRQ </a:t>
              </a:r>
            </a:p>
          </p:txBody>
        </p:sp>
        <p:cxnSp>
          <p:nvCxnSpPr>
            <p:cNvPr id="67" name="Straight Arrow Connector 66"/>
            <p:cNvCxnSpPr>
              <a:stCxn id="50" idx="2"/>
              <a:endCxn id="61" idx="0"/>
            </p:cNvCxnSpPr>
            <p:nvPr/>
          </p:nvCxnSpPr>
          <p:spPr>
            <a:xfrm flipH="1">
              <a:off x="8366756" y="4831604"/>
              <a:ext cx="4" cy="62626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5" name="Group 84"/>
          <p:cNvGrpSpPr/>
          <p:nvPr/>
        </p:nvGrpSpPr>
        <p:grpSpPr>
          <a:xfrm>
            <a:off x="1469670" y="4093474"/>
            <a:ext cx="992579" cy="1733731"/>
            <a:chOff x="1469670" y="4093474"/>
            <a:chExt cx="992579" cy="1733731"/>
          </a:xfrm>
        </p:grpSpPr>
        <p:grpSp>
          <p:nvGrpSpPr>
            <p:cNvPr id="46" name="Group 45"/>
            <p:cNvGrpSpPr/>
            <p:nvPr/>
          </p:nvGrpSpPr>
          <p:grpSpPr>
            <a:xfrm>
              <a:off x="1737360" y="4093474"/>
              <a:ext cx="457200" cy="738664"/>
              <a:chOff x="1737360" y="4093474"/>
              <a:chExt cx="457200" cy="738664"/>
            </a:xfrm>
          </p:grpSpPr>
          <p:sp>
            <p:nvSpPr>
              <p:cNvPr id="10" name="TextBox 9"/>
              <p:cNvSpPr txBox="1"/>
              <p:nvPr/>
            </p:nvSpPr>
            <p:spPr>
              <a:xfrm>
                <a:off x="1737360" y="4462806"/>
                <a:ext cx="457200" cy="369332"/>
              </a:xfrm>
              <a:prstGeom prst="rect">
                <a:avLst/>
              </a:prstGeom>
              <a:noFill/>
              <a:ln>
                <a:solidFill>
                  <a:schemeClr val="tx1"/>
                </a:solidFill>
              </a:ln>
            </p:spPr>
            <p:txBody>
              <a:bodyPr wrap="square" rtlCol="0">
                <a:spAutoFit/>
              </a:bodyPr>
              <a:lstStyle/>
              <a:p>
                <a:pPr algn="ctr"/>
                <a:r>
                  <a:rPr lang="en-US" dirty="0"/>
                  <a:t>V</a:t>
                </a:r>
              </a:p>
            </p:txBody>
          </p:sp>
          <p:sp>
            <p:nvSpPr>
              <p:cNvPr id="39" name="TextBox 38"/>
              <p:cNvSpPr txBox="1"/>
              <p:nvPr/>
            </p:nvSpPr>
            <p:spPr>
              <a:xfrm>
                <a:off x="1759814" y="4093474"/>
                <a:ext cx="412292" cy="369332"/>
              </a:xfrm>
              <a:prstGeom prst="rect">
                <a:avLst/>
              </a:prstGeom>
              <a:noFill/>
            </p:spPr>
            <p:txBody>
              <a:bodyPr wrap="none" rtlCol="0">
                <a:spAutoFit/>
              </a:bodyPr>
              <a:lstStyle/>
              <a:p>
                <a:r>
                  <a:rPr lang="en-US" dirty="0"/>
                  <a:t>28</a:t>
                </a:r>
              </a:p>
            </p:txBody>
          </p:sp>
        </p:grpSp>
        <p:sp>
          <p:nvSpPr>
            <p:cNvPr id="69" name="TextBox 68"/>
            <p:cNvSpPr txBox="1"/>
            <p:nvPr/>
          </p:nvSpPr>
          <p:spPr>
            <a:xfrm>
              <a:off x="1469670" y="5457873"/>
              <a:ext cx="992579" cy="369332"/>
            </a:xfrm>
            <a:prstGeom prst="rect">
              <a:avLst/>
            </a:prstGeom>
            <a:noFill/>
          </p:spPr>
          <p:txBody>
            <a:bodyPr wrap="none" rtlCol="0">
              <a:spAutoFit/>
            </a:bodyPr>
            <a:lstStyle/>
            <a:p>
              <a:r>
                <a:rPr lang="en-US" dirty="0"/>
                <a:t>Overflow</a:t>
              </a:r>
            </a:p>
          </p:txBody>
        </p:sp>
        <p:cxnSp>
          <p:nvCxnSpPr>
            <p:cNvPr id="71" name="Straight Arrow Connector 70"/>
            <p:cNvCxnSpPr>
              <a:stCxn id="10" idx="2"/>
              <a:endCxn id="69" idx="0"/>
            </p:cNvCxnSpPr>
            <p:nvPr/>
          </p:nvCxnSpPr>
          <p:spPr>
            <a:xfrm>
              <a:off x="1965960" y="4832138"/>
              <a:ext cx="0" cy="62573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6" name="Group 85"/>
          <p:cNvGrpSpPr/>
          <p:nvPr/>
        </p:nvGrpSpPr>
        <p:grpSpPr>
          <a:xfrm>
            <a:off x="1176774" y="4092406"/>
            <a:ext cx="663964" cy="2360534"/>
            <a:chOff x="1176774" y="4092406"/>
            <a:chExt cx="663964" cy="2360534"/>
          </a:xfrm>
        </p:grpSpPr>
        <p:grpSp>
          <p:nvGrpSpPr>
            <p:cNvPr id="47" name="Group 46"/>
            <p:cNvGrpSpPr/>
            <p:nvPr/>
          </p:nvGrpSpPr>
          <p:grpSpPr>
            <a:xfrm>
              <a:off x="1280160" y="4092406"/>
              <a:ext cx="457200" cy="740293"/>
              <a:chOff x="1280160" y="4092406"/>
              <a:chExt cx="457200" cy="740293"/>
            </a:xfrm>
          </p:grpSpPr>
          <p:sp>
            <p:nvSpPr>
              <p:cNvPr id="8" name="TextBox 7"/>
              <p:cNvSpPr txBox="1"/>
              <p:nvPr/>
            </p:nvSpPr>
            <p:spPr>
              <a:xfrm>
                <a:off x="1280160" y="4463367"/>
                <a:ext cx="457200" cy="369332"/>
              </a:xfrm>
              <a:prstGeom prst="rect">
                <a:avLst/>
              </a:prstGeom>
              <a:noFill/>
              <a:ln>
                <a:solidFill>
                  <a:schemeClr val="tx1"/>
                </a:solidFill>
              </a:ln>
            </p:spPr>
            <p:txBody>
              <a:bodyPr wrap="square" rtlCol="0">
                <a:spAutoFit/>
              </a:bodyPr>
              <a:lstStyle/>
              <a:p>
                <a:pPr algn="ctr"/>
                <a:r>
                  <a:rPr lang="en-US" dirty="0"/>
                  <a:t>C</a:t>
                </a:r>
              </a:p>
            </p:txBody>
          </p:sp>
          <p:sp>
            <p:nvSpPr>
              <p:cNvPr id="40" name="TextBox 39"/>
              <p:cNvSpPr txBox="1"/>
              <p:nvPr/>
            </p:nvSpPr>
            <p:spPr>
              <a:xfrm>
                <a:off x="1302610" y="4092406"/>
                <a:ext cx="412292" cy="369332"/>
              </a:xfrm>
              <a:prstGeom prst="rect">
                <a:avLst/>
              </a:prstGeom>
              <a:noFill/>
            </p:spPr>
            <p:txBody>
              <a:bodyPr wrap="none" rtlCol="0">
                <a:spAutoFit/>
              </a:bodyPr>
              <a:lstStyle/>
              <a:p>
                <a:r>
                  <a:rPr lang="en-US" dirty="0"/>
                  <a:t>29</a:t>
                </a:r>
              </a:p>
            </p:txBody>
          </p:sp>
        </p:grpSp>
        <p:sp>
          <p:nvSpPr>
            <p:cNvPr id="72" name="TextBox 71"/>
            <p:cNvSpPr txBox="1"/>
            <p:nvPr/>
          </p:nvSpPr>
          <p:spPr>
            <a:xfrm>
              <a:off x="1176774" y="6083608"/>
              <a:ext cx="663964" cy="369332"/>
            </a:xfrm>
            <a:prstGeom prst="rect">
              <a:avLst/>
            </a:prstGeom>
            <a:noFill/>
          </p:spPr>
          <p:txBody>
            <a:bodyPr wrap="none" rtlCol="0">
              <a:spAutoFit/>
            </a:bodyPr>
            <a:lstStyle/>
            <a:p>
              <a:r>
                <a:rPr lang="en-US" dirty="0"/>
                <a:t>Carry</a:t>
              </a:r>
            </a:p>
          </p:txBody>
        </p:sp>
        <p:cxnSp>
          <p:nvCxnSpPr>
            <p:cNvPr id="74" name="Straight Arrow Connector 73"/>
            <p:cNvCxnSpPr>
              <a:stCxn id="8" idx="2"/>
              <a:endCxn id="72" idx="0"/>
            </p:cNvCxnSpPr>
            <p:nvPr/>
          </p:nvCxnSpPr>
          <p:spPr>
            <a:xfrm flipH="1">
              <a:off x="1508756" y="4832699"/>
              <a:ext cx="4" cy="125090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7" name="Group 86"/>
          <p:cNvGrpSpPr/>
          <p:nvPr/>
        </p:nvGrpSpPr>
        <p:grpSpPr>
          <a:xfrm>
            <a:off x="752435" y="4094079"/>
            <a:ext cx="598241" cy="1733126"/>
            <a:chOff x="752435" y="4094079"/>
            <a:chExt cx="598241" cy="1733126"/>
          </a:xfrm>
        </p:grpSpPr>
        <p:grpSp>
          <p:nvGrpSpPr>
            <p:cNvPr id="48" name="Group 47"/>
            <p:cNvGrpSpPr/>
            <p:nvPr/>
          </p:nvGrpSpPr>
          <p:grpSpPr>
            <a:xfrm>
              <a:off x="822960" y="4094079"/>
              <a:ext cx="457200" cy="738059"/>
              <a:chOff x="822960" y="4094079"/>
              <a:chExt cx="457200" cy="738059"/>
            </a:xfrm>
          </p:grpSpPr>
          <p:sp>
            <p:nvSpPr>
              <p:cNvPr id="9" name="TextBox 8"/>
              <p:cNvSpPr txBox="1"/>
              <p:nvPr/>
            </p:nvSpPr>
            <p:spPr>
              <a:xfrm>
                <a:off x="822960" y="4462806"/>
                <a:ext cx="457200" cy="369332"/>
              </a:xfrm>
              <a:prstGeom prst="rect">
                <a:avLst/>
              </a:prstGeom>
              <a:noFill/>
              <a:ln>
                <a:solidFill>
                  <a:schemeClr val="tx1"/>
                </a:solidFill>
              </a:ln>
            </p:spPr>
            <p:txBody>
              <a:bodyPr wrap="square" rtlCol="0">
                <a:spAutoFit/>
              </a:bodyPr>
              <a:lstStyle/>
              <a:p>
                <a:pPr algn="ctr"/>
                <a:r>
                  <a:rPr lang="en-US" dirty="0"/>
                  <a:t>Z</a:t>
                </a:r>
              </a:p>
            </p:txBody>
          </p:sp>
          <p:sp>
            <p:nvSpPr>
              <p:cNvPr id="41" name="TextBox 40"/>
              <p:cNvSpPr txBox="1"/>
              <p:nvPr/>
            </p:nvSpPr>
            <p:spPr>
              <a:xfrm>
                <a:off x="845684" y="4094079"/>
                <a:ext cx="412292" cy="369332"/>
              </a:xfrm>
              <a:prstGeom prst="rect">
                <a:avLst/>
              </a:prstGeom>
              <a:noFill/>
            </p:spPr>
            <p:txBody>
              <a:bodyPr wrap="none" rtlCol="0">
                <a:spAutoFit/>
              </a:bodyPr>
              <a:lstStyle/>
              <a:p>
                <a:r>
                  <a:rPr lang="en-US" dirty="0"/>
                  <a:t>30</a:t>
                </a:r>
              </a:p>
            </p:txBody>
          </p:sp>
        </p:grpSp>
        <p:sp>
          <p:nvSpPr>
            <p:cNvPr id="75" name="TextBox 74"/>
            <p:cNvSpPr txBox="1"/>
            <p:nvPr/>
          </p:nvSpPr>
          <p:spPr>
            <a:xfrm>
              <a:off x="752435" y="5457873"/>
              <a:ext cx="598241" cy="369332"/>
            </a:xfrm>
            <a:prstGeom prst="rect">
              <a:avLst/>
            </a:prstGeom>
            <a:noFill/>
          </p:spPr>
          <p:txBody>
            <a:bodyPr wrap="none" rtlCol="0">
              <a:spAutoFit/>
            </a:bodyPr>
            <a:lstStyle/>
            <a:p>
              <a:r>
                <a:rPr lang="en-US" dirty="0"/>
                <a:t>Zero</a:t>
              </a:r>
            </a:p>
          </p:txBody>
        </p:sp>
        <p:cxnSp>
          <p:nvCxnSpPr>
            <p:cNvPr id="77" name="Straight Arrow Connector 76"/>
            <p:cNvCxnSpPr>
              <a:stCxn id="9" idx="2"/>
              <a:endCxn id="75" idx="0"/>
            </p:cNvCxnSpPr>
            <p:nvPr/>
          </p:nvCxnSpPr>
          <p:spPr>
            <a:xfrm flipH="1">
              <a:off x="1051556" y="4832138"/>
              <a:ext cx="4" cy="62573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8" name="Group 87"/>
          <p:cNvGrpSpPr/>
          <p:nvPr/>
        </p:nvGrpSpPr>
        <p:grpSpPr>
          <a:xfrm>
            <a:off x="95648" y="4092406"/>
            <a:ext cx="987771" cy="2359973"/>
            <a:chOff x="95648" y="4092406"/>
            <a:chExt cx="987771" cy="2359973"/>
          </a:xfrm>
        </p:grpSpPr>
        <p:grpSp>
          <p:nvGrpSpPr>
            <p:cNvPr id="49" name="Group 48"/>
            <p:cNvGrpSpPr/>
            <p:nvPr/>
          </p:nvGrpSpPr>
          <p:grpSpPr>
            <a:xfrm>
              <a:off x="365760" y="4092406"/>
              <a:ext cx="457200" cy="739732"/>
              <a:chOff x="365760" y="4092406"/>
              <a:chExt cx="457200" cy="739732"/>
            </a:xfrm>
          </p:grpSpPr>
          <p:sp>
            <p:nvSpPr>
              <p:cNvPr id="12" name="TextBox 11"/>
              <p:cNvSpPr txBox="1"/>
              <p:nvPr/>
            </p:nvSpPr>
            <p:spPr>
              <a:xfrm>
                <a:off x="365760" y="4462806"/>
                <a:ext cx="457200" cy="369332"/>
              </a:xfrm>
              <a:prstGeom prst="rect">
                <a:avLst/>
              </a:prstGeom>
              <a:noFill/>
              <a:ln>
                <a:solidFill>
                  <a:schemeClr val="tx1"/>
                </a:solidFill>
              </a:ln>
            </p:spPr>
            <p:txBody>
              <a:bodyPr wrap="square" rtlCol="0">
                <a:spAutoFit/>
              </a:bodyPr>
              <a:lstStyle/>
              <a:p>
                <a:pPr algn="ctr"/>
                <a:r>
                  <a:rPr lang="en-US" dirty="0"/>
                  <a:t>N</a:t>
                </a:r>
              </a:p>
            </p:txBody>
          </p:sp>
          <p:sp>
            <p:nvSpPr>
              <p:cNvPr id="42" name="TextBox 41"/>
              <p:cNvSpPr txBox="1"/>
              <p:nvPr/>
            </p:nvSpPr>
            <p:spPr>
              <a:xfrm>
                <a:off x="388210" y="4092406"/>
                <a:ext cx="412292" cy="369332"/>
              </a:xfrm>
              <a:prstGeom prst="rect">
                <a:avLst/>
              </a:prstGeom>
              <a:noFill/>
            </p:spPr>
            <p:txBody>
              <a:bodyPr wrap="none" rtlCol="0">
                <a:spAutoFit/>
              </a:bodyPr>
              <a:lstStyle/>
              <a:p>
                <a:r>
                  <a:rPr lang="en-US" dirty="0"/>
                  <a:t>31</a:t>
                </a:r>
              </a:p>
            </p:txBody>
          </p:sp>
        </p:grpSp>
        <p:sp>
          <p:nvSpPr>
            <p:cNvPr id="78" name="TextBox 77"/>
            <p:cNvSpPr txBox="1"/>
            <p:nvPr/>
          </p:nvSpPr>
          <p:spPr>
            <a:xfrm>
              <a:off x="95648" y="6083047"/>
              <a:ext cx="987771" cy="369332"/>
            </a:xfrm>
            <a:prstGeom prst="rect">
              <a:avLst/>
            </a:prstGeom>
            <a:noFill/>
          </p:spPr>
          <p:txBody>
            <a:bodyPr wrap="none" rtlCol="0">
              <a:spAutoFit/>
            </a:bodyPr>
            <a:lstStyle/>
            <a:p>
              <a:r>
                <a:rPr lang="en-US" dirty="0"/>
                <a:t>Negative</a:t>
              </a:r>
            </a:p>
          </p:txBody>
        </p:sp>
        <p:cxnSp>
          <p:nvCxnSpPr>
            <p:cNvPr id="80" name="Straight Arrow Connector 79"/>
            <p:cNvCxnSpPr>
              <a:stCxn id="12" idx="2"/>
              <a:endCxn id="78" idx="0"/>
            </p:cNvCxnSpPr>
            <p:nvPr/>
          </p:nvCxnSpPr>
          <p:spPr>
            <a:xfrm flipH="1">
              <a:off x="589534" y="4832138"/>
              <a:ext cx="4826" cy="125090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6" name="Group 75"/>
          <p:cNvGrpSpPr/>
          <p:nvPr/>
        </p:nvGrpSpPr>
        <p:grpSpPr>
          <a:xfrm>
            <a:off x="8550712" y="4092940"/>
            <a:ext cx="543739" cy="1734265"/>
            <a:chOff x="8550712" y="4092940"/>
            <a:chExt cx="543739" cy="1734265"/>
          </a:xfrm>
        </p:grpSpPr>
        <p:grpSp>
          <p:nvGrpSpPr>
            <p:cNvPr id="79" name="Group 78"/>
            <p:cNvGrpSpPr/>
            <p:nvPr/>
          </p:nvGrpSpPr>
          <p:grpSpPr>
            <a:xfrm>
              <a:off x="8595360" y="4092940"/>
              <a:ext cx="457200" cy="738664"/>
              <a:chOff x="8595360" y="4092940"/>
              <a:chExt cx="457200" cy="738664"/>
            </a:xfrm>
          </p:grpSpPr>
          <p:sp>
            <p:nvSpPr>
              <p:cNvPr id="91" name="TextBox 90"/>
              <p:cNvSpPr txBox="1"/>
              <p:nvPr/>
            </p:nvSpPr>
            <p:spPr>
              <a:xfrm>
                <a:off x="8674718" y="4092940"/>
                <a:ext cx="298480" cy="369332"/>
              </a:xfrm>
              <a:prstGeom prst="rect">
                <a:avLst/>
              </a:prstGeom>
              <a:noFill/>
            </p:spPr>
            <p:txBody>
              <a:bodyPr wrap="none" rtlCol="0">
                <a:spAutoFit/>
              </a:bodyPr>
              <a:lstStyle/>
              <a:p>
                <a:r>
                  <a:rPr lang="en-US" dirty="0"/>
                  <a:t>6</a:t>
                </a:r>
              </a:p>
            </p:txBody>
          </p:sp>
          <p:sp>
            <p:nvSpPr>
              <p:cNvPr id="92" name="TextBox 91"/>
              <p:cNvSpPr txBox="1"/>
              <p:nvPr/>
            </p:nvSpPr>
            <p:spPr>
              <a:xfrm>
                <a:off x="8595360" y="4462272"/>
                <a:ext cx="457200" cy="369332"/>
              </a:xfrm>
              <a:prstGeom prst="rect">
                <a:avLst/>
              </a:prstGeom>
              <a:noFill/>
              <a:ln>
                <a:solidFill>
                  <a:schemeClr val="tx1"/>
                </a:solidFill>
              </a:ln>
            </p:spPr>
            <p:txBody>
              <a:bodyPr wrap="square" rtlCol="0">
                <a:spAutoFit/>
              </a:bodyPr>
              <a:lstStyle/>
              <a:p>
                <a:pPr algn="ctr"/>
                <a:r>
                  <a:rPr lang="en-US" dirty="0"/>
                  <a:t>F</a:t>
                </a:r>
              </a:p>
            </p:txBody>
          </p:sp>
        </p:grpSp>
        <p:sp>
          <p:nvSpPr>
            <p:cNvPr id="89" name="TextBox 88"/>
            <p:cNvSpPr txBox="1"/>
            <p:nvPr/>
          </p:nvSpPr>
          <p:spPr>
            <a:xfrm>
              <a:off x="8550712" y="5457873"/>
              <a:ext cx="543739" cy="369332"/>
            </a:xfrm>
            <a:prstGeom prst="rect">
              <a:avLst/>
            </a:prstGeom>
            <a:noFill/>
          </p:spPr>
          <p:txBody>
            <a:bodyPr wrap="none" rtlCol="0">
              <a:spAutoFit/>
            </a:bodyPr>
            <a:lstStyle/>
            <a:p>
              <a:r>
                <a:rPr lang="en-US" dirty="0"/>
                <a:t>FIQ </a:t>
              </a:r>
            </a:p>
          </p:txBody>
        </p:sp>
        <p:cxnSp>
          <p:nvCxnSpPr>
            <p:cNvPr id="90" name="Straight Arrow Connector 89"/>
            <p:cNvCxnSpPr>
              <a:stCxn id="92" idx="2"/>
              <a:endCxn id="89" idx="0"/>
            </p:cNvCxnSpPr>
            <p:nvPr/>
          </p:nvCxnSpPr>
          <p:spPr>
            <a:xfrm flipH="1">
              <a:off x="8822582" y="4831604"/>
              <a:ext cx="1378" cy="62626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93" name="Group 92"/>
          <p:cNvGrpSpPr/>
          <p:nvPr/>
        </p:nvGrpSpPr>
        <p:grpSpPr>
          <a:xfrm>
            <a:off x="2194560" y="4092406"/>
            <a:ext cx="5943600" cy="739732"/>
            <a:chOff x="2194560" y="4092406"/>
            <a:chExt cx="5943600" cy="739732"/>
          </a:xfrm>
        </p:grpSpPr>
        <p:sp>
          <p:nvSpPr>
            <p:cNvPr id="94" name="TextBox 93"/>
            <p:cNvSpPr txBox="1"/>
            <p:nvPr/>
          </p:nvSpPr>
          <p:spPr>
            <a:xfrm>
              <a:off x="2194560" y="4462806"/>
              <a:ext cx="5943600" cy="369332"/>
            </a:xfrm>
            <a:prstGeom prst="rect">
              <a:avLst/>
            </a:prstGeom>
            <a:noFill/>
            <a:ln>
              <a:solidFill>
                <a:schemeClr val="tx1"/>
              </a:solidFill>
            </a:ln>
          </p:spPr>
          <p:txBody>
            <a:bodyPr wrap="square" rtlCol="0">
              <a:spAutoFit/>
            </a:bodyPr>
            <a:lstStyle/>
            <a:p>
              <a:pPr algn="ctr"/>
              <a:r>
                <a:rPr lang="en-US" dirty="0"/>
                <a:t>Unused</a:t>
              </a:r>
            </a:p>
          </p:txBody>
        </p:sp>
        <p:sp>
          <p:nvSpPr>
            <p:cNvPr id="95" name="TextBox 94"/>
            <p:cNvSpPr txBox="1"/>
            <p:nvPr/>
          </p:nvSpPr>
          <p:spPr>
            <a:xfrm>
              <a:off x="7839676" y="4092406"/>
              <a:ext cx="298480" cy="369332"/>
            </a:xfrm>
            <a:prstGeom prst="rect">
              <a:avLst/>
            </a:prstGeom>
            <a:noFill/>
          </p:spPr>
          <p:txBody>
            <a:bodyPr wrap="none" rtlCol="0">
              <a:spAutoFit/>
            </a:bodyPr>
            <a:lstStyle/>
            <a:p>
              <a:r>
                <a:rPr lang="en-US" dirty="0"/>
                <a:t>8</a:t>
              </a:r>
            </a:p>
          </p:txBody>
        </p:sp>
        <p:sp>
          <p:nvSpPr>
            <p:cNvPr id="96" name="TextBox 95"/>
            <p:cNvSpPr txBox="1"/>
            <p:nvPr/>
          </p:nvSpPr>
          <p:spPr>
            <a:xfrm>
              <a:off x="2194560" y="4094079"/>
              <a:ext cx="412292" cy="369332"/>
            </a:xfrm>
            <a:prstGeom prst="rect">
              <a:avLst/>
            </a:prstGeom>
            <a:noFill/>
          </p:spPr>
          <p:txBody>
            <a:bodyPr wrap="none" rtlCol="0">
              <a:spAutoFit/>
            </a:bodyPr>
            <a:lstStyle/>
            <a:p>
              <a:r>
                <a:rPr lang="en-US" dirty="0"/>
                <a:t>27</a:t>
              </a:r>
            </a:p>
          </p:txBody>
        </p:sp>
      </p:grpSp>
    </p:spTree>
    <p:extLst>
      <p:ext uri="{BB962C8B-B14F-4D97-AF65-F5344CB8AC3E}">
        <p14:creationId xmlns:p14="http://schemas.microsoft.com/office/powerpoint/2010/main" val="257892866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1"/>
                                        </p:tgtEl>
                                        <p:attrNameLst>
                                          <p:attrName>style.visibility</p:attrName>
                                        </p:attrNameLst>
                                      </p:cBhvr>
                                      <p:to>
                                        <p:strVal val="visible"/>
                                      </p:to>
                                    </p:set>
                                    <p:animEffect transition="in" filter="fade">
                                      <p:cBhvr>
                                        <p:cTn id="17" dur="500"/>
                                        <p:tgtEl>
                                          <p:spTgt spid="8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2"/>
                                        </p:tgtEl>
                                        <p:attrNameLst>
                                          <p:attrName>style.visibility</p:attrName>
                                        </p:attrNameLst>
                                      </p:cBhvr>
                                      <p:to>
                                        <p:strVal val="visible"/>
                                      </p:to>
                                    </p:set>
                                    <p:animEffect transition="in" filter="fade">
                                      <p:cBhvr>
                                        <p:cTn id="22" dur="500"/>
                                        <p:tgtEl>
                                          <p:spTgt spid="8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6"/>
                                        </p:tgtEl>
                                        <p:attrNameLst>
                                          <p:attrName>style.visibility</p:attrName>
                                        </p:attrNameLst>
                                      </p:cBhvr>
                                      <p:to>
                                        <p:strVal val="visible"/>
                                      </p:to>
                                    </p:set>
                                    <p:animEffect transition="in" filter="fade">
                                      <p:cBhvr>
                                        <p:cTn id="27" dur="500"/>
                                        <p:tgtEl>
                                          <p:spTgt spid="7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84"/>
                                        </p:tgtEl>
                                        <p:attrNameLst>
                                          <p:attrName>style.visibility</p:attrName>
                                        </p:attrNameLst>
                                      </p:cBhvr>
                                      <p:to>
                                        <p:strVal val="visible"/>
                                      </p:to>
                                    </p:set>
                                    <p:animEffect transition="in" filter="fade">
                                      <p:cBhvr>
                                        <p:cTn id="32" dur="500"/>
                                        <p:tgtEl>
                                          <p:spTgt spid="84"/>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93"/>
                                        </p:tgtEl>
                                        <p:attrNameLst>
                                          <p:attrName>style.visibility</p:attrName>
                                        </p:attrNameLst>
                                      </p:cBhvr>
                                      <p:to>
                                        <p:strVal val="visible"/>
                                      </p:to>
                                    </p:set>
                                    <p:animEffect transition="in" filter="fade">
                                      <p:cBhvr>
                                        <p:cTn id="37" dur="500"/>
                                        <p:tgtEl>
                                          <p:spTgt spid="93"/>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85"/>
                                        </p:tgtEl>
                                        <p:attrNameLst>
                                          <p:attrName>style.visibility</p:attrName>
                                        </p:attrNameLst>
                                      </p:cBhvr>
                                      <p:to>
                                        <p:strVal val="visible"/>
                                      </p:to>
                                    </p:set>
                                    <p:animEffect transition="in" filter="fade">
                                      <p:cBhvr>
                                        <p:cTn id="42" dur="500"/>
                                        <p:tgtEl>
                                          <p:spTgt spid="85"/>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86"/>
                                        </p:tgtEl>
                                        <p:attrNameLst>
                                          <p:attrName>style.visibility</p:attrName>
                                        </p:attrNameLst>
                                      </p:cBhvr>
                                      <p:to>
                                        <p:strVal val="visible"/>
                                      </p:to>
                                    </p:set>
                                    <p:animEffect transition="in" filter="fade">
                                      <p:cBhvr>
                                        <p:cTn id="47" dur="500"/>
                                        <p:tgtEl>
                                          <p:spTgt spid="86"/>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87"/>
                                        </p:tgtEl>
                                        <p:attrNameLst>
                                          <p:attrName>style.visibility</p:attrName>
                                        </p:attrNameLst>
                                      </p:cBhvr>
                                      <p:to>
                                        <p:strVal val="visible"/>
                                      </p:to>
                                    </p:set>
                                    <p:animEffect transition="in" filter="fade">
                                      <p:cBhvr>
                                        <p:cTn id="52" dur="500"/>
                                        <p:tgtEl>
                                          <p:spTgt spid="87"/>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88"/>
                                        </p:tgtEl>
                                        <p:attrNameLst>
                                          <p:attrName>style.visibility</p:attrName>
                                        </p:attrNameLst>
                                      </p:cBhvr>
                                      <p:to>
                                        <p:strVal val="visible"/>
                                      </p:to>
                                    </p:set>
                                    <p:animEffect transition="in" filter="fade">
                                      <p:cBhvr>
                                        <p:cTn id="57" dur="500"/>
                                        <p:tgtEl>
                                          <p:spTgt spid="88"/>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3">
                                            <p:txEl>
                                              <p:pRg st="2" end="2"/>
                                            </p:txEl>
                                          </p:spTgt>
                                        </p:tgtEl>
                                        <p:attrNameLst>
                                          <p:attrName>style.visibility</p:attrName>
                                        </p:attrNameLst>
                                      </p:cBhvr>
                                      <p:to>
                                        <p:strVal val="visible"/>
                                      </p:to>
                                    </p:set>
                                    <p:animEffect transition="in" filter="fade">
                                      <p:cBhvr>
                                        <p:cTn id="62" dur="500"/>
                                        <p:tgtEl>
                                          <p:spTgt spid="3">
                                            <p:txEl>
                                              <p:pRg st="2" end="2"/>
                                            </p:txEl>
                                          </p:spTgt>
                                        </p:tgtEl>
                                      </p:cBhvr>
                                    </p:animEffect>
                                  </p:childTnLst>
                                </p:cTn>
                              </p:par>
                              <p:par>
                                <p:cTn id="63" presetID="10" presetClass="entr" presetSubtype="0" fill="hold" nodeType="withEffect">
                                  <p:stCondLst>
                                    <p:cond delay="0"/>
                                  </p:stCondLst>
                                  <p:childTnLst>
                                    <p:set>
                                      <p:cBhvr>
                                        <p:cTn id="64" dur="1" fill="hold">
                                          <p:stCondLst>
                                            <p:cond delay="0"/>
                                          </p:stCondLst>
                                        </p:cTn>
                                        <p:tgtEl>
                                          <p:spTgt spid="45"/>
                                        </p:tgtEl>
                                        <p:attrNameLst>
                                          <p:attrName>style.visibility</p:attrName>
                                        </p:attrNameLst>
                                      </p:cBhvr>
                                      <p:to>
                                        <p:strVal val="visible"/>
                                      </p:to>
                                    </p:set>
                                    <p:animEffect transition="in" filter="fade">
                                      <p:cBhvr>
                                        <p:cTn id="65" dur="500"/>
                                        <p:tgtEl>
                                          <p:spTgt spid="45"/>
                                        </p:tgtEl>
                                      </p:cBhvr>
                                    </p:animEffect>
                                  </p:childTnLst>
                                </p:cTn>
                              </p:par>
                              <p:par>
                                <p:cTn id="66" presetID="10" presetClass="exit" presetSubtype="0" fill="hold" nodeType="withEffect">
                                  <p:stCondLst>
                                    <p:cond delay="0"/>
                                  </p:stCondLst>
                                  <p:childTnLst>
                                    <p:animEffect transition="out" filter="fade">
                                      <p:cBhvr>
                                        <p:cTn id="67" dur="10"/>
                                        <p:tgtEl>
                                          <p:spTgt spid="93"/>
                                        </p:tgtEl>
                                      </p:cBhvr>
                                    </p:animEffect>
                                    <p:set>
                                      <p:cBhvr>
                                        <p:cTn id="68" dur="1" fill="hold">
                                          <p:stCondLst>
                                            <p:cond delay="9"/>
                                          </p:stCondLst>
                                        </p:cTn>
                                        <p:tgtEl>
                                          <p:spTgt spid="9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5EF1AA-B384-4B3C-AA64-26D31B983DC1}"/>
              </a:ext>
            </a:extLst>
          </p:cNvPr>
          <p:cNvSpPr>
            <a:spLocks noGrp="1"/>
          </p:cNvSpPr>
          <p:nvPr>
            <p:ph type="title"/>
          </p:nvPr>
        </p:nvSpPr>
        <p:spPr/>
        <p:txBody>
          <a:bodyPr/>
          <a:lstStyle/>
          <a:p>
            <a:r>
              <a:rPr lang="en-US" dirty="0"/>
              <a:t>MQ-02/05 Gas Sensor</a:t>
            </a:r>
          </a:p>
        </p:txBody>
      </p:sp>
      <p:sp>
        <p:nvSpPr>
          <p:cNvPr id="3" name="Content Placeholder 2">
            <a:extLst>
              <a:ext uri="{FF2B5EF4-FFF2-40B4-BE49-F238E27FC236}">
                <a16:creationId xmlns:a16="http://schemas.microsoft.com/office/drawing/2014/main" id="{21ED515D-C27A-442E-AC75-3436088FDA4F}"/>
              </a:ext>
            </a:extLst>
          </p:cNvPr>
          <p:cNvSpPr>
            <a:spLocks noGrp="1"/>
          </p:cNvSpPr>
          <p:nvPr>
            <p:ph idx="1"/>
          </p:nvPr>
        </p:nvSpPr>
        <p:spPr>
          <a:xfrm>
            <a:off x="131180" y="863444"/>
            <a:ext cx="6674733" cy="5590565"/>
          </a:xfrm>
        </p:spPr>
        <p:txBody>
          <a:bodyPr/>
          <a:lstStyle/>
          <a:p>
            <a:r>
              <a:rPr lang="en-US" dirty="0"/>
              <a:t>MQ -02 sensor is used to </a:t>
            </a:r>
            <a:r>
              <a:rPr lang="en-US" b="1" dirty="0">
                <a:solidFill>
                  <a:schemeClr val="accent6"/>
                </a:solidFill>
              </a:rPr>
              <a:t>detect smoke.</a:t>
            </a:r>
          </a:p>
          <a:p>
            <a:r>
              <a:rPr lang="en-US" dirty="0"/>
              <a:t>H2, LPG, CH4 alcohol and smoke can be detected by MQ-02.</a:t>
            </a:r>
          </a:p>
          <a:p>
            <a:r>
              <a:rPr lang="en-US" dirty="0"/>
              <a:t>MQ-05 </a:t>
            </a:r>
            <a:r>
              <a:rPr lang="en-US" b="1" dirty="0">
                <a:solidFill>
                  <a:schemeClr val="tx2"/>
                </a:solidFill>
              </a:rPr>
              <a:t>is not sensitive to smoke</a:t>
            </a:r>
            <a:r>
              <a:rPr lang="en-US" dirty="0"/>
              <a:t>, hence less used in the application.</a:t>
            </a:r>
          </a:p>
          <a:p>
            <a:r>
              <a:rPr lang="en-US" dirty="0" err="1"/>
              <a:t>Pinout</a:t>
            </a:r>
            <a:r>
              <a:rPr lang="en-US" dirty="0"/>
              <a:t> of MQ-02 sensor module are</a:t>
            </a:r>
          </a:p>
          <a:p>
            <a:pPr lvl="1"/>
            <a:r>
              <a:rPr lang="en-US" dirty="0" err="1"/>
              <a:t>Vcc</a:t>
            </a:r>
            <a:r>
              <a:rPr lang="en-US" dirty="0"/>
              <a:t> – Connected to 5V</a:t>
            </a:r>
          </a:p>
          <a:p>
            <a:pPr lvl="1"/>
            <a:r>
              <a:rPr lang="en-US" dirty="0" err="1"/>
              <a:t>Gnd</a:t>
            </a:r>
            <a:r>
              <a:rPr lang="en-US" dirty="0"/>
              <a:t> – Connected to ground</a:t>
            </a:r>
          </a:p>
          <a:p>
            <a:pPr lvl="1"/>
            <a:r>
              <a:rPr lang="en-US" dirty="0"/>
              <a:t>D0 – Digital output pin</a:t>
            </a:r>
          </a:p>
          <a:p>
            <a:pPr lvl="1"/>
            <a:r>
              <a:rPr lang="en-US" dirty="0"/>
              <a:t>A0 – Analog output pin</a:t>
            </a:r>
          </a:p>
        </p:txBody>
      </p:sp>
      <p:pic>
        <p:nvPicPr>
          <p:cNvPr id="2050" name="Picture 2" descr="MQ2 Gas Sensor Module at Rs 115/piece | Gas Sensors | ID: 1927454771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56213" y="1526344"/>
            <a:ext cx="3038622" cy="303862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MQ2 Gas Sensor Pinout, Features, Equivalents &amp; Datasheet"/>
          <p:cNvPicPr>
            <a:picLocks noChangeAspect="1" noChangeArrowheads="1"/>
          </p:cNvPicPr>
          <p:nvPr/>
        </p:nvPicPr>
        <p:blipFill rotWithShape="1">
          <a:blip r:embed="rId3">
            <a:extLst>
              <a:ext uri="{28A0092B-C50C-407E-A947-70E740481C1C}">
                <a14:useLocalDpi xmlns:a14="http://schemas.microsoft.com/office/drawing/2010/main" val="0"/>
              </a:ext>
            </a:extLst>
          </a:blip>
          <a:srcRect l="47261" r="3409" b="47972"/>
          <a:stretch/>
        </p:blipFill>
        <p:spPr bwMode="auto">
          <a:xfrm>
            <a:off x="8356213" y="4596998"/>
            <a:ext cx="3038622" cy="16344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471190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fade">
                                      <p:cBhvr>
                                        <p:cTn id="7" dur="500"/>
                                        <p:tgtEl>
                                          <p:spTgt spid="2050"/>
                                        </p:tgtEl>
                                      </p:cBhvr>
                                    </p:animEffect>
                                  </p:childTnLst>
                                </p:cTn>
                              </p:par>
                              <p:par>
                                <p:cTn id="8" presetID="10" presetClass="entr" presetSubtype="0" fill="hold" nodeType="withEffect">
                                  <p:stCondLst>
                                    <p:cond delay="0"/>
                                  </p:stCondLst>
                                  <p:childTnLst>
                                    <p:set>
                                      <p:cBhvr>
                                        <p:cTn id="9" dur="1" fill="hold">
                                          <p:stCondLst>
                                            <p:cond delay="0"/>
                                          </p:stCondLst>
                                        </p:cTn>
                                        <p:tgtEl>
                                          <p:spTgt spid="2052"/>
                                        </p:tgtEl>
                                        <p:attrNameLst>
                                          <p:attrName>style.visibility</p:attrName>
                                        </p:attrNameLst>
                                      </p:cBhvr>
                                      <p:to>
                                        <p:strVal val="visible"/>
                                      </p:to>
                                    </p:set>
                                    <p:animEffect transition="in" filter="fade">
                                      <p:cBhvr>
                                        <p:cTn id="10" dur="500"/>
                                        <p:tgtEl>
                                          <p:spTgt spid="205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animEffect transition="in" filter="fade">
                                      <p:cBhvr>
                                        <p:cTn id="15" dur="500"/>
                                        <p:tgtEl>
                                          <p:spTgt spid="3">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1" end="1"/>
                                            </p:txEl>
                                          </p:spTgt>
                                        </p:tgtEl>
                                        <p:attrNameLst>
                                          <p:attrName>style.visibility</p:attrName>
                                        </p:attrNameLst>
                                      </p:cBhvr>
                                      <p:to>
                                        <p:strVal val="visible"/>
                                      </p:to>
                                    </p:set>
                                    <p:animEffect transition="in" filter="fade">
                                      <p:cBhvr>
                                        <p:cTn id="20" dur="500"/>
                                        <p:tgtEl>
                                          <p:spTgt spid="3">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Effect transition="in" filter="fade">
                                      <p:cBhvr>
                                        <p:cTn id="25" dur="500"/>
                                        <p:tgtEl>
                                          <p:spTgt spid="3">
                                            <p:txEl>
                                              <p:pRg st="2" end="2"/>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
                                            <p:txEl>
                                              <p:pRg st="3" end="3"/>
                                            </p:txEl>
                                          </p:spTgt>
                                        </p:tgtEl>
                                        <p:attrNameLst>
                                          <p:attrName>style.visibility</p:attrName>
                                        </p:attrNameLst>
                                      </p:cBhvr>
                                      <p:to>
                                        <p:strVal val="visible"/>
                                      </p:to>
                                    </p:set>
                                    <p:animEffect transition="in" filter="fade">
                                      <p:cBhvr>
                                        <p:cTn id="30" dur="500"/>
                                        <p:tgtEl>
                                          <p:spTgt spid="3">
                                            <p:txEl>
                                              <p:pRg st="3" end="3"/>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500"/>
                                        <p:tgtEl>
                                          <p:spTgt spid="3">
                                            <p:txEl>
                                              <p:pRg st="4" end="4"/>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3">
                                            <p:txEl>
                                              <p:pRg st="5" end="5"/>
                                            </p:txEl>
                                          </p:spTgt>
                                        </p:tgtEl>
                                        <p:attrNameLst>
                                          <p:attrName>style.visibility</p:attrName>
                                        </p:attrNameLst>
                                      </p:cBhvr>
                                      <p:to>
                                        <p:strVal val="visible"/>
                                      </p:to>
                                    </p:set>
                                    <p:animEffect transition="in" filter="fade">
                                      <p:cBhvr>
                                        <p:cTn id="40" dur="500"/>
                                        <p:tgtEl>
                                          <p:spTgt spid="3">
                                            <p:txEl>
                                              <p:pRg st="5" end="5"/>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3">
                                            <p:txEl>
                                              <p:pRg st="6" end="6"/>
                                            </p:txEl>
                                          </p:spTgt>
                                        </p:tgtEl>
                                        <p:attrNameLst>
                                          <p:attrName>style.visibility</p:attrName>
                                        </p:attrNameLst>
                                      </p:cBhvr>
                                      <p:to>
                                        <p:strVal val="visible"/>
                                      </p:to>
                                    </p:set>
                                    <p:animEffect transition="in" filter="fade">
                                      <p:cBhvr>
                                        <p:cTn id="45" dur="500"/>
                                        <p:tgtEl>
                                          <p:spTgt spid="3">
                                            <p:txEl>
                                              <p:pRg st="6" end="6"/>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3">
                                            <p:txEl>
                                              <p:pRg st="7" end="7"/>
                                            </p:txEl>
                                          </p:spTgt>
                                        </p:tgtEl>
                                        <p:attrNameLst>
                                          <p:attrName>style.visibility</p:attrName>
                                        </p:attrNameLst>
                                      </p:cBhvr>
                                      <p:to>
                                        <p:strVal val="visible"/>
                                      </p:to>
                                    </p:set>
                                    <p:animEffect transition="in" filter="fade">
                                      <p:cBhvr>
                                        <p:cTn id="50"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Current Program Status Register (CPSR)</a:t>
            </a:r>
          </a:p>
        </p:txBody>
      </p:sp>
      <p:sp>
        <p:nvSpPr>
          <p:cNvPr id="3" name="Content Placeholder 2"/>
          <p:cNvSpPr>
            <a:spLocks noGrp="1"/>
          </p:cNvSpPr>
          <p:nvPr>
            <p:ph idx="1"/>
          </p:nvPr>
        </p:nvSpPr>
        <p:spPr>
          <a:xfrm>
            <a:off x="131181" y="740613"/>
            <a:ext cx="9378580" cy="3350164"/>
          </a:xfrm>
        </p:spPr>
        <p:txBody>
          <a:bodyPr/>
          <a:lstStyle/>
          <a:p>
            <a:r>
              <a:rPr lang="en-US" dirty="0"/>
              <a:t>Mode selection bits</a:t>
            </a:r>
          </a:p>
          <a:p>
            <a:pPr lvl="1"/>
            <a:r>
              <a:rPr lang="en-US" dirty="0"/>
              <a:t>ARM can operate in seven different modes. Total 5 bit 0 to 4 are assigned for mode selection.</a:t>
            </a:r>
          </a:p>
          <a:p>
            <a:r>
              <a:rPr lang="en-US" dirty="0"/>
              <a:t>T – Thumb mode selection</a:t>
            </a:r>
          </a:p>
          <a:p>
            <a:pPr lvl="1"/>
            <a:r>
              <a:rPr lang="en-US" dirty="0"/>
              <a:t>If this bit is set to 1, ARM works in Thumb mode else ARM works in normal mode.</a:t>
            </a:r>
          </a:p>
          <a:p>
            <a:r>
              <a:rPr lang="en-US" dirty="0"/>
              <a:t>F – FIQ Interrupt Mask</a:t>
            </a:r>
          </a:p>
          <a:p>
            <a:pPr lvl="1"/>
            <a:r>
              <a:rPr lang="en-US" dirty="0"/>
              <a:t>This bit is set to zero to enable FIQ interrupts.</a:t>
            </a:r>
          </a:p>
          <a:p>
            <a:r>
              <a:rPr lang="en-US" dirty="0"/>
              <a:t>I – IRQ Interrupt Mask</a:t>
            </a:r>
          </a:p>
          <a:p>
            <a:pPr lvl="1"/>
            <a:r>
              <a:rPr lang="en-US" dirty="0"/>
              <a:t>This bit is set to zero to enable IRQ  or normal interrupts.</a:t>
            </a:r>
          </a:p>
        </p:txBody>
      </p:sp>
      <p:grpSp>
        <p:nvGrpSpPr>
          <p:cNvPr id="45" name="Group 44"/>
          <p:cNvGrpSpPr/>
          <p:nvPr/>
        </p:nvGrpSpPr>
        <p:grpSpPr>
          <a:xfrm>
            <a:off x="2194560" y="4092406"/>
            <a:ext cx="5943600" cy="739732"/>
            <a:chOff x="2194560" y="4092406"/>
            <a:chExt cx="5943600" cy="739732"/>
          </a:xfrm>
        </p:grpSpPr>
        <p:sp>
          <p:nvSpPr>
            <p:cNvPr id="11" name="TextBox 10"/>
            <p:cNvSpPr txBox="1"/>
            <p:nvPr/>
          </p:nvSpPr>
          <p:spPr>
            <a:xfrm>
              <a:off x="2194560" y="4462806"/>
              <a:ext cx="5943600" cy="369332"/>
            </a:xfrm>
            <a:prstGeom prst="rect">
              <a:avLst/>
            </a:prstGeom>
            <a:noFill/>
            <a:ln>
              <a:solidFill>
                <a:schemeClr val="tx1"/>
              </a:solidFill>
            </a:ln>
          </p:spPr>
          <p:txBody>
            <a:bodyPr wrap="square" rtlCol="0">
              <a:spAutoFit/>
            </a:bodyPr>
            <a:lstStyle/>
            <a:p>
              <a:pPr algn="ctr"/>
              <a:r>
                <a:rPr lang="en-US" dirty="0"/>
                <a:t>Unused</a:t>
              </a:r>
            </a:p>
          </p:txBody>
        </p:sp>
        <p:sp>
          <p:nvSpPr>
            <p:cNvPr id="37" name="TextBox 36"/>
            <p:cNvSpPr txBox="1"/>
            <p:nvPr/>
          </p:nvSpPr>
          <p:spPr>
            <a:xfrm>
              <a:off x="7839676" y="4092406"/>
              <a:ext cx="298480" cy="369332"/>
            </a:xfrm>
            <a:prstGeom prst="rect">
              <a:avLst/>
            </a:prstGeom>
            <a:noFill/>
          </p:spPr>
          <p:txBody>
            <a:bodyPr wrap="none" rtlCol="0">
              <a:spAutoFit/>
            </a:bodyPr>
            <a:lstStyle/>
            <a:p>
              <a:r>
                <a:rPr lang="en-US" dirty="0"/>
                <a:t>8</a:t>
              </a:r>
            </a:p>
          </p:txBody>
        </p:sp>
        <p:sp>
          <p:nvSpPr>
            <p:cNvPr id="38" name="TextBox 37"/>
            <p:cNvSpPr txBox="1"/>
            <p:nvPr/>
          </p:nvSpPr>
          <p:spPr>
            <a:xfrm>
              <a:off x="2194560" y="4094079"/>
              <a:ext cx="412292" cy="369332"/>
            </a:xfrm>
            <a:prstGeom prst="rect">
              <a:avLst/>
            </a:prstGeom>
            <a:noFill/>
          </p:spPr>
          <p:txBody>
            <a:bodyPr wrap="none" rtlCol="0">
              <a:spAutoFit/>
            </a:bodyPr>
            <a:lstStyle/>
            <a:p>
              <a:r>
                <a:rPr lang="en-US" dirty="0"/>
                <a:t>27</a:t>
              </a:r>
            </a:p>
          </p:txBody>
        </p:sp>
      </p:grpSp>
      <p:grpSp>
        <p:nvGrpSpPr>
          <p:cNvPr id="81" name="Group 80"/>
          <p:cNvGrpSpPr/>
          <p:nvPr/>
        </p:nvGrpSpPr>
        <p:grpSpPr>
          <a:xfrm>
            <a:off x="9509758" y="4092940"/>
            <a:ext cx="2289208" cy="1734799"/>
            <a:chOff x="9509758" y="4092940"/>
            <a:chExt cx="2289208" cy="1734799"/>
          </a:xfrm>
        </p:grpSpPr>
        <p:grpSp>
          <p:nvGrpSpPr>
            <p:cNvPr id="59" name="Group 58"/>
            <p:cNvGrpSpPr/>
            <p:nvPr/>
          </p:nvGrpSpPr>
          <p:grpSpPr>
            <a:xfrm>
              <a:off x="9509758" y="4092940"/>
              <a:ext cx="2289208" cy="739198"/>
              <a:chOff x="9509758" y="4092940"/>
              <a:chExt cx="2289208" cy="739198"/>
            </a:xfrm>
          </p:grpSpPr>
          <p:sp>
            <p:nvSpPr>
              <p:cNvPr id="16" name="TextBox 15"/>
              <p:cNvSpPr txBox="1"/>
              <p:nvPr/>
            </p:nvSpPr>
            <p:spPr>
              <a:xfrm>
                <a:off x="9509760" y="4462806"/>
                <a:ext cx="2286000" cy="369332"/>
              </a:xfrm>
              <a:prstGeom prst="rect">
                <a:avLst/>
              </a:prstGeom>
              <a:noFill/>
              <a:ln>
                <a:solidFill>
                  <a:schemeClr val="accent6"/>
                </a:solidFill>
              </a:ln>
            </p:spPr>
            <p:txBody>
              <a:bodyPr wrap="square" rtlCol="0">
                <a:spAutoFit/>
              </a:bodyPr>
              <a:lstStyle/>
              <a:p>
                <a:pPr algn="ctr"/>
                <a:r>
                  <a:rPr lang="en-US" b="1" dirty="0">
                    <a:solidFill>
                      <a:schemeClr val="tx2"/>
                    </a:solidFill>
                  </a:rPr>
                  <a:t>Mode</a:t>
                </a:r>
              </a:p>
            </p:txBody>
          </p:sp>
          <p:sp>
            <p:nvSpPr>
              <p:cNvPr id="31" name="TextBox 30"/>
              <p:cNvSpPr txBox="1"/>
              <p:nvPr/>
            </p:nvSpPr>
            <p:spPr>
              <a:xfrm>
                <a:off x="11497280" y="4092940"/>
                <a:ext cx="301686" cy="369332"/>
              </a:xfrm>
              <a:prstGeom prst="rect">
                <a:avLst/>
              </a:prstGeom>
              <a:noFill/>
            </p:spPr>
            <p:txBody>
              <a:bodyPr wrap="none" rtlCol="0">
                <a:spAutoFit/>
              </a:bodyPr>
              <a:lstStyle/>
              <a:p>
                <a:r>
                  <a:rPr lang="en-US" b="1" dirty="0">
                    <a:solidFill>
                      <a:schemeClr val="tx2"/>
                    </a:solidFill>
                  </a:rPr>
                  <a:t>0</a:t>
                </a:r>
              </a:p>
            </p:txBody>
          </p:sp>
          <p:sp>
            <p:nvSpPr>
              <p:cNvPr id="32" name="TextBox 31"/>
              <p:cNvSpPr txBox="1"/>
              <p:nvPr/>
            </p:nvSpPr>
            <p:spPr>
              <a:xfrm>
                <a:off x="9509758" y="4092940"/>
                <a:ext cx="301686" cy="369332"/>
              </a:xfrm>
              <a:prstGeom prst="rect">
                <a:avLst/>
              </a:prstGeom>
              <a:noFill/>
            </p:spPr>
            <p:txBody>
              <a:bodyPr wrap="none" rtlCol="0">
                <a:spAutoFit/>
              </a:bodyPr>
              <a:lstStyle/>
              <a:p>
                <a:r>
                  <a:rPr lang="en-US" b="1" dirty="0">
                    <a:solidFill>
                      <a:schemeClr val="tx2"/>
                    </a:solidFill>
                  </a:rPr>
                  <a:t>4</a:t>
                </a:r>
              </a:p>
            </p:txBody>
          </p:sp>
        </p:grpSp>
        <p:sp>
          <p:nvSpPr>
            <p:cNvPr id="54" name="TextBox 53"/>
            <p:cNvSpPr txBox="1"/>
            <p:nvPr/>
          </p:nvSpPr>
          <p:spPr>
            <a:xfrm>
              <a:off x="9665951" y="5458407"/>
              <a:ext cx="1997663" cy="369332"/>
            </a:xfrm>
            <a:prstGeom prst="rect">
              <a:avLst/>
            </a:prstGeom>
            <a:noFill/>
          </p:spPr>
          <p:txBody>
            <a:bodyPr wrap="none" rtlCol="0">
              <a:spAutoFit/>
            </a:bodyPr>
            <a:lstStyle/>
            <a:p>
              <a:r>
                <a:rPr lang="en-US" b="1" dirty="0">
                  <a:solidFill>
                    <a:schemeClr val="tx2"/>
                  </a:solidFill>
                </a:rPr>
                <a:t>Mode selection bits</a:t>
              </a:r>
            </a:p>
          </p:txBody>
        </p:sp>
        <p:cxnSp>
          <p:nvCxnSpPr>
            <p:cNvPr id="56" name="Straight Arrow Connector 55"/>
            <p:cNvCxnSpPr>
              <a:stCxn id="16" idx="2"/>
              <a:endCxn id="54" idx="0"/>
            </p:cNvCxnSpPr>
            <p:nvPr/>
          </p:nvCxnSpPr>
          <p:spPr>
            <a:xfrm>
              <a:off x="10652760" y="4832138"/>
              <a:ext cx="12023" cy="626269"/>
            </a:xfrm>
            <a:prstGeom prst="straightConnector1">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2" name="Group 81"/>
          <p:cNvGrpSpPr/>
          <p:nvPr/>
        </p:nvGrpSpPr>
        <p:grpSpPr>
          <a:xfrm>
            <a:off x="8150081" y="4092940"/>
            <a:ext cx="2286203" cy="2360000"/>
            <a:chOff x="8150081" y="4092940"/>
            <a:chExt cx="2286203" cy="2360000"/>
          </a:xfrm>
        </p:grpSpPr>
        <p:grpSp>
          <p:nvGrpSpPr>
            <p:cNvPr id="60" name="Group 59"/>
            <p:cNvGrpSpPr/>
            <p:nvPr/>
          </p:nvGrpSpPr>
          <p:grpSpPr>
            <a:xfrm>
              <a:off x="9052560" y="4092940"/>
              <a:ext cx="457200" cy="739198"/>
              <a:chOff x="9052560" y="4092940"/>
              <a:chExt cx="457200" cy="739198"/>
            </a:xfrm>
          </p:grpSpPr>
          <p:sp>
            <p:nvSpPr>
              <p:cNvPr id="15" name="TextBox 14"/>
              <p:cNvSpPr txBox="1"/>
              <p:nvPr/>
            </p:nvSpPr>
            <p:spPr>
              <a:xfrm>
                <a:off x="9052560" y="4462806"/>
                <a:ext cx="457200" cy="369332"/>
              </a:xfrm>
              <a:prstGeom prst="rect">
                <a:avLst/>
              </a:prstGeom>
              <a:noFill/>
              <a:ln>
                <a:solidFill>
                  <a:schemeClr val="accent6"/>
                </a:solidFill>
              </a:ln>
            </p:spPr>
            <p:txBody>
              <a:bodyPr wrap="square" rtlCol="0">
                <a:spAutoFit/>
              </a:bodyPr>
              <a:lstStyle/>
              <a:p>
                <a:pPr algn="ctr"/>
                <a:r>
                  <a:rPr lang="en-US" b="1" dirty="0">
                    <a:solidFill>
                      <a:schemeClr val="tx2"/>
                    </a:solidFill>
                  </a:rPr>
                  <a:t>T</a:t>
                </a:r>
              </a:p>
            </p:txBody>
          </p:sp>
          <p:sp>
            <p:nvSpPr>
              <p:cNvPr id="34" name="TextBox 33"/>
              <p:cNvSpPr txBox="1"/>
              <p:nvPr/>
            </p:nvSpPr>
            <p:spPr>
              <a:xfrm>
                <a:off x="9131920" y="4092940"/>
                <a:ext cx="301686" cy="369332"/>
              </a:xfrm>
              <a:prstGeom prst="rect">
                <a:avLst/>
              </a:prstGeom>
              <a:noFill/>
            </p:spPr>
            <p:txBody>
              <a:bodyPr wrap="none" rtlCol="0">
                <a:spAutoFit/>
              </a:bodyPr>
              <a:lstStyle/>
              <a:p>
                <a:r>
                  <a:rPr lang="en-US" b="1" dirty="0">
                    <a:solidFill>
                      <a:schemeClr val="tx2"/>
                    </a:solidFill>
                  </a:rPr>
                  <a:t>5</a:t>
                </a:r>
              </a:p>
            </p:txBody>
          </p:sp>
        </p:grpSp>
        <p:sp>
          <p:nvSpPr>
            <p:cNvPr id="57" name="TextBox 56"/>
            <p:cNvSpPr txBox="1"/>
            <p:nvPr/>
          </p:nvSpPr>
          <p:spPr>
            <a:xfrm>
              <a:off x="8150081" y="6083608"/>
              <a:ext cx="2286203" cy="369332"/>
            </a:xfrm>
            <a:prstGeom prst="rect">
              <a:avLst/>
            </a:prstGeom>
            <a:noFill/>
          </p:spPr>
          <p:txBody>
            <a:bodyPr wrap="none" rtlCol="0">
              <a:spAutoFit/>
            </a:bodyPr>
            <a:lstStyle/>
            <a:p>
              <a:r>
                <a:rPr lang="en-US" b="1" dirty="0">
                  <a:solidFill>
                    <a:schemeClr val="tx2"/>
                  </a:solidFill>
                </a:rPr>
                <a:t>Thumb mode selection</a:t>
              </a:r>
            </a:p>
          </p:txBody>
        </p:sp>
        <p:cxnSp>
          <p:nvCxnSpPr>
            <p:cNvPr id="63" name="Straight Arrow Connector 62"/>
            <p:cNvCxnSpPr>
              <a:stCxn id="15" idx="2"/>
              <a:endCxn id="57" idx="0"/>
            </p:cNvCxnSpPr>
            <p:nvPr/>
          </p:nvCxnSpPr>
          <p:spPr>
            <a:xfrm>
              <a:off x="9281160" y="4832138"/>
              <a:ext cx="12023" cy="1251470"/>
            </a:xfrm>
            <a:prstGeom prst="straightConnector1">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3" name="Group 82"/>
          <p:cNvGrpSpPr/>
          <p:nvPr/>
        </p:nvGrpSpPr>
        <p:grpSpPr>
          <a:xfrm>
            <a:off x="8550712" y="4092940"/>
            <a:ext cx="543739" cy="1734265"/>
            <a:chOff x="8550712" y="4092940"/>
            <a:chExt cx="543739" cy="1734265"/>
          </a:xfrm>
        </p:grpSpPr>
        <p:grpSp>
          <p:nvGrpSpPr>
            <p:cNvPr id="53" name="Group 52"/>
            <p:cNvGrpSpPr/>
            <p:nvPr/>
          </p:nvGrpSpPr>
          <p:grpSpPr>
            <a:xfrm>
              <a:off x="8595360" y="4092940"/>
              <a:ext cx="457200" cy="738664"/>
              <a:chOff x="8595360" y="4092940"/>
              <a:chExt cx="457200" cy="738664"/>
            </a:xfrm>
          </p:grpSpPr>
          <p:sp>
            <p:nvSpPr>
              <p:cNvPr id="35" name="TextBox 34"/>
              <p:cNvSpPr txBox="1"/>
              <p:nvPr/>
            </p:nvSpPr>
            <p:spPr>
              <a:xfrm>
                <a:off x="8674718" y="4092940"/>
                <a:ext cx="301686" cy="369332"/>
              </a:xfrm>
              <a:prstGeom prst="rect">
                <a:avLst/>
              </a:prstGeom>
              <a:noFill/>
            </p:spPr>
            <p:txBody>
              <a:bodyPr wrap="none" rtlCol="0">
                <a:spAutoFit/>
              </a:bodyPr>
              <a:lstStyle/>
              <a:p>
                <a:r>
                  <a:rPr lang="en-US" b="1" dirty="0">
                    <a:solidFill>
                      <a:schemeClr val="tx2"/>
                    </a:solidFill>
                  </a:rPr>
                  <a:t>6</a:t>
                </a:r>
              </a:p>
            </p:txBody>
          </p:sp>
          <p:sp>
            <p:nvSpPr>
              <p:cNvPr id="51" name="TextBox 50"/>
              <p:cNvSpPr txBox="1"/>
              <p:nvPr/>
            </p:nvSpPr>
            <p:spPr>
              <a:xfrm>
                <a:off x="8595360" y="4462272"/>
                <a:ext cx="457200" cy="369332"/>
              </a:xfrm>
              <a:prstGeom prst="rect">
                <a:avLst/>
              </a:prstGeom>
              <a:noFill/>
              <a:ln>
                <a:solidFill>
                  <a:schemeClr val="accent6"/>
                </a:solidFill>
              </a:ln>
            </p:spPr>
            <p:txBody>
              <a:bodyPr wrap="square" rtlCol="0">
                <a:spAutoFit/>
              </a:bodyPr>
              <a:lstStyle/>
              <a:p>
                <a:pPr algn="ctr"/>
                <a:r>
                  <a:rPr lang="en-US" b="1" dirty="0">
                    <a:solidFill>
                      <a:schemeClr val="tx2"/>
                    </a:solidFill>
                  </a:rPr>
                  <a:t>F</a:t>
                </a:r>
              </a:p>
            </p:txBody>
          </p:sp>
        </p:grpSp>
        <p:sp>
          <p:nvSpPr>
            <p:cNvPr id="58" name="TextBox 57"/>
            <p:cNvSpPr txBox="1"/>
            <p:nvPr/>
          </p:nvSpPr>
          <p:spPr>
            <a:xfrm>
              <a:off x="8550712" y="5457873"/>
              <a:ext cx="543739" cy="369332"/>
            </a:xfrm>
            <a:prstGeom prst="rect">
              <a:avLst/>
            </a:prstGeom>
            <a:noFill/>
          </p:spPr>
          <p:txBody>
            <a:bodyPr wrap="none" rtlCol="0">
              <a:spAutoFit/>
            </a:bodyPr>
            <a:lstStyle/>
            <a:p>
              <a:r>
                <a:rPr lang="en-US" b="1" dirty="0">
                  <a:solidFill>
                    <a:schemeClr val="tx2"/>
                  </a:solidFill>
                </a:rPr>
                <a:t>FIQ </a:t>
              </a:r>
            </a:p>
          </p:txBody>
        </p:sp>
        <p:cxnSp>
          <p:nvCxnSpPr>
            <p:cNvPr id="65" name="Straight Arrow Connector 64"/>
            <p:cNvCxnSpPr>
              <a:stCxn id="51" idx="2"/>
              <a:endCxn id="58" idx="0"/>
            </p:cNvCxnSpPr>
            <p:nvPr/>
          </p:nvCxnSpPr>
          <p:spPr>
            <a:xfrm flipH="1">
              <a:off x="8822582" y="4831604"/>
              <a:ext cx="1378" cy="626269"/>
            </a:xfrm>
            <a:prstGeom prst="straightConnector1">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4" name="Group 83"/>
          <p:cNvGrpSpPr/>
          <p:nvPr/>
        </p:nvGrpSpPr>
        <p:grpSpPr>
          <a:xfrm>
            <a:off x="8089276" y="4092406"/>
            <a:ext cx="514885" cy="1734799"/>
            <a:chOff x="8089276" y="4092406"/>
            <a:chExt cx="514885" cy="1734799"/>
          </a:xfrm>
        </p:grpSpPr>
        <p:grpSp>
          <p:nvGrpSpPr>
            <p:cNvPr id="52" name="Group 51"/>
            <p:cNvGrpSpPr/>
            <p:nvPr/>
          </p:nvGrpSpPr>
          <p:grpSpPr>
            <a:xfrm>
              <a:off x="8138160" y="4092406"/>
              <a:ext cx="457200" cy="739198"/>
              <a:chOff x="8138160" y="4092406"/>
              <a:chExt cx="457200" cy="739198"/>
            </a:xfrm>
          </p:grpSpPr>
          <p:sp>
            <p:nvSpPr>
              <p:cNvPr id="36" name="TextBox 35"/>
              <p:cNvSpPr txBox="1"/>
              <p:nvPr/>
            </p:nvSpPr>
            <p:spPr>
              <a:xfrm>
                <a:off x="8217516" y="4092406"/>
                <a:ext cx="301686" cy="369332"/>
              </a:xfrm>
              <a:prstGeom prst="rect">
                <a:avLst/>
              </a:prstGeom>
              <a:noFill/>
            </p:spPr>
            <p:txBody>
              <a:bodyPr wrap="none" rtlCol="0">
                <a:spAutoFit/>
              </a:bodyPr>
              <a:lstStyle/>
              <a:p>
                <a:r>
                  <a:rPr lang="en-US" b="1" dirty="0">
                    <a:solidFill>
                      <a:schemeClr val="tx2"/>
                    </a:solidFill>
                  </a:rPr>
                  <a:t>7</a:t>
                </a:r>
              </a:p>
            </p:txBody>
          </p:sp>
          <p:sp>
            <p:nvSpPr>
              <p:cNvPr id="50" name="TextBox 49"/>
              <p:cNvSpPr txBox="1"/>
              <p:nvPr/>
            </p:nvSpPr>
            <p:spPr>
              <a:xfrm>
                <a:off x="8138160" y="4462272"/>
                <a:ext cx="457200" cy="369332"/>
              </a:xfrm>
              <a:prstGeom prst="rect">
                <a:avLst/>
              </a:prstGeom>
              <a:noFill/>
              <a:ln>
                <a:solidFill>
                  <a:schemeClr val="accent6"/>
                </a:solidFill>
              </a:ln>
            </p:spPr>
            <p:txBody>
              <a:bodyPr wrap="square" rtlCol="0">
                <a:spAutoFit/>
              </a:bodyPr>
              <a:lstStyle/>
              <a:p>
                <a:pPr algn="ctr"/>
                <a:r>
                  <a:rPr lang="en-US" b="1" dirty="0">
                    <a:solidFill>
                      <a:schemeClr val="tx2"/>
                    </a:solidFill>
                  </a:rPr>
                  <a:t>I</a:t>
                </a:r>
              </a:p>
            </p:txBody>
          </p:sp>
        </p:grpSp>
        <p:sp>
          <p:nvSpPr>
            <p:cNvPr id="61" name="TextBox 60"/>
            <p:cNvSpPr txBox="1"/>
            <p:nvPr/>
          </p:nvSpPr>
          <p:spPr>
            <a:xfrm>
              <a:off x="8089276" y="5457873"/>
              <a:ext cx="514885" cy="369332"/>
            </a:xfrm>
            <a:prstGeom prst="rect">
              <a:avLst/>
            </a:prstGeom>
            <a:noFill/>
          </p:spPr>
          <p:txBody>
            <a:bodyPr wrap="none" rtlCol="0">
              <a:spAutoFit/>
            </a:bodyPr>
            <a:lstStyle/>
            <a:p>
              <a:r>
                <a:rPr lang="en-US" b="1" dirty="0">
                  <a:solidFill>
                    <a:schemeClr val="tx2"/>
                  </a:solidFill>
                </a:rPr>
                <a:t>IRQ</a:t>
              </a:r>
            </a:p>
          </p:txBody>
        </p:sp>
        <p:cxnSp>
          <p:nvCxnSpPr>
            <p:cNvPr id="67" name="Straight Arrow Connector 66"/>
            <p:cNvCxnSpPr>
              <a:stCxn id="50" idx="2"/>
              <a:endCxn id="61" idx="0"/>
            </p:cNvCxnSpPr>
            <p:nvPr/>
          </p:nvCxnSpPr>
          <p:spPr>
            <a:xfrm flipH="1">
              <a:off x="8346719" y="4831604"/>
              <a:ext cx="20041" cy="626269"/>
            </a:xfrm>
            <a:prstGeom prst="straightConnector1">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5" name="Group 84"/>
          <p:cNvGrpSpPr/>
          <p:nvPr/>
        </p:nvGrpSpPr>
        <p:grpSpPr>
          <a:xfrm>
            <a:off x="1469670" y="4093474"/>
            <a:ext cx="992579" cy="1733731"/>
            <a:chOff x="1469670" y="4093474"/>
            <a:chExt cx="992579" cy="1733731"/>
          </a:xfrm>
        </p:grpSpPr>
        <p:grpSp>
          <p:nvGrpSpPr>
            <p:cNvPr id="46" name="Group 45"/>
            <p:cNvGrpSpPr/>
            <p:nvPr/>
          </p:nvGrpSpPr>
          <p:grpSpPr>
            <a:xfrm>
              <a:off x="1737360" y="4093474"/>
              <a:ext cx="457200" cy="738664"/>
              <a:chOff x="1737360" y="4093474"/>
              <a:chExt cx="457200" cy="738664"/>
            </a:xfrm>
          </p:grpSpPr>
          <p:sp>
            <p:nvSpPr>
              <p:cNvPr id="10" name="TextBox 9"/>
              <p:cNvSpPr txBox="1"/>
              <p:nvPr/>
            </p:nvSpPr>
            <p:spPr>
              <a:xfrm>
                <a:off x="1737360" y="4462806"/>
                <a:ext cx="457200" cy="369332"/>
              </a:xfrm>
              <a:prstGeom prst="rect">
                <a:avLst/>
              </a:prstGeom>
              <a:noFill/>
              <a:ln>
                <a:solidFill>
                  <a:schemeClr val="tx1"/>
                </a:solidFill>
              </a:ln>
            </p:spPr>
            <p:txBody>
              <a:bodyPr wrap="square" rtlCol="0">
                <a:spAutoFit/>
              </a:bodyPr>
              <a:lstStyle/>
              <a:p>
                <a:pPr algn="ctr"/>
                <a:r>
                  <a:rPr lang="en-US" dirty="0"/>
                  <a:t>V</a:t>
                </a:r>
              </a:p>
            </p:txBody>
          </p:sp>
          <p:sp>
            <p:nvSpPr>
              <p:cNvPr id="39" name="TextBox 38"/>
              <p:cNvSpPr txBox="1"/>
              <p:nvPr/>
            </p:nvSpPr>
            <p:spPr>
              <a:xfrm>
                <a:off x="1759814" y="4093474"/>
                <a:ext cx="412292" cy="369332"/>
              </a:xfrm>
              <a:prstGeom prst="rect">
                <a:avLst/>
              </a:prstGeom>
              <a:noFill/>
            </p:spPr>
            <p:txBody>
              <a:bodyPr wrap="none" rtlCol="0">
                <a:spAutoFit/>
              </a:bodyPr>
              <a:lstStyle/>
              <a:p>
                <a:r>
                  <a:rPr lang="en-US" dirty="0"/>
                  <a:t>28</a:t>
                </a:r>
              </a:p>
            </p:txBody>
          </p:sp>
        </p:grpSp>
        <p:sp>
          <p:nvSpPr>
            <p:cNvPr id="69" name="TextBox 68"/>
            <p:cNvSpPr txBox="1"/>
            <p:nvPr/>
          </p:nvSpPr>
          <p:spPr>
            <a:xfrm>
              <a:off x="1469670" y="5457873"/>
              <a:ext cx="992579" cy="369332"/>
            </a:xfrm>
            <a:prstGeom prst="rect">
              <a:avLst/>
            </a:prstGeom>
            <a:noFill/>
          </p:spPr>
          <p:txBody>
            <a:bodyPr wrap="none" rtlCol="0">
              <a:spAutoFit/>
            </a:bodyPr>
            <a:lstStyle/>
            <a:p>
              <a:r>
                <a:rPr lang="en-US" dirty="0"/>
                <a:t>Overflow</a:t>
              </a:r>
            </a:p>
          </p:txBody>
        </p:sp>
        <p:cxnSp>
          <p:nvCxnSpPr>
            <p:cNvPr id="71" name="Straight Arrow Connector 70"/>
            <p:cNvCxnSpPr>
              <a:stCxn id="10" idx="2"/>
              <a:endCxn id="69" idx="0"/>
            </p:cNvCxnSpPr>
            <p:nvPr/>
          </p:nvCxnSpPr>
          <p:spPr>
            <a:xfrm>
              <a:off x="1965960" y="4832138"/>
              <a:ext cx="0" cy="62573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6" name="Group 85"/>
          <p:cNvGrpSpPr/>
          <p:nvPr/>
        </p:nvGrpSpPr>
        <p:grpSpPr>
          <a:xfrm>
            <a:off x="1176774" y="4092406"/>
            <a:ext cx="663964" cy="2360534"/>
            <a:chOff x="1176774" y="4092406"/>
            <a:chExt cx="663964" cy="2360534"/>
          </a:xfrm>
        </p:grpSpPr>
        <p:grpSp>
          <p:nvGrpSpPr>
            <p:cNvPr id="47" name="Group 46"/>
            <p:cNvGrpSpPr/>
            <p:nvPr/>
          </p:nvGrpSpPr>
          <p:grpSpPr>
            <a:xfrm>
              <a:off x="1280160" y="4092406"/>
              <a:ext cx="457200" cy="740293"/>
              <a:chOff x="1280160" y="4092406"/>
              <a:chExt cx="457200" cy="740293"/>
            </a:xfrm>
          </p:grpSpPr>
          <p:sp>
            <p:nvSpPr>
              <p:cNvPr id="8" name="TextBox 7"/>
              <p:cNvSpPr txBox="1"/>
              <p:nvPr/>
            </p:nvSpPr>
            <p:spPr>
              <a:xfrm>
                <a:off x="1280160" y="4463367"/>
                <a:ext cx="457200" cy="369332"/>
              </a:xfrm>
              <a:prstGeom prst="rect">
                <a:avLst/>
              </a:prstGeom>
              <a:noFill/>
              <a:ln>
                <a:solidFill>
                  <a:schemeClr val="tx1"/>
                </a:solidFill>
              </a:ln>
            </p:spPr>
            <p:txBody>
              <a:bodyPr wrap="square" rtlCol="0">
                <a:spAutoFit/>
              </a:bodyPr>
              <a:lstStyle/>
              <a:p>
                <a:pPr algn="ctr"/>
                <a:r>
                  <a:rPr lang="en-US" dirty="0"/>
                  <a:t>C</a:t>
                </a:r>
              </a:p>
            </p:txBody>
          </p:sp>
          <p:sp>
            <p:nvSpPr>
              <p:cNvPr id="40" name="TextBox 39"/>
              <p:cNvSpPr txBox="1"/>
              <p:nvPr/>
            </p:nvSpPr>
            <p:spPr>
              <a:xfrm>
                <a:off x="1302610" y="4092406"/>
                <a:ext cx="412292" cy="369332"/>
              </a:xfrm>
              <a:prstGeom prst="rect">
                <a:avLst/>
              </a:prstGeom>
              <a:noFill/>
            </p:spPr>
            <p:txBody>
              <a:bodyPr wrap="none" rtlCol="0">
                <a:spAutoFit/>
              </a:bodyPr>
              <a:lstStyle/>
              <a:p>
                <a:r>
                  <a:rPr lang="en-US" dirty="0"/>
                  <a:t>29</a:t>
                </a:r>
              </a:p>
            </p:txBody>
          </p:sp>
        </p:grpSp>
        <p:sp>
          <p:nvSpPr>
            <p:cNvPr id="72" name="TextBox 71"/>
            <p:cNvSpPr txBox="1"/>
            <p:nvPr/>
          </p:nvSpPr>
          <p:spPr>
            <a:xfrm>
              <a:off x="1176774" y="6083608"/>
              <a:ext cx="663964" cy="369332"/>
            </a:xfrm>
            <a:prstGeom prst="rect">
              <a:avLst/>
            </a:prstGeom>
            <a:noFill/>
          </p:spPr>
          <p:txBody>
            <a:bodyPr wrap="none" rtlCol="0">
              <a:spAutoFit/>
            </a:bodyPr>
            <a:lstStyle/>
            <a:p>
              <a:r>
                <a:rPr lang="en-US" dirty="0"/>
                <a:t>Carry</a:t>
              </a:r>
            </a:p>
          </p:txBody>
        </p:sp>
        <p:cxnSp>
          <p:nvCxnSpPr>
            <p:cNvPr id="74" name="Straight Arrow Connector 73"/>
            <p:cNvCxnSpPr>
              <a:stCxn id="8" idx="2"/>
              <a:endCxn id="72" idx="0"/>
            </p:cNvCxnSpPr>
            <p:nvPr/>
          </p:nvCxnSpPr>
          <p:spPr>
            <a:xfrm flipH="1">
              <a:off x="1508756" y="4832699"/>
              <a:ext cx="4" cy="125090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7" name="Group 86"/>
          <p:cNvGrpSpPr/>
          <p:nvPr/>
        </p:nvGrpSpPr>
        <p:grpSpPr>
          <a:xfrm>
            <a:off x="752435" y="4094079"/>
            <a:ext cx="598241" cy="1733126"/>
            <a:chOff x="752435" y="4094079"/>
            <a:chExt cx="598241" cy="1733126"/>
          </a:xfrm>
        </p:grpSpPr>
        <p:grpSp>
          <p:nvGrpSpPr>
            <p:cNvPr id="48" name="Group 47"/>
            <p:cNvGrpSpPr/>
            <p:nvPr/>
          </p:nvGrpSpPr>
          <p:grpSpPr>
            <a:xfrm>
              <a:off x="822960" y="4094079"/>
              <a:ext cx="457200" cy="738059"/>
              <a:chOff x="822960" y="4094079"/>
              <a:chExt cx="457200" cy="738059"/>
            </a:xfrm>
          </p:grpSpPr>
          <p:sp>
            <p:nvSpPr>
              <p:cNvPr id="9" name="TextBox 8"/>
              <p:cNvSpPr txBox="1"/>
              <p:nvPr/>
            </p:nvSpPr>
            <p:spPr>
              <a:xfrm>
                <a:off x="822960" y="4462806"/>
                <a:ext cx="457200" cy="369332"/>
              </a:xfrm>
              <a:prstGeom prst="rect">
                <a:avLst/>
              </a:prstGeom>
              <a:noFill/>
              <a:ln>
                <a:solidFill>
                  <a:schemeClr val="tx1"/>
                </a:solidFill>
              </a:ln>
            </p:spPr>
            <p:txBody>
              <a:bodyPr wrap="square" rtlCol="0">
                <a:spAutoFit/>
              </a:bodyPr>
              <a:lstStyle/>
              <a:p>
                <a:pPr algn="ctr"/>
                <a:r>
                  <a:rPr lang="en-US" dirty="0"/>
                  <a:t>Z</a:t>
                </a:r>
              </a:p>
            </p:txBody>
          </p:sp>
          <p:sp>
            <p:nvSpPr>
              <p:cNvPr id="41" name="TextBox 40"/>
              <p:cNvSpPr txBox="1"/>
              <p:nvPr/>
            </p:nvSpPr>
            <p:spPr>
              <a:xfrm>
                <a:off x="845684" y="4094079"/>
                <a:ext cx="412292" cy="369332"/>
              </a:xfrm>
              <a:prstGeom prst="rect">
                <a:avLst/>
              </a:prstGeom>
              <a:noFill/>
            </p:spPr>
            <p:txBody>
              <a:bodyPr wrap="none" rtlCol="0">
                <a:spAutoFit/>
              </a:bodyPr>
              <a:lstStyle/>
              <a:p>
                <a:r>
                  <a:rPr lang="en-US" dirty="0"/>
                  <a:t>30</a:t>
                </a:r>
              </a:p>
            </p:txBody>
          </p:sp>
        </p:grpSp>
        <p:sp>
          <p:nvSpPr>
            <p:cNvPr id="75" name="TextBox 74"/>
            <p:cNvSpPr txBox="1"/>
            <p:nvPr/>
          </p:nvSpPr>
          <p:spPr>
            <a:xfrm>
              <a:off x="752435" y="5457873"/>
              <a:ext cx="598241" cy="369332"/>
            </a:xfrm>
            <a:prstGeom prst="rect">
              <a:avLst/>
            </a:prstGeom>
            <a:noFill/>
          </p:spPr>
          <p:txBody>
            <a:bodyPr wrap="none" rtlCol="0">
              <a:spAutoFit/>
            </a:bodyPr>
            <a:lstStyle/>
            <a:p>
              <a:r>
                <a:rPr lang="en-US" dirty="0"/>
                <a:t>Zero</a:t>
              </a:r>
            </a:p>
          </p:txBody>
        </p:sp>
        <p:cxnSp>
          <p:nvCxnSpPr>
            <p:cNvPr id="77" name="Straight Arrow Connector 76"/>
            <p:cNvCxnSpPr>
              <a:stCxn id="9" idx="2"/>
              <a:endCxn id="75" idx="0"/>
            </p:cNvCxnSpPr>
            <p:nvPr/>
          </p:nvCxnSpPr>
          <p:spPr>
            <a:xfrm flipH="1">
              <a:off x="1051556" y="4832138"/>
              <a:ext cx="4" cy="62573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8" name="Group 87"/>
          <p:cNvGrpSpPr/>
          <p:nvPr/>
        </p:nvGrpSpPr>
        <p:grpSpPr>
          <a:xfrm>
            <a:off x="95648" y="4092406"/>
            <a:ext cx="987771" cy="2359973"/>
            <a:chOff x="95648" y="4092406"/>
            <a:chExt cx="987771" cy="2359973"/>
          </a:xfrm>
        </p:grpSpPr>
        <p:grpSp>
          <p:nvGrpSpPr>
            <p:cNvPr id="49" name="Group 48"/>
            <p:cNvGrpSpPr/>
            <p:nvPr/>
          </p:nvGrpSpPr>
          <p:grpSpPr>
            <a:xfrm>
              <a:off x="365760" y="4092406"/>
              <a:ext cx="457200" cy="739732"/>
              <a:chOff x="365760" y="4092406"/>
              <a:chExt cx="457200" cy="739732"/>
            </a:xfrm>
          </p:grpSpPr>
          <p:sp>
            <p:nvSpPr>
              <p:cNvPr id="12" name="TextBox 11"/>
              <p:cNvSpPr txBox="1"/>
              <p:nvPr/>
            </p:nvSpPr>
            <p:spPr>
              <a:xfrm>
                <a:off x="365760" y="4462806"/>
                <a:ext cx="457200" cy="369332"/>
              </a:xfrm>
              <a:prstGeom prst="rect">
                <a:avLst/>
              </a:prstGeom>
              <a:noFill/>
              <a:ln>
                <a:solidFill>
                  <a:schemeClr val="tx1"/>
                </a:solidFill>
              </a:ln>
            </p:spPr>
            <p:txBody>
              <a:bodyPr wrap="square" rtlCol="0">
                <a:spAutoFit/>
              </a:bodyPr>
              <a:lstStyle/>
              <a:p>
                <a:pPr algn="ctr"/>
                <a:r>
                  <a:rPr lang="en-US" dirty="0"/>
                  <a:t>N</a:t>
                </a:r>
              </a:p>
            </p:txBody>
          </p:sp>
          <p:sp>
            <p:nvSpPr>
              <p:cNvPr id="42" name="TextBox 41"/>
              <p:cNvSpPr txBox="1"/>
              <p:nvPr/>
            </p:nvSpPr>
            <p:spPr>
              <a:xfrm>
                <a:off x="388210" y="4092406"/>
                <a:ext cx="412292" cy="369332"/>
              </a:xfrm>
              <a:prstGeom prst="rect">
                <a:avLst/>
              </a:prstGeom>
              <a:noFill/>
            </p:spPr>
            <p:txBody>
              <a:bodyPr wrap="none" rtlCol="0">
                <a:spAutoFit/>
              </a:bodyPr>
              <a:lstStyle/>
              <a:p>
                <a:r>
                  <a:rPr lang="en-US" dirty="0"/>
                  <a:t>31</a:t>
                </a:r>
              </a:p>
            </p:txBody>
          </p:sp>
        </p:grpSp>
        <p:sp>
          <p:nvSpPr>
            <p:cNvPr id="78" name="TextBox 77"/>
            <p:cNvSpPr txBox="1"/>
            <p:nvPr/>
          </p:nvSpPr>
          <p:spPr>
            <a:xfrm>
              <a:off x="95648" y="6083047"/>
              <a:ext cx="987771" cy="369332"/>
            </a:xfrm>
            <a:prstGeom prst="rect">
              <a:avLst/>
            </a:prstGeom>
            <a:noFill/>
          </p:spPr>
          <p:txBody>
            <a:bodyPr wrap="none" rtlCol="0">
              <a:spAutoFit/>
            </a:bodyPr>
            <a:lstStyle/>
            <a:p>
              <a:r>
                <a:rPr lang="en-US" dirty="0"/>
                <a:t>Negative</a:t>
              </a:r>
            </a:p>
          </p:txBody>
        </p:sp>
        <p:cxnSp>
          <p:nvCxnSpPr>
            <p:cNvPr id="80" name="Straight Arrow Connector 79"/>
            <p:cNvCxnSpPr>
              <a:stCxn id="12" idx="2"/>
              <a:endCxn id="78" idx="0"/>
            </p:cNvCxnSpPr>
            <p:nvPr/>
          </p:nvCxnSpPr>
          <p:spPr>
            <a:xfrm flipH="1">
              <a:off x="589534" y="4832138"/>
              <a:ext cx="4826" cy="125090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2" name="Group 61"/>
          <p:cNvGrpSpPr/>
          <p:nvPr/>
        </p:nvGrpSpPr>
        <p:grpSpPr>
          <a:xfrm>
            <a:off x="9509758" y="4092940"/>
            <a:ext cx="2286002" cy="1734799"/>
            <a:chOff x="9509758" y="4092940"/>
            <a:chExt cx="2286002" cy="1734799"/>
          </a:xfrm>
        </p:grpSpPr>
        <p:grpSp>
          <p:nvGrpSpPr>
            <p:cNvPr id="64" name="Group 63"/>
            <p:cNvGrpSpPr/>
            <p:nvPr/>
          </p:nvGrpSpPr>
          <p:grpSpPr>
            <a:xfrm>
              <a:off x="9509758" y="4092940"/>
              <a:ext cx="2286002" cy="739198"/>
              <a:chOff x="9509758" y="4092940"/>
              <a:chExt cx="2286002" cy="739198"/>
            </a:xfrm>
          </p:grpSpPr>
          <p:sp>
            <p:nvSpPr>
              <p:cNvPr id="70" name="TextBox 69"/>
              <p:cNvSpPr txBox="1"/>
              <p:nvPr/>
            </p:nvSpPr>
            <p:spPr>
              <a:xfrm>
                <a:off x="9509760" y="4462806"/>
                <a:ext cx="2286000" cy="369332"/>
              </a:xfrm>
              <a:prstGeom prst="rect">
                <a:avLst/>
              </a:prstGeom>
              <a:noFill/>
              <a:ln>
                <a:solidFill>
                  <a:schemeClr val="tx1"/>
                </a:solidFill>
              </a:ln>
            </p:spPr>
            <p:txBody>
              <a:bodyPr wrap="square" rtlCol="0">
                <a:spAutoFit/>
              </a:bodyPr>
              <a:lstStyle/>
              <a:p>
                <a:pPr algn="ctr"/>
                <a:r>
                  <a:rPr lang="en-US" dirty="0"/>
                  <a:t>Mode</a:t>
                </a:r>
              </a:p>
            </p:txBody>
          </p:sp>
          <p:sp>
            <p:nvSpPr>
              <p:cNvPr id="73" name="TextBox 72"/>
              <p:cNvSpPr txBox="1"/>
              <p:nvPr/>
            </p:nvSpPr>
            <p:spPr>
              <a:xfrm>
                <a:off x="11497280" y="4092940"/>
                <a:ext cx="298480" cy="369332"/>
              </a:xfrm>
              <a:prstGeom prst="rect">
                <a:avLst/>
              </a:prstGeom>
              <a:noFill/>
            </p:spPr>
            <p:txBody>
              <a:bodyPr wrap="none" rtlCol="0">
                <a:spAutoFit/>
              </a:bodyPr>
              <a:lstStyle/>
              <a:p>
                <a:r>
                  <a:rPr lang="en-US" dirty="0"/>
                  <a:t>0</a:t>
                </a:r>
              </a:p>
            </p:txBody>
          </p:sp>
          <p:sp>
            <p:nvSpPr>
              <p:cNvPr id="76" name="TextBox 75"/>
              <p:cNvSpPr txBox="1"/>
              <p:nvPr/>
            </p:nvSpPr>
            <p:spPr>
              <a:xfrm>
                <a:off x="9509758" y="4092940"/>
                <a:ext cx="298480" cy="369332"/>
              </a:xfrm>
              <a:prstGeom prst="rect">
                <a:avLst/>
              </a:prstGeom>
              <a:noFill/>
            </p:spPr>
            <p:txBody>
              <a:bodyPr wrap="none" rtlCol="0">
                <a:spAutoFit/>
              </a:bodyPr>
              <a:lstStyle/>
              <a:p>
                <a:r>
                  <a:rPr lang="en-US" dirty="0"/>
                  <a:t>4</a:t>
                </a:r>
              </a:p>
            </p:txBody>
          </p:sp>
        </p:grpSp>
        <p:sp>
          <p:nvSpPr>
            <p:cNvPr id="66" name="TextBox 65"/>
            <p:cNvSpPr txBox="1"/>
            <p:nvPr/>
          </p:nvSpPr>
          <p:spPr>
            <a:xfrm>
              <a:off x="9665951" y="5458407"/>
              <a:ext cx="1973617" cy="369332"/>
            </a:xfrm>
            <a:prstGeom prst="rect">
              <a:avLst/>
            </a:prstGeom>
            <a:noFill/>
          </p:spPr>
          <p:txBody>
            <a:bodyPr wrap="none" rtlCol="0">
              <a:spAutoFit/>
            </a:bodyPr>
            <a:lstStyle/>
            <a:p>
              <a:r>
                <a:rPr lang="en-US" dirty="0"/>
                <a:t>Mode selection bits</a:t>
              </a:r>
            </a:p>
          </p:txBody>
        </p:sp>
        <p:cxnSp>
          <p:nvCxnSpPr>
            <p:cNvPr id="68" name="Straight Arrow Connector 67"/>
            <p:cNvCxnSpPr>
              <a:stCxn id="70" idx="2"/>
              <a:endCxn id="66" idx="0"/>
            </p:cNvCxnSpPr>
            <p:nvPr/>
          </p:nvCxnSpPr>
          <p:spPr>
            <a:xfrm>
              <a:off x="10652760" y="4832138"/>
              <a:ext cx="0" cy="62626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94" name="Group 93"/>
          <p:cNvGrpSpPr/>
          <p:nvPr/>
        </p:nvGrpSpPr>
        <p:grpSpPr>
          <a:xfrm>
            <a:off x="8150081" y="4092940"/>
            <a:ext cx="2262158" cy="2360000"/>
            <a:chOff x="8150081" y="4092940"/>
            <a:chExt cx="2262158" cy="2360000"/>
          </a:xfrm>
        </p:grpSpPr>
        <p:grpSp>
          <p:nvGrpSpPr>
            <p:cNvPr id="95" name="Group 94"/>
            <p:cNvGrpSpPr/>
            <p:nvPr/>
          </p:nvGrpSpPr>
          <p:grpSpPr>
            <a:xfrm>
              <a:off x="9052560" y="4092940"/>
              <a:ext cx="457200" cy="739198"/>
              <a:chOff x="9052560" y="4092940"/>
              <a:chExt cx="457200" cy="739198"/>
            </a:xfrm>
          </p:grpSpPr>
          <p:sp>
            <p:nvSpPr>
              <p:cNvPr id="98" name="TextBox 97"/>
              <p:cNvSpPr txBox="1"/>
              <p:nvPr/>
            </p:nvSpPr>
            <p:spPr>
              <a:xfrm>
                <a:off x="9052560" y="4462806"/>
                <a:ext cx="457200" cy="369332"/>
              </a:xfrm>
              <a:prstGeom prst="rect">
                <a:avLst/>
              </a:prstGeom>
              <a:noFill/>
              <a:ln>
                <a:solidFill>
                  <a:schemeClr val="tx1"/>
                </a:solidFill>
              </a:ln>
            </p:spPr>
            <p:txBody>
              <a:bodyPr wrap="square" rtlCol="0">
                <a:spAutoFit/>
              </a:bodyPr>
              <a:lstStyle/>
              <a:p>
                <a:pPr algn="ctr"/>
                <a:r>
                  <a:rPr lang="en-US" dirty="0"/>
                  <a:t>T</a:t>
                </a:r>
              </a:p>
            </p:txBody>
          </p:sp>
          <p:sp>
            <p:nvSpPr>
              <p:cNvPr id="99" name="TextBox 98"/>
              <p:cNvSpPr txBox="1"/>
              <p:nvPr/>
            </p:nvSpPr>
            <p:spPr>
              <a:xfrm>
                <a:off x="9131920" y="4092940"/>
                <a:ext cx="298480" cy="369332"/>
              </a:xfrm>
              <a:prstGeom prst="rect">
                <a:avLst/>
              </a:prstGeom>
              <a:noFill/>
            </p:spPr>
            <p:txBody>
              <a:bodyPr wrap="none" rtlCol="0">
                <a:spAutoFit/>
              </a:bodyPr>
              <a:lstStyle/>
              <a:p>
                <a:r>
                  <a:rPr lang="en-US" dirty="0"/>
                  <a:t>5</a:t>
                </a:r>
              </a:p>
            </p:txBody>
          </p:sp>
        </p:grpSp>
        <p:sp>
          <p:nvSpPr>
            <p:cNvPr id="96" name="TextBox 95"/>
            <p:cNvSpPr txBox="1"/>
            <p:nvPr/>
          </p:nvSpPr>
          <p:spPr>
            <a:xfrm>
              <a:off x="8150081" y="6083608"/>
              <a:ext cx="2262158" cy="369332"/>
            </a:xfrm>
            <a:prstGeom prst="rect">
              <a:avLst/>
            </a:prstGeom>
            <a:noFill/>
          </p:spPr>
          <p:txBody>
            <a:bodyPr wrap="none" rtlCol="0">
              <a:spAutoFit/>
            </a:bodyPr>
            <a:lstStyle/>
            <a:p>
              <a:r>
                <a:rPr lang="en-US" dirty="0"/>
                <a:t>Thumb mode selection</a:t>
              </a:r>
            </a:p>
          </p:txBody>
        </p:sp>
        <p:cxnSp>
          <p:nvCxnSpPr>
            <p:cNvPr id="97" name="Straight Arrow Connector 96"/>
            <p:cNvCxnSpPr>
              <a:stCxn id="98" idx="2"/>
              <a:endCxn id="96" idx="0"/>
            </p:cNvCxnSpPr>
            <p:nvPr/>
          </p:nvCxnSpPr>
          <p:spPr>
            <a:xfrm>
              <a:off x="9281160" y="4832138"/>
              <a:ext cx="0" cy="125147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46" name="Group 145"/>
          <p:cNvGrpSpPr/>
          <p:nvPr/>
        </p:nvGrpSpPr>
        <p:grpSpPr>
          <a:xfrm>
            <a:off x="8549640" y="4096512"/>
            <a:ext cx="543739" cy="1731788"/>
            <a:chOff x="6852646" y="5818882"/>
            <a:chExt cx="543739" cy="1731788"/>
          </a:xfrm>
        </p:grpSpPr>
        <p:grpSp>
          <p:nvGrpSpPr>
            <p:cNvPr id="147" name="Group 146"/>
            <p:cNvGrpSpPr/>
            <p:nvPr/>
          </p:nvGrpSpPr>
          <p:grpSpPr>
            <a:xfrm>
              <a:off x="6898366" y="5818882"/>
              <a:ext cx="457200" cy="735092"/>
              <a:chOff x="6898366" y="5818882"/>
              <a:chExt cx="457200" cy="735092"/>
            </a:xfrm>
          </p:grpSpPr>
          <p:sp>
            <p:nvSpPr>
              <p:cNvPr id="150" name="TextBox 149"/>
              <p:cNvSpPr txBox="1"/>
              <p:nvPr/>
            </p:nvSpPr>
            <p:spPr>
              <a:xfrm>
                <a:off x="6980662" y="5818882"/>
                <a:ext cx="298480" cy="369332"/>
              </a:xfrm>
              <a:prstGeom prst="rect">
                <a:avLst/>
              </a:prstGeom>
              <a:noFill/>
            </p:spPr>
            <p:txBody>
              <a:bodyPr wrap="none" rtlCol="0">
                <a:spAutoFit/>
              </a:bodyPr>
              <a:lstStyle/>
              <a:p>
                <a:r>
                  <a:rPr lang="en-US" dirty="0"/>
                  <a:t>6</a:t>
                </a:r>
              </a:p>
            </p:txBody>
          </p:sp>
          <p:sp>
            <p:nvSpPr>
              <p:cNvPr id="151" name="TextBox 150"/>
              <p:cNvSpPr txBox="1"/>
              <p:nvPr/>
            </p:nvSpPr>
            <p:spPr>
              <a:xfrm>
                <a:off x="6898366" y="6184642"/>
                <a:ext cx="457200" cy="369332"/>
              </a:xfrm>
              <a:prstGeom prst="rect">
                <a:avLst/>
              </a:prstGeom>
              <a:noFill/>
              <a:ln>
                <a:solidFill>
                  <a:schemeClr val="tx1"/>
                </a:solidFill>
              </a:ln>
            </p:spPr>
            <p:txBody>
              <a:bodyPr wrap="square" rtlCol="0">
                <a:spAutoFit/>
              </a:bodyPr>
              <a:lstStyle/>
              <a:p>
                <a:pPr algn="ctr"/>
                <a:r>
                  <a:rPr lang="en-US" dirty="0"/>
                  <a:t>F</a:t>
                </a:r>
              </a:p>
            </p:txBody>
          </p:sp>
        </p:grpSp>
        <p:sp>
          <p:nvSpPr>
            <p:cNvPr id="148" name="TextBox 147"/>
            <p:cNvSpPr txBox="1"/>
            <p:nvPr/>
          </p:nvSpPr>
          <p:spPr>
            <a:xfrm>
              <a:off x="6852646" y="7181338"/>
              <a:ext cx="543739" cy="369332"/>
            </a:xfrm>
            <a:prstGeom prst="rect">
              <a:avLst/>
            </a:prstGeom>
            <a:noFill/>
          </p:spPr>
          <p:txBody>
            <a:bodyPr wrap="none" rtlCol="0">
              <a:spAutoFit/>
            </a:bodyPr>
            <a:lstStyle/>
            <a:p>
              <a:r>
                <a:rPr lang="en-US" dirty="0"/>
                <a:t>FIQ </a:t>
              </a:r>
            </a:p>
          </p:txBody>
        </p:sp>
        <p:cxnSp>
          <p:nvCxnSpPr>
            <p:cNvPr id="149" name="Straight Arrow Connector 148"/>
            <p:cNvCxnSpPr>
              <a:stCxn id="151" idx="2"/>
              <a:endCxn id="148" idx="0"/>
            </p:cNvCxnSpPr>
            <p:nvPr/>
          </p:nvCxnSpPr>
          <p:spPr>
            <a:xfrm flipH="1">
              <a:off x="7124516" y="6553974"/>
              <a:ext cx="2450" cy="62736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52" name="Group 151"/>
          <p:cNvGrpSpPr/>
          <p:nvPr/>
        </p:nvGrpSpPr>
        <p:grpSpPr>
          <a:xfrm>
            <a:off x="8089276" y="4092406"/>
            <a:ext cx="554960" cy="1734799"/>
            <a:chOff x="8089276" y="4092406"/>
            <a:chExt cx="554960" cy="1734799"/>
          </a:xfrm>
        </p:grpSpPr>
        <p:grpSp>
          <p:nvGrpSpPr>
            <p:cNvPr id="153" name="Group 152"/>
            <p:cNvGrpSpPr/>
            <p:nvPr/>
          </p:nvGrpSpPr>
          <p:grpSpPr>
            <a:xfrm>
              <a:off x="8138160" y="4092406"/>
              <a:ext cx="457200" cy="739198"/>
              <a:chOff x="8138160" y="4092406"/>
              <a:chExt cx="457200" cy="739198"/>
            </a:xfrm>
          </p:grpSpPr>
          <p:sp>
            <p:nvSpPr>
              <p:cNvPr id="156" name="TextBox 155"/>
              <p:cNvSpPr txBox="1"/>
              <p:nvPr/>
            </p:nvSpPr>
            <p:spPr>
              <a:xfrm>
                <a:off x="8217516" y="4092406"/>
                <a:ext cx="298480" cy="369332"/>
              </a:xfrm>
              <a:prstGeom prst="rect">
                <a:avLst/>
              </a:prstGeom>
              <a:noFill/>
            </p:spPr>
            <p:txBody>
              <a:bodyPr wrap="none" rtlCol="0">
                <a:spAutoFit/>
              </a:bodyPr>
              <a:lstStyle/>
              <a:p>
                <a:r>
                  <a:rPr lang="en-US" dirty="0"/>
                  <a:t>7</a:t>
                </a:r>
              </a:p>
            </p:txBody>
          </p:sp>
          <p:sp>
            <p:nvSpPr>
              <p:cNvPr id="157" name="TextBox 156"/>
              <p:cNvSpPr txBox="1"/>
              <p:nvPr/>
            </p:nvSpPr>
            <p:spPr>
              <a:xfrm>
                <a:off x="8138160" y="4462272"/>
                <a:ext cx="457200" cy="369332"/>
              </a:xfrm>
              <a:prstGeom prst="rect">
                <a:avLst/>
              </a:prstGeom>
              <a:noFill/>
              <a:ln>
                <a:solidFill>
                  <a:schemeClr val="tx1"/>
                </a:solidFill>
              </a:ln>
            </p:spPr>
            <p:txBody>
              <a:bodyPr wrap="square" rtlCol="0">
                <a:spAutoFit/>
              </a:bodyPr>
              <a:lstStyle/>
              <a:p>
                <a:pPr algn="ctr"/>
                <a:r>
                  <a:rPr lang="en-US" dirty="0"/>
                  <a:t>I</a:t>
                </a:r>
              </a:p>
            </p:txBody>
          </p:sp>
        </p:grpSp>
        <p:sp>
          <p:nvSpPr>
            <p:cNvPr id="154" name="TextBox 153"/>
            <p:cNvSpPr txBox="1"/>
            <p:nvPr/>
          </p:nvSpPr>
          <p:spPr>
            <a:xfrm>
              <a:off x="8089276" y="5457873"/>
              <a:ext cx="554960" cy="369332"/>
            </a:xfrm>
            <a:prstGeom prst="rect">
              <a:avLst/>
            </a:prstGeom>
            <a:noFill/>
          </p:spPr>
          <p:txBody>
            <a:bodyPr wrap="none" rtlCol="0">
              <a:spAutoFit/>
            </a:bodyPr>
            <a:lstStyle/>
            <a:p>
              <a:r>
                <a:rPr lang="en-US" dirty="0"/>
                <a:t>IRQ </a:t>
              </a:r>
            </a:p>
          </p:txBody>
        </p:sp>
        <p:cxnSp>
          <p:nvCxnSpPr>
            <p:cNvPr id="155" name="Straight Arrow Connector 154"/>
            <p:cNvCxnSpPr>
              <a:stCxn id="157" idx="2"/>
              <a:endCxn id="154" idx="0"/>
            </p:cNvCxnSpPr>
            <p:nvPr/>
          </p:nvCxnSpPr>
          <p:spPr>
            <a:xfrm flipH="1">
              <a:off x="8366756" y="4831604"/>
              <a:ext cx="4" cy="62626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1604807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81"/>
                                        </p:tgtEl>
                                        <p:attrNameLst>
                                          <p:attrName>style.visibility</p:attrName>
                                        </p:attrNameLst>
                                      </p:cBhvr>
                                      <p:to>
                                        <p:strVal val="visible"/>
                                      </p:to>
                                    </p:set>
                                    <p:animEffect transition="in" filter="fade">
                                      <p:cBhvr>
                                        <p:cTn id="10" dur="500"/>
                                        <p:tgtEl>
                                          <p:spTgt spid="81"/>
                                        </p:tgtEl>
                                      </p:cBhvr>
                                    </p:animEffect>
                                  </p:childTnLst>
                                </p:cTn>
                              </p:par>
                              <p:par>
                                <p:cTn id="11" presetID="10" presetClass="exit" presetSubtype="0" fill="hold" nodeType="withEffect">
                                  <p:stCondLst>
                                    <p:cond delay="0"/>
                                  </p:stCondLst>
                                  <p:childTnLst>
                                    <p:animEffect transition="out" filter="fade">
                                      <p:cBhvr>
                                        <p:cTn id="12" dur="10"/>
                                        <p:tgtEl>
                                          <p:spTgt spid="62"/>
                                        </p:tgtEl>
                                      </p:cBhvr>
                                    </p:animEffect>
                                    <p:set>
                                      <p:cBhvr>
                                        <p:cTn id="13" dur="1" fill="hold">
                                          <p:stCondLst>
                                            <p:cond delay="9"/>
                                          </p:stCondLst>
                                        </p:cTn>
                                        <p:tgtEl>
                                          <p:spTgt spid="62"/>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animEffect transition="in" filter="fade">
                                      <p:cBhvr>
                                        <p:cTn id="18" dur="500"/>
                                        <p:tgtEl>
                                          <p:spTgt spid="3">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Effect transition="in" filter="fade">
                                      <p:cBhvr>
                                        <p:cTn id="23" dur="500"/>
                                        <p:tgtEl>
                                          <p:spTgt spid="3">
                                            <p:txEl>
                                              <p:pRg st="2" end="2"/>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82"/>
                                        </p:tgtEl>
                                        <p:attrNameLst>
                                          <p:attrName>style.visibility</p:attrName>
                                        </p:attrNameLst>
                                      </p:cBhvr>
                                      <p:to>
                                        <p:strVal val="visible"/>
                                      </p:to>
                                    </p:set>
                                    <p:animEffect transition="in" filter="fade">
                                      <p:cBhvr>
                                        <p:cTn id="26" dur="500"/>
                                        <p:tgtEl>
                                          <p:spTgt spid="82"/>
                                        </p:tgtEl>
                                      </p:cBhvr>
                                    </p:animEffect>
                                  </p:childTnLst>
                                </p:cTn>
                              </p:par>
                              <p:par>
                                <p:cTn id="27" presetID="10" presetClass="entr" presetSubtype="0" fill="hold" nodeType="withEffect">
                                  <p:stCondLst>
                                    <p:cond delay="0"/>
                                  </p:stCondLst>
                                  <p:childTnLst>
                                    <p:set>
                                      <p:cBhvr>
                                        <p:cTn id="28" dur="1" fill="hold">
                                          <p:stCondLst>
                                            <p:cond delay="0"/>
                                          </p:stCondLst>
                                        </p:cTn>
                                        <p:tgtEl>
                                          <p:spTgt spid="62"/>
                                        </p:tgtEl>
                                        <p:attrNameLst>
                                          <p:attrName>style.visibility</p:attrName>
                                        </p:attrNameLst>
                                      </p:cBhvr>
                                      <p:to>
                                        <p:strVal val="visible"/>
                                      </p:to>
                                    </p:set>
                                    <p:animEffect transition="in" filter="fade">
                                      <p:cBhvr>
                                        <p:cTn id="29" dur="10"/>
                                        <p:tgtEl>
                                          <p:spTgt spid="62"/>
                                        </p:tgtEl>
                                      </p:cBhvr>
                                    </p:animEffect>
                                  </p:childTnLst>
                                </p:cTn>
                              </p:par>
                              <p:par>
                                <p:cTn id="30" presetID="10" presetClass="exit" presetSubtype="0" fill="hold" nodeType="withEffect">
                                  <p:stCondLst>
                                    <p:cond delay="0"/>
                                  </p:stCondLst>
                                  <p:childTnLst>
                                    <p:animEffect transition="out" filter="fade">
                                      <p:cBhvr>
                                        <p:cTn id="31" dur="10"/>
                                        <p:tgtEl>
                                          <p:spTgt spid="94"/>
                                        </p:tgtEl>
                                      </p:cBhvr>
                                    </p:animEffect>
                                    <p:set>
                                      <p:cBhvr>
                                        <p:cTn id="32" dur="1" fill="hold">
                                          <p:stCondLst>
                                            <p:cond delay="9"/>
                                          </p:stCondLst>
                                        </p:cTn>
                                        <p:tgtEl>
                                          <p:spTgt spid="94"/>
                                        </p:tgtEl>
                                        <p:attrNameLst>
                                          <p:attrName>style.visibility</p:attrName>
                                        </p:attrNameLst>
                                      </p:cBhvr>
                                      <p:to>
                                        <p:strVal val="hidden"/>
                                      </p:to>
                                    </p:set>
                                  </p:childTnLst>
                                </p:cTn>
                              </p:par>
                              <p:par>
                                <p:cTn id="33" presetID="10" presetClass="exit" presetSubtype="0" fill="hold" nodeType="withEffect">
                                  <p:stCondLst>
                                    <p:cond delay="0"/>
                                  </p:stCondLst>
                                  <p:childTnLst>
                                    <p:animEffect transition="out" filter="fade">
                                      <p:cBhvr>
                                        <p:cTn id="34" dur="10"/>
                                        <p:tgtEl>
                                          <p:spTgt spid="81"/>
                                        </p:tgtEl>
                                      </p:cBhvr>
                                    </p:animEffect>
                                    <p:set>
                                      <p:cBhvr>
                                        <p:cTn id="35" dur="1" fill="hold">
                                          <p:stCondLst>
                                            <p:cond delay="9"/>
                                          </p:stCondLst>
                                        </p:cTn>
                                        <p:tgtEl>
                                          <p:spTgt spid="81"/>
                                        </p:tgtEl>
                                        <p:attrNameLst>
                                          <p:attrName>style.visibility</p:attrName>
                                        </p:attrNameLst>
                                      </p:cBhvr>
                                      <p:to>
                                        <p:strVal val="hidden"/>
                                      </p:to>
                                    </p:se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3">
                                            <p:txEl>
                                              <p:pRg st="3" end="3"/>
                                            </p:txEl>
                                          </p:spTgt>
                                        </p:tgtEl>
                                        <p:attrNameLst>
                                          <p:attrName>style.visibility</p:attrName>
                                        </p:attrNameLst>
                                      </p:cBhvr>
                                      <p:to>
                                        <p:strVal val="visible"/>
                                      </p:to>
                                    </p:set>
                                    <p:animEffect transition="in" filter="fade">
                                      <p:cBhvr>
                                        <p:cTn id="40" dur="500"/>
                                        <p:tgtEl>
                                          <p:spTgt spid="3">
                                            <p:txEl>
                                              <p:pRg st="3" end="3"/>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3">
                                            <p:txEl>
                                              <p:pRg st="4" end="4"/>
                                            </p:txEl>
                                          </p:spTgt>
                                        </p:tgtEl>
                                        <p:attrNameLst>
                                          <p:attrName>style.visibility</p:attrName>
                                        </p:attrNameLst>
                                      </p:cBhvr>
                                      <p:to>
                                        <p:strVal val="visible"/>
                                      </p:to>
                                    </p:set>
                                    <p:animEffect transition="in" filter="fade">
                                      <p:cBhvr>
                                        <p:cTn id="45" dur="500"/>
                                        <p:tgtEl>
                                          <p:spTgt spid="3">
                                            <p:txEl>
                                              <p:pRg st="4" end="4"/>
                                            </p:txEl>
                                          </p:spTgt>
                                        </p:tgtEl>
                                      </p:cBhvr>
                                    </p:animEffect>
                                  </p:childTnLst>
                                </p:cTn>
                              </p:par>
                              <p:par>
                                <p:cTn id="46" presetID="10" presetClass="entr" presetSubtype="0" fill="hold" nodeType="withEffect">
                                  <p:stCondLst>
                                    <p:cond delay="0"/>
                                  </p:stCondLst>
                                  <p:childTnLst>
                                    <p:set>
                                      <p:cBhvr>
                                        <p:cTn id="47" dur="1" fill="hold">
                                          <p:stCondLst>
                                            <p:cond delay="0"/>
                                          </p:stCondLst>
                                        </p:cTn>
                                        <p:tgtEl>
                                          <p:spTgt spid="83"/>
                                        </p:tgtEl>
                                        <p:attrNameLst>
                                          <p:attrName>style.visibility</p:attrName>
                                        </p:attrNameLst>
                                      </p:cBhvr>
                                      <p:to>
                                        <p:strVal val="visible"/>
                                      </p:to>
                                    </p:set>
                                    <p:animEffect transition="in" filter="fade">
                                      <p:cBhvr>
                                        <p:cTn id="48" dur="500"/>
                                        <p:tgtEl>
                                          <p:spTgt spid="83"/>
                                        </p:tgtEl>
                                      </p:cBhvr>
                                    </p:animEffect>
                                  </p:childTnLst>
                                </p:cTn>
                              </p:par>
                              <p:par>
                                <p:cTn id="49" presetID="10" presetClass="entr" presetSubtype="0" fill="hold" nodeType="withEffect">
                                  <p:stCondLst>
                                    <p:cond delay="0"/>
                                  </p:stCondLst>
                                  <p:childTnLst>
                                    <p:set>
                                      <p:cBhvr>
                                        <p:cTn id="50" dur="1" fill="hold">
                                          <p:stCondLst>
                                            <p:cond delay="0"/>
                                          </p:stCondLst>
                                        </p:cTn>
                                        <p:tgtEl>
                                          <p:spTgt spid="94"/>
                                        </p:tgtEl>
                                        <p:attrNameLst>
                                          <p:attrName>style.visibility</p:attrName>
                                        </p:attrNameLst>
                                      </p:cBhvr>
                                      <p:to>
                                        <p:strVal val="visible"/>
                                      </p:to>
                                    </p:set>
                                    <p:animEffect transition="in" filter="fade">
                                      <p:cBhvr>
                                        <p:cTn id="51" dur="10"/>
                                        <p:tgtEl>
                                          <p:spTgt spid="94"/>
                                        </p:tgtEl>
                                      </p:cBhvr>
                                    </p:animEffect>
                                  </p:childTnLst>
                                </p:cTn>
                              </p:par>
                              <p:par>
                                <p:cTn id="52" presetID="10" presetClass="exit" presetSubtype="0" fill="hold" nodeType="withEffect">
                                  <p:stCondLst>
                                    <p:cond delay="0"/>
                                  </p:stCondLst>
                                  <p:childTnLst>
                                    <p:animEffect transition="out" filter="fade">
                                      <p:cBhvr>
                                        <p:cTn id="53" dur="10"/>
                                        <p:tgtEl>
                                          <p:spTgt spid="146"/>
                                        </p:tgtEl>
                                      </p:cBhvr>
                                    </p:animEffect>
                                    <p:set>
                                      <p:cBhvr>
                                        <p:cTn id="54" dur="1" fill="hold">
                                          <p:stCondLst>
                                            <p:cond delay="9"/>
                                          </p:stCondLst>
                                        </p:cTn>
                                        <p:tgtEl>
                                          <p:spTgt spid="146"/>
                                        </p:tgtEl>
                                        <p:attrNameLst>
                                          <p:attrName>style.visibility</p:attrName>
                                        </p:attrNameLst>
                                      </p:cBhvr>
                                      <p:to>
                                        <p:strVal val="hidden"/>
                                      </p:to>
                                    </p:set>
                                  </p:childTnLst>
                                </p:cTn>
                              </p:par>
                              <p:par>
                                <p:cTn id="55" presetID="10" presetClass="exit" presetSubtype="0" fill="hold" nodeType="withEffect">
                                  <p:stCondLst>
                                    <p:cond delay="0"/>
                                  </p:stCondLst>
                                  <p:childTnLst>
                                    <p:animEffect transition="out" filter="fade">
                                      <p:cBhvr>
                                        <p:cTn id="56" dur="10"/>
                                        <p:tgtEl>
                                          <p:spTgt spid="82"/>
                                        </p:tgtEl>
                                      </p:cBhvr>
                                    </p:animEffect>
                                    <p:set>
                                      <p:cBhvr>
                                        <p:cTn id="57" dur="1" fill="hold">
                                          <p:stCondLst>
                                            <p:cond delay="9"/>
                                          </p:stCondLst>
                                        </p:cTn>
                                        <p:tgtEl>
                                          <p:spTgt spid="82"/>
                                        </p:tgtEl>
                                        <p:attrNameLst>
                                          <p:attrName>style.visibility</p:attrName>
                                        </p:attrNameLst>
                                      </p:cBhvr>
                                      <p:to>
                                        <p:strVal val="hidden"/>
                                      </p:to>
                                    </p:se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3">
                                            <p:txEl>
                                              <p:pRg st="5" end="5"/>
                                            </p:txEl>
                                          </p:spTgt>
                                        </p:tgtEl>
                                        <p:attrNameLst>
                                          <p:attrName>style.visibility</p:attrName>
                                        </p:attrNameLst>
                                      </p:cBhvr>
                                      <p:to>
                                        <p:strVal val="visible"/>
                                      </p:to>
                                    </p:set>
                                    <p:animEffect transition="in" filter="fade">
                                      <p:cBhvr>
                                        <p:cTn id="62" dur="500"/>
                                        <p:tgtEl>
                                          <p:spTgt spid="3">
                                            <p:txEl>
                                              <p:pRg st="5" end="5"/>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3">
                                            <p:txEl>
                                              <p:pRg st="6" end="6"/>
                                            </p:txEl>
                                          </p:spTgt>
                                        </p:tgtEl>
                                        <p:attrNameLst>
                                          <p:attrName>style.visibility</p:attrName>
                                        </p:attrNameLst>
                                      </p:cBhvr>
                                      <p:to>
                                        <p:strVal val="visible"/>
                                      </p:to>
                                    </p:set>
                                    <p:animEffect transition="in" filter="fade">
                                      <p:cBhvr>
                                        <p:cTn id="67" dur="500"/>
                                        <p:tgtEl>
                                          <p:spTgt spid="3">
                                            <p:txEl>
                                              <p:pRg st="6" end="6"/>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84"/>
                                        </p:tgtEl>
                                        <p:attrNameLst>
                                          <p:attrName>style.visibility</p:attrName>
                                        </p:attrNameLst>
                                      </p:cBhvr>
                                      <p:to>
                                        <p:strVal val="visible"/>
                                      </p:to>
                                    </p:set>
                                    <p:animEffect transition="in" filter="fade">
                                      <p:cBhvr>
                                        <p:cTn id="72" dur="500"/>
                                        <p:tgtEl>
                                          <p:spTgt spid="84"/>
                                        </p:tgtEl>
                                      </p:cBhvr>
                                    </p:animEffect>
                                  </p:childTnLst>
                                </p:cTn>
                              </p:par>
                              <p:par>
                                <p:cTn id="73" presetID="10" presetClass="exit" presetSubtype="0" fill="hold" nodeType="withEffect">
                                  <p:stCondLst>
                                    <p:cond delay="0"/>
                                  </p:stCondLst>
                                  <p:childTnLst>
                                    <p:animEffect transition="out" filter="fade">
                                      <p:cBhvr>
                                        <p:cTn id="74" dur="10"/>
                                        <p:tgtEl>
                                          <p:spTgt spid="83"/>
                                        </p:tgtEl>
                                      </p:cBhvr>
                                    </p:animEffect>
                                    <p:set>
                                      <p:cBhvr>
                                        <p:cTn id="75" dur="1" fill="hold">
                                          <p:stCondLst>
                                            <p:cond delay="9"/>
                                          </p:stCondLst>
                                        </p:cTn>
                                        <p:tgtEl>
                                          <p:spTgt spid="83"/>
                                        </p:tgtEl>
                                        <p:attrNameLst>
                                          <p:attrName>style.visibility</p:attrName>
                                        </p:attrNameLst>
                                      </p:cBhvr>
                                      <p:to>
                                        <p:strVal val="hidden"/>
                                      </p:to>
                                    </p:set>
                                  </p:childTnLst>
                                </p:cTn>
                              </p:par>
                              <p:par>
                                <p:cTn id="76" presetID="10" presetClass="exit" presetSubtype="0" fill="hold" nodeType="withEffect">
                                  <p:stCondLst>
                                    <p:cond delay="0"/>
                                  </p:stCondLst>
                                  <p:childTnLst>
                                    <p:animEffect transition="out" filter="fade">
                                      <p:cBhvr>
                                        <p:cTn id="77" dur="10"/>
                                        <p:tgtEl>
                                          <p:spTgt spid="152"/>
                                        </p:tgtEl>
                                      </p:cBhvr>
                                    </p:animEffect>
                                    <p:set>
                                      <p:cBhvr>
                                        <p:cTn id="78" dur="1" fill="hold">
                                          <p:stCondLst>
                                            <p:cond delay="9"/>
                                          </p:stCondLst>
                                        </p:cTn>
                                        <p:tgtEl>
                                          <p:spTgt spid="152"/>
                                        </p:tgtEl>
                                        <p:attrNameLst>
                                          <p:attrName>style.visibility</p:attrName>
                                        </p:attrNameLst>
                                      </p:cBhvr>
                                      <p:to>
                                        <p:strVal val="hidden"/>
                                      </p:to>
                                    </p:set>
                                  </p:childTnLst>
                                </p:cTn>
                              </p:par>
                              <p:par>
                                <p:cTn id="79" presetID="10" presetClass="entr" presetSubtype="0" fill="hold" nodeType="withEffect">
                                  <p:stCondLst>
                                    <p:cond delay="0"/>
                                  </p:stCondLst>
                                  <p:childTnLst>
                                    <p:set>
                                      <p:cBhvr>
                                        <p:cTn id="80" dur="1" fill="hold">
                                          <p:stCondLst>
                                            <p:cond delay="0"/>
                                          </p:stCondLst>
                                        </p:cTn>
                                        <p:tgtEl>
                                          <p:spTgt spid="146"/>
                                        </p:tgtEl>
                                        <p:attrNameLst>
                                          <p:attrName>style.visibility</p:attrName>
                                        </p:attrNameLst>
                                      </p:cBhvr>
                                      <p:to>
                                        <p:strVal val="visible"/>
                                      </p:to>
                                    </p:set>
                                    <p:animEffect transition="in" filter="fade">
                                      <p:cBhvr>
                                        <p:cTn id="81" dur="10"/>
                                        <p:tgtEl>
                                          <p:spTgt spid="146"/>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grpId="0" nodeType="clickEffect">
                                  <p:stCondLst>
                                    <p:cond delay="0"/>
                                  </p:stCondLst>
                                  <p:childTnLst>
                                    <p:set>
                                      <p:cBhvr>
                                        <p:cTn id="85" dur="1" fill="hold">
                                          <p:stCondLst>
                                            <p:cond delay="0"/>
                                          </p:stCondLst>
                                        </p:cTn>
                                        <p:tgtEl>
                                          <p:spTgt spid="3">
                                            <p:txEl>
                                              <p:pRg st="7" end="7"/>
                                            </p:txEl>
                                          </p:spTgt>
                                        </p:tgtEl>
                                        <p:attrNameLst>
                                          <p:attrName>style.visibility</p:attrName>
                                        </p:attrNameLst>
                                      </p:cBhvr>
                                      <p:to>
                                        <p:strVal val="visible"/>
                                      </p:to>
                                    </p:set>
                                    <p:animEffect transition="in" filter="fade">
                                      <p:cBhvr>
                                        <p:cTn id="86"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Current Program Status Register (CPSR)</a:t>
            </a:r>
          </a:p>
        </p:txBody>
      </p:sp>
      <p:sp>
        <p:nvSpPr>
          <p:cNvPr id="3" name="Content Placeholder 2"/>
          <p:cNvSpPr>
            <a:spLocks noGrp="1"/>
          </p:cNvSpPr>
          <p:nvPr>
            <p:ph idx="1"/>
          </p:nvPr>
        </p:nvSpPr>
        <p:spPr>
          <a:xfrm>
            <a:off x="131181" y="863444"/>
            <a:ext cx="9378580" cy="3227333"/>
          </a:xfrm>
        </p:spPr>
        <p:txBody>
          <a:bodyPr/>
          <a:lstStyle/>
          <a:p>
            <a:r>
              <a:rPr lang="en-US" dirty="0"/>
              <a:t>V – Overflow Flag</a:t>
            </a:r>
          </a:p>
          <a:p>
            <a:pPr lvl="1"/>
            <a:r>
              <a:rPr lang="en-US" dirty="0"/>
              <a:t>When result of a signed operation results in an overflow, this flag is set to 1.</a:t>
            </a:r>
          </a:p>
          <a:p>
            <a:r>
              <a:rPr lang="en-US" dirty="0"/>
              <a:t>C – Carry Flag</a:t>
            </a:r>
          </a:p>
          <a:p>
            <a:pPr lvl="1"/>
            <a:r>
              <a:rPr lang="en-US" dirty="0"/>
              <a:t>This flag is set to 1 if the result of an ALU operation generates carry.</a:t>
            </a:r>
          </a:p>
          <a:p>
            <a:r>
              <a:rPr lang="en-US" dirty="0"/>
              <a:t>Z – Zero Flag</a:t>
            </a:r>
          </a:p>
          <a:p>
            <a:pPr lvl="1"/>
            <a:r>
              <a:rPr lang="en-US" dirty="0"/>
              <a:t>This flag is set to 1 if the result of an ALU operation is zero.</a:t>
            </a:r>
          </a:p>
          <a:p>
            <a:r>
              <a:rPr lang="en-US" dirty="0"/>
              <a:t>N – Negative Flag</a:t>
            </a:r>
          </a:p>
          <a:p>
            <a:pPr lvl="1"/>
            <a:r>
              <a:rPr lang="en-US" dirty="0"/>
              <a:t>This flag is set to 1 if the result of an ALU operation is negative.</a:t>
            </a:r>
          </a:p>
          <a:p>
            <a:endParaRPr lang="en-US" dirty="0"/>
          </a:p>
        </p:txBody>
      </p:sp>
      <p:grpSp>
        <p:nvGrpSpPr>
          <p:cNvPr id="45" name="Group 44"/>
          <p:cNvGrpSpPr/>
          <p:nvPr/>
        </p:nvGrpSpPr>
        <p:grpSpPr>
          <a:xfrm>
            <a:off x="2194560" y="4092406"/>
            <a:ext cx="5943600" cy="739732"/>
            <a:chOff x="2194560" y="4092406"/>
            <a:chExt cx="5943600" cy="739732"/>
          </a:xfrm>
        </p:grpSpPr>
        <p:sp>
          <p:nvSpPr>
            <p:cNvPr id="11" name="TextBox 10"/>
            <p:cNvSpPr txBox="1"/>
            <p:nvPr/>
          </p:nvSpPr>
          <p:spPr>
            <a:xfrm>
              <a:off x="2194560" y="4462806"/>
              <a:ext cx="5943600" cy="369332"/>
            </a:xfrm>
            <a:prstGeom prst="rect">
              <a:avLst/>
            </a:prstGeom>
            <a:noFill/>
            <a:ln>
              <a:solidFill>
                <a:schemeClr val="tx1"/>
              </a:solidFill>
            </a:ln>
          </p:spPr>
          <p:txBody>
            <a:bodyPr wrap="square" rtlCol="0">
              <a:spAutoFit/>
            </a:bodyPr>
            <a:lstStyle/>
            <a:p>
              <a:pPr algn="ctr"/>
              <a:r>
                <a:rPr lang="en-US" dirty="0"/>
                <a:t>Unused</a:t>
              </a:r>
            </a:p>
          </p:txBody>
        </p:sp>
        <p:sp>
          <p:nvSpPr>
            <p:cNvPr id="37" name="TextBox 36"/>
            <p:cNvSpPr txBox="1"/>
            <p:nvPr/>
          </p:nvSpPr>
          <p:spPr>
            <a:xfrm>
              <a:off x="7839676" y="4092406"/>
              <a:ext cx="298480" cy="369332"/>
            </a:xfrm>
            <a:prstGeom prst="rect">
              <a:avLst/>
            </a:prstGeom>
            <a:noFill/>
          </p:spPr>
          <p:txBody>
            <a:bodyPr wrap="none" rtlCol="0">
              <a:spAutoFit/>
            </a:bodyPr>
            <a:lstStyle/>
            <a:p>
              <a:r>
                <a:rPr lang="en-US" dirty="0"/>
                <a:t>8</a:t>
              </a:r>
            </a:p>
          </p:txBody>
        </p:sp>
        <p:sp>
          <p:nvSpPr>
            <p:cNvPr id="38" name="TextBox 37"/>
            <p:cNvSpPr txBox="1"/>
            <p:nvPr/>
          </p:nvSpPr>
          <p:spPr>
            <a:xfrm>
              <a:off x="2194560" y="4094079"/>
              <a:ext cx="412292" cy="369332"/>
            </a:xfrm>
            <a:prstGeom prst="rect">
              <a:avLst/>
            </a:prstGeom>
            <a:noFill/>
          </p:spPr>
          <p:txBody>
            <a:bodyPr wrap="none" rtlCol="0">
              <a:spAutoFit/>
            </a:bodyPr>
            <a:lstStyle/>
            <a:p>
              <a:r>
                <a:rPr lang="en-US" dirty="0"/>
                <a:t>27</a:t>
              </a:r>
            </a:p>
          </p:txBody>
        </p:sp>
      </p:grpSp>
      <p:grpSp>
        <p:nvGrpSpPr>
          <p:cNvPr id="81" name="Group 80"/>
          <p:cNvGrpSpPr/>
          <p:nvPr/>
        </p:nvGrpSpPr>
        <p:grpSpPr>
          <a:xfrm>
            <a:off x="9509758" y="4092940"/>
            <a:ext cx="2286002" cy="1734799"/>
            <a:chOff x="9509758" y="4092940"/>
            <a:chExt cx="2286002" cy="1734799"/>
          </a:xfrm>
        </p:grpSpPr>
        <p:grpSp>
          <p:nvGrpSpPr>
            <p:cNvPr id="59" name="Group 58"/>
            <p:cNvGrpSpPr/>
            <p:nvPr/>
          </p:nvGrpSpPr>
          <p:grpSpPr>
            <a:xfrm>
              <a:off x="9509758" y="4092940"/>
              <a:ext cx="2286002" cy="739198"/>
              <a:chOff x="9509758" y="4092940"/>
              <a:chExt cx="2286002" cy="739198"/>
            </a:xfrm>
          </p:grpSpPr>
          <p:sp>
            <p:nvSpPr>
              <p:cNvPr id="16" name="TextBox 15"/>
              <p:cNvSpPr txBox="1"/>
              <p:nvPr/>
            </p:nvSpPr>
            <p:spPr>
              <a:xfrm>
                <a:off x="9509760" y="4462806"/>
                <a:ext cx="2286000" cy="369332"/>
              </a:xfrm>
              <a:prstGeom prst="rect">
                <a:avLst/>
              </a:prstGeom>
              <a:noFill/>
              <a:ln>
                <a:solidFill>
                  <a:schemeClr val="tx1"/>
                </a:solidFill>
              </a:ln>
            </p:spPr>
            <p:txBody>
              <a:bodyPr wrap="square" rtlCol="0">
                <a:spAutoFit/>
              </a:bodyPr>
              <a:lstStyle/>
              <a:p>
                <a:pPr algn="ctr"/>
                <a:r>
                  <a:rPr lang="en-US" dirty="0"/>
                  <a:t>Mode</a:t>
                </a:r>
              </a:p>
            </p:txBody>
          </p:sp>
          <p:sp>
            <p:nvSpPr>
              <p:cNvPr id="31" name="TextBox 30"/>
              <p:cNvSpPr txBox="1"/>
              <p:nvPr/>
            </p:nvSpPr>
            <p:spPr>
              <a:xfrm>
                <a:off x="11497280" y="4092940"/>
                <a:ext cx="298480" cy="369332"/>
              </a:xfrm>
              <a:prstGeom prst="rect">
                <a:avLst/>
              </a:prstGeom>
              <a:noFill/>
            </p:spPr>
            <p:txBody>
              <a:bodyPr wrap="none" rtlCol="0">
                <a:spAutoFit/>
              </a:bodyPr>
              <a:lstStyle/>
              <a:p>
                <a:r>
                  <a:rPr lang="en-US" dirty="0"/>
                  <a:t>0</a:t>
                </a:r>
              </a:p>
            </p:txBody>
          </p:sp>
          <p:sp>
            <p:nvSpPr>
              <p:cNvPr id="32" name="TextBox 31"/>
              <p:cNvSpPr txBox="1"/>
              <p:nvPr/>
            </p:nvSpPr>
            <p:spPr>
              <a:xfrm>
                <a:off x="9509758" y="4092940"/>
                <a:ext cx="298480" cy="369332"/>
              </a:xfrm>
              <a:prstGeom prst="rect">
                <a:avLst/>
              </a:prstGeom>
              <a:noFill/>
            </p:spPr>
            <p:txBody>
              <a:bodyPr wrap="none" rtlCol="0">
                <a:spAutoFit/>
              </a:bodyPr>
              <a:lstStyle/>
              <a:p>
                <a:r>
                  <a:rPr lang="en-US" dirty="0"/>
                  <a:t>4</a:t>
                </a:r>
              </a:p>
            </p:txBody>
          </p:sp>
        </p:grpSp>
        <p:sp>
          <p:nvSpPr>
            <p:cNvPr id="54" name="TextBox 53"/>
            <p:cNvSpPr txBox="1"/>
            <p:nvPr/>
          </p:nvSpPr>
          <p:spPr>
            <a:xfrm>
              <a:off x="9665951" y="5458407"/>
              <a:ext cx="1973617" cy="369332"/>
            </a:xfrm>
            <a:prstGeom prst="rect">
              <a:avLst/>
            </a:prstGeom>
            <a:noFill/>
          </p:spPr>
          <p:txBody>
            <a:bodyPr wrap="none" rtlCol="0">
              <a:spAutoFit/>
            </a:bodyPr>
            <a:lstStyle/>
            <a:p>
              <a:r>
                <a:rPr lang="en-US" dirty="0"/>
                <a:t>Mode selection bits</a:t>
              </a:r>
            </a:p>
          </p:txBody>
        </p:sp>
        <p:cxnSp>
          <p:nvCxnSpPr>
            <p:cNvPr id="56" name="Straight Arrow Connector 55"/>
            <p:cNvCxnSpPr>
              <a:stCxn id="16" idx="2"/>
              <a:endCxn id="54" idx="0"/>
            </p:cNvCxnSpPr>
            <p:nvPr/>
          </p:nvCxnSpPr>
          <p:spPr>
            <a:xfrm>
              <a:off x="10652760" y="4832138"/>
              <a:ext cx="0" cy="62626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2" name="Group 81"/>
          <p:cNvGrpSpPr/>
          <p:nvPr/>
        </p:nvGrpSpPr>
        <p:grpSpPr>
          <a:xfrm>
            <a:off x="8150081" y="4092940"/>
            <a:ext cx="2262158" cy="2360000"/>
            <a:chOff x="8150081" y="4092940"/>
            <a:chExt cx="2262158" cy="2360000"/>
          </a:xfrm>
        </p:grpSpPr>
        <p:grpSp>
          <p:nvGrpSpPr>
            <p:cNvPr id="60" name="Group 59"/>
            <p:cNvGrpSpPr/>
            <p:nvPr/>
          </p:nvGrpSpPr>
          <p:grpSpPr>
            <a:xfrm>
              <a:off x="9052560" y="4092940"/>
              <a:ext cx="457200" cy="739198"/>
              <a:chOff x="9052560" y="4092940"/>
              <a:chExt cx="457200" cy="739198"/>
            </a:xfrm>
          </p:grpSpPr>
          <p:sp>
            <p:nvSpPr>
              <p:cNvPr id="15" name="TextBox 14"/>
              <p:cNvSpPr txBox="1"/>
              <p:nvPr/>
            </p:nvSpPr>
            <p:spPr>
              <a:xfrm>
                <a:off x="9052560" y="4462806"/>
                <a:ext cx="457200" cy="369332"/>
              </a:xfrm>
              <a:prstGeom prst="rect">
                <a:avLst/>
              </a:prstGeom>
              <a:noFill/>
              <a:ln>
                <a:solidFill>
                  <a:schemeClr val="tx1"/>
                </a:solidFill>
              </a:ln>
            </p:spPr>
            <p:txBody>
              <a:bodyPr wrap="square" rtlCol="0">
                <a:spAutoFit/>
              </a:bodyPr>
              <a:lstStyle/>
              <a:p>
                <a:pPr algn="ctr"/>
                <a:r>
                  <a:rPr lang="en-US" dirty="0"/>
                  <a:t>T</a:t>
                </a:r>
              </a:p>
            </p:txBody>
          </p:sp>
          <p:sp>
            <p:nvSpPr>
              <p:cNvPr id="34" name="TextBox 33"/>
              <p:cNvSpPr txBox="1"/>
              <p:nvPr/>
            </p:nvSpPr>
            <p:spPr>
              <a:xfrm>
                <a:off x="9131920" y="4092940"/>
                <a:ext cx="298480" cy="369332"/>
              </a:xfrm>
              <a:prstGeom prst="rect">
                <a:avLst/>
              </a:prstGeom>
              <a:noFill/>
            </p:spPr>
            <p:txBody>
              <a:bodyPr wrap="none" rtlCol="0">
                <a:spAutoFit/>
              </a:bodyPr>
              <a:lstStyle/>
              <a:p>
                <a:r>
                  <a:rPr lang="en-US" dirty="0"/>
                  <a:t>5</a:t>
                </a:r>
              </a:p>
            </p:txBody>
          </p:sp>
        </p:grpSp>
        <p:sp>
          <p:nvSpPr>
            <p:cNvPr id="57" name="TextBox 56"/>
            <p:cNvSpPr txBox="1"/>
            <p:nvPr/>
          </p:nvSpPr>
          <p:spPr>
            <a:xfrm>
              <a:off x="8150081" y="6083608"/>
              <a:ext cx="2262158" cy="369332"/>
            </a:xfrm>
            <a:prstGeom prst="rect">
              <a:avLst/>
            </a:prstGeom>
            <a:noFill/>
          </p:spPr>
          <p:txBody>
            <a:bodyPr wrap="none" rtlCol="0">
              <a:spAutoFit/>
            </a:bodyPr>
            <a:lstStyle/>
            <a:p>
              <a:r>
                <a:rPr lang="en-US" dirty="0"/>
                <a:t>Thumb mode selection</a:t>
              </a:r>
            </a:p>
          </p:txBody>
        </p:sp>
        <p:cxnSp>
          <p:nvCxnSpPr>
            <p:cNvPr id="63" name="Straight Arrow Connector 62"/>
            <p:cNvCxnSpPr>
              <a:stCxn id="15" idx="2"/>
              <a:endCxn id="57" idx="0"/>
            </p:cNvCxnSpPr>
            <p:nvPr/>
          </p:nvCxnSpPr>
          <p:spPr>
            <a:xfrm>
              <a:off x="9281160" y="4832138"/>
              <a:ext cx="0" cy="125147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3" name="Group 82"/>
          <p:cNvGrpSpPr/>
          <p:nvPr/>
        </p:nvGrpSpPr>
        <p:grpSpPr>
          <a:xfrm>
            <a:off x="8550712" y="4092940"/>
            <a:ext cx="543739" cy="1734265"/>
            <a:chOff x="8550712" y="4092940"/>
            <a:chExt cx="543739" cy="1734265"/>
          </a:xfrm>
        </p:grpSpPr>
        <p:grpSp>
          <p:nvGrpSpPr>
            <p:cNvPr id="53" name="Group 52"/>
            <p:cNvGrpSpPr/>
            <p:nvPr/>
          </p:nvGrpSpPr>
          <p:grpSpPr>
            <a:xfrm>
              <a:off x="8595360" y="4092940"/>
              <a:ext cx="457200" cy="738664"/>
              <a:chOff x="8595360" y="4092940"/>
              <a:chExt cx="457200" cy="738664"/>
            </a:xfrm>
          </p:grpSpPr>
          <p:sp>
            <p:nvSpPr>
              <p:cNvPr id="35" name="TextBox 34"/>
              <p:cNvSpPr txBox="1"/>
              <p:nvPr/>
            </p:nvSpPr>
            <p:spPr>
              <a:xfrm>
                <a:off x="8674718" y="4092940"/>
                <a:ext cx="298480" cy="369332"/>
              </a:xfrm>
              <a:prstGeom prst="rect">
                <a:avLst/>
              </a:prstGeom>
              <a:noFill/>
            </p:spPr>
            <p:txBody>
              <a:bodyPr wrap="none" rtlCol="0">
                <a:spAutoFit/>
              </a:bodyPr>
              <a:lstStyle/>
              <a:p>
                <a:r>
                  <a:rPr lang="en-US" dirty="0"/>
                  <a:t>6</a:t>
                </a:r>
              </a:p>
            </p:txBody>
          </p:sp>
          <p:sp>
            <p:nvSpPr>
              <p:cNvPr id="51" name="TextBox 50"/>
              <p:cNvSpPr txBox="1"/>
              <p:nvPr/>
            </p:nvSpPr>
            <p:spPr>
              <a:xfrm>
                <a:off x="8595360" y="4462272"/>
                <a:ext cx="457200" cy="369332"/>
              </a:xfrm>
              <a:prstGeom prst="rect">
                <a:avLst/>
              </a:prstGeom>
              <a:noFill/>
              <a:ln>
                <a:solidFill>
                  <a:schemeClr val="tx1"/>
                </a:solidFill>
              </a:ln>
            </p:spPr>
            <p:txBody>
              <a:bodyPr wrap="square" rtlCol="0">
                <a:spAutoFit/>
              </a:bodyPr>
              <a:lstStyle/>
              <a:p>
                <a:pPr algn="ctr"/>
                <a:r>
                  <a:rPr lang="en-US" dirty="0"/>
                  <a:t>F</a:t>
                </a:r>
              </a:p>
            </p:txBody>
          </p:sp>
        </p:grpSp>
        <p:sp>
          <p:nvSpPr>
            <p:cNvPr id="58" name="TextBox 57"/>
            <p:cNvSpPr txBox="1"/>
            <p:nvPr/>
          </p:nvSpPr>
          <p:spPr>
            <a:xfrm>
              <a:off x="8550712" y="5457873"/>
              <a:ext cx="543739" cy="369332"/>
            </a:xfrm>
            <a:prstGeom prst="rect">
              <a:avLst/>
            </a:prstGeom>
            <a:noFill/>
          </p:spPr>
          <p:txBody>
            <a:bodyPr wrap="none" rtlCol="0">
              <a:spAutoFit/>
            </a:bodyPr>
            <a:lstStyle/>
            <a:p>
              <a:r>
                <a:rPr lang="en-US" dirty="0"/>
                <a:t>FIQ </a:t>
              </a:r>
            </a:p>
          </p:txBody>
        </p:sp>
        <p:cxnSp>
          <p:nvCxnSpPr>
            <p:cNvPr id="65" name="Straight Arrow Connector 64"/>
            <p:cNvCxnSpPr>
              <a:stCxn id="51" idx="2"/>
              <a:endCxn id="58" idx="0"/>
            </p:cNvCxnSpPr>
            <p:nvPr/>
          </p:nvCxnSpPr>
          <p:spPr>
            <a:xfrm flipH="1">
              <a:off x="8822582" y="4831604"/>
              <a:ext cx="1378" cy="62626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4" name="Group 83"/>
          <p:cNvGrpSpPr/>
          <p:nvPr/>
        </p:nvGrpSpPr>
        <p:grpSpPr>
          <a:xfrm>
            <a:off x="8089276" y="4092406"/>
            <a:ext cx="554960" cy="1734799"/>
            <a:chOff x="8089276" y="4092406"/>
            <a:chExt cx="554960" cy="1734799"/>
          </a:xfrm>
        </p:grpSpPr>
        <p:grpSp>
          <p:nvGrpSpPr>
            <p:cNvPr id="52" name="Group 51"/>
            <p:cNvGrpSpPr/>
            <p:nvPr/>
          </p:nvGrpSpPr>
          <p:grpSpPr>
            <a:xfrm>
              <a:off x="8138160" y="4092406"/>
              <a:ext cx="457200" cy="739198"/>
              <a:chOff x="8138160" y="4092406"/>
              <a:chExt cx="457200" cy="739198"/>
            </a:xfrm>
          </p:grpSpPr>
          <p:sp>
            <p:nvSpPr>
              <p:cNvPr id="36" name="TextBox 35"/>
              <p:cNvSpPr txBox="1"/>
              <p:nvPr/>
            </p:nvSpPr>
            <p:spPr>
              <a:xfrm>
                <a:off x="8217516" y="4092406"/>
                <a:ext cx="298480" cy="369332"/>
              </a:xfrm>
              <a:prstGeom prst="rect">
                <a:avLst/>
              </a:prstGeom>
              <a:noFill/>
            </p:spPr>
            <p:txBody>
              <a:bodyPr wrap="none" rtlCol="0">
                <a:spAutoFit/>
              </a:bodyPr>
              <a:lstStyle/>
              <a:p>
                <a:r>
                  <a:rPr lang="en-US" dirty="0"/>
                  <a:t>7</a:t>
                </a:r>
              </a:p>
            </p:txBody>
          </p:sp>
          <p:sp>
            <p:nvSpPr>
              <p:cNvPr id="50" name="TextBox 49"/>
              <p:cNvSpPr txBox="1"/>
              <p:nvPr/>
            </p:nvSpPr>
            <p:spPr>
              <a:xfrm>
                <a:off x="8138160" y="4462272"/>
                <a:ext cx="457200" cy="369332"/>
              </a:xfrm>
              <a:prstGeom prst="rect">
                <a:avLst/>
              </a:prstGeom>
              <a:noFill/>
              <a:ln>
                <a:solidFill>
                  <a:schemeClr val="tx1"/>
                </a:solidFill>
              </a:ln>
            </p:spPr>
            <p:txBody>
              <a:bodyPr wrap="square" rtlCol="0">
                <a:spAutoFit/>
              </a:bodyPr>
              <a:lstStyle/>
              <a:p>
                <a:pPr algn="ctr"/>
                <a:r>
                  <a:rPr lang="en-US" dirty="0"/>
                  <a:t>I</a:t>
                </a:r>
              </a:p>
            </p:txBody>
          </p:sp>
        </p:grpSp>
        <p:sp>
          <p:nvSpPr>
            <p:cNvPr id="61" name="TextBox 60"/>
            <p:cNvSpPr txBox="1"/>
            <p:nvPr/>
          </p:nvSpPr>
          <p:spPr>
            <a:xfrm>
              <a:off x="8089276" y="5457873"/>
              <a:ext cx="554960" cy="369332"/>
            </a:xfrm>
            <a:prstGeom prst="rect">
              <a:avLst/>
            </a:prstGeom>
            <a:noFill/>
          </p:spPr>
          <p:txBody>
            <a:bodyPr wrap="none" rtlCol="0">
              <a:spAutoFit/>
            </a:bodyPr>
            <a:lstStyle/>
            <a:p>
              <a:r>
                <a:rPr lang="en-US" dirty="0"/>
                <a:t>IRQ </a:t>
              </a:r>
            </a:p>
          </p:txBody>
        </p:sp>
        <p:cxnSp>
          <p:nvCxnSpPr>
            <p:cNvPr id="67" name="Straight Arrow Connector 66"/>
            <p:cNvCxnSpPr>
              <a:stCxn id="50" idx="2"/>
              <a:endCxn id="61" idx="0"/>
            </p:cNvCxnSpPr>
            <p:nvPr/>
          </p:nvCxnSpPr>
          <p:spPr>
            <a:xfrm flipH="1">
              <a:off x="8366756" y="4831604"/>
              <a:ext cx="4" cy="62626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5" name="Group 84"/>
          <p:cNvGrpSpPr/>
          <p:nvPr/>
        </p:nvGrpSpPr>
        <p:grpSpPr>
          <a:xfrm>
            <a:off x="1469670" y="4093474"/>
            <a:ext cx="1010213" cy="1733731"/>
            <a:chOff x="1469670" y="4093474"/>
            <a:chExt cx="1010213" cy="1733731"/>
          </a:xfrm>
        </p:grpSpPr>
        <p:grpSp>
          <p:nvGrpSpPr>
            <p:cNvPr id="46" name="Group 45"/>
            <p:cNvGrpSpPr/>
            <p:nvPr/>
          </p:nvGrpSpPr>
          <p:grpSpPr>
            <a:xfrm>
              <a:off x="1737360" y="4093474"/>
              <a:ext cx="457200" cy="738664"/>
              <a:chOff x="1737360" y="4093474"/>
              <a:chExt cx="457200" cy="738664"/>
            </a:xfrm>
          </p:grpSpPr>
          <p:sp>
            <p:nvSpPr>
              <p:cNvPr id="10" name="TextBox 9"/>
              <p:cNvSpPr txBox="1"/>
              <p:nvPr/>
            </p:nvSpPr>
            <p:spPr>
              <a:xfrm>
                <a:off x="1737360" y="4462806"/>
                <a:ext cx="457200" cy="369332"/>
              </a:xfrm>
              <a:prstGeom prst="rect">
                <a:avLst/>
              </a:prstGeom>
              <a:noFill/>
              <a:ln>
                <a:solidFill>
                  <a:schemeClr val="accent6"/>
                </a:solidFill>
              </a:ln>
            </p:spPr>
            <p:txBody>
              <a:bodyPr wrap="square" rtlCol="0">
                <a:spAutoFit/>
              </a:bodyPr>
              <a:lstStyle/>
              <a:p>
                <a:pPr algn="ctr"/>
                <a:r>
                  <a:rPr lang="en-US" b="1" dirty="0">
                    <a:solidFill>
                      <a:schemeClr val="tx2"/>
                    </a:solidFill>
                  </a:rPr>
                  <a:t>V</a:t>
                </a:r>
              </a:p>
            </p:txBody>
          </p:sp>
          <p:sp>
            <p:nvSpPr>
              <p:cNvPr id="39" name="TextBox 38"/>
              <p:cNvSpPr txBox="1"/>
              <p:nvPr/>
            </p:nvSpPr>
            <p:spPr>
              <a:xfrm>
                <a:off x="1759814" y="4093474"/>
                <a:ext cx="418704" cy="369332"/>
              </a:xfrm>
              <a:prstGeom prst="rect">
                <a:avLst/>
              </a:prstGeom>
              <a:noFill/>
            </p:spPr>
            <p:txBody>
              <a:bodyPr wrap="none" rtlCol="0">
                <a:spAutoFit/>
              </a:bodyPr>
              <a:lstStyle/>
              <a:p>
                <a:r>
                  <a:rPr lang="en-US" b="1" dirty="0">
                    <a:solidFill>
                      <a:schemeClr val="tx2"/>
                    </a:solidFill>
                  </a:rPr>
                  <a:t>28</a:t>
                </a:r>
              </a:p>
            </p:txBody>
          </p:sp>
        </p:grpSp>
        <p:sp>
          <p:nvSpPr>
            <p:cNvPr id="69" name="TextBox 68"/>
            <p:cNvSpPr txBox="1"/>
            <p:nvPr/>
          </p:nvSpPr>
          <p:spPr>
            <a:xfrm>
              <a:off x="1469670" y="5457873"/>
              <a:ext cx="1010213" cy="369332"/>
            </a:xfrm>
            <a:prstGeom prst="rect">
              <a:avLst/>
            </a:prstGeom>
            <a:noFill/>
          </p:spPr>
          <p:txBody>
            <a:bodyPr wrap="none" rtlCol="0">
              <a:spAutoFit/>
            </a:bodyPr>
            <a:lstStyle/>
            <a:p>
              <a:r>
                <a:rPr lang="en-US" b="1" dirty="0">
                  <a:solidFill>
                    <a:schemeClr val="tx2"/>
                  </a:solidFill>
                </a:rPr>
                <a:t>Overflow</a:t>
              </a:r>
            </a:p>
          </p:txBody>
        </p:sp>
        <p:cxnSp>
          <p:nvCxnSpPr>
            <p:cNvPr id="71" name="Straight Arrow Connector 70"/>
            <p:cNvCxnSpPr>
              <a:stCxn id="10" idx="2"/>
              <a:endCxn id="69" idx="0"/>
            </p:cNvCxnSpPr>
            <p:nvPr/>
          </p:nvCxnSpPr>
          <p:spPr>
            <a:xfrm>
              <a:off x="1965960" y="4832138"/>
              <a:ext cx="8817" cy="625735"/>
            </a:xfrm>
            <a:prstGeom prst="straightConnector1">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6" name="Group 85"/>
          <p:cNvGrpSpPr/>
          <p:nvPr/>
        </p:nvGrpSpPr>
        <p:grpSpPr>
          <a:xfrm>
            <a:off x="1176774" y="4092406"/>
            <a:ext cx="681597" cy="2360534"/>
            <a:chOff x="1176774" y="4092406"/>
            <a:chExt cx="681597" cy="2360534"/>
          </a:xfrm>
        </p:grpSpPr>
        <p:grpSp>
          <p:nvGrpSpPr>
            <p:cNvPr id="47" name="Group 46"/>
            <p:cNvGrpSpPr/>
            <p:nvPr/>
          </p:nvGrpSpPr>
          <p:grpSpPr>
            <a:xfrm>
              <a:off x="1280160" y="4092406"/>
              <a:ext cx="457200" cy="740293"/>
              <a:chOff x="1280160" y="4092406"/>
              <a:chExt cx="457200" cy="740293"/>
            </a:xfrm>
          </p:grpSpPr>
          <p:sp>
            <p:nvSpPr>
              <p:cNvPr id="8" name="TextBox 7"/>
              <p:cNvSpPr txBox="1"/>
              <p:nvPr/>
            </p:nvSpPr>
            <p:spPr>
              <a:xfrm>
                <a:off x="1280160" y="4463367"/>
                <a:ext cx="457200" cy="369332"/>
              </a:xfrm>
              <a:prstGeom prst="rect">
                <a:avLst/>
              </a:prstGeom>
              <a:noFill/>
              <a:ln>
                <a:solidFill>
                  <a:schemeClr val="accent6"/>
                </a:solidFill>
              </a:ln>
            </p:spPr>
            <p:txBody>
              <a:bodyPr wrap="square" rtlCol="0">
                <a:spAutoFit/>
              </a:bodyPr>
              <a:lstStyle/>
              <a:p>
                <a:pPr algn="ctr"/>
                <a:r>
                  <a:rPr lang="en-US" b="1" dirty="0">
                    <a:solidFill>
                      <a:schemeClr val="tx2"/>
                    </a:solidFill>
                  </a:rPr>
                  <a:t>C</a:t>
                </a:r>
              </a:p>
            </p:txBody>
          </p:sp>
          <p:sp>
            <p:nvSpPr>
              <p:cNvPr id="40" name="TextBox 39"/>
              <p:cNvSpPr txBox="1"/>
              <p:nvPr/>
            </p:nvSpPr>
            <p:spPr>
              <a:xfrm>
                <a:off x="1302610" y="4092406"/>
                <a:ext cx="418704" cy="369332"/>
              </a:xfrm>
              <a:prstGeom prst="rect">
                <a:avLst/>
              </a:prstGeom>
              <a:noFill/>
            </p:spPr>
            <p:txBody>
              <a:bodyPr wrap="none" rtlCol="0">
                <a:spAutoFit/>
              </a:bodyPr>
              <a:lstStyle/>
              <a:p>
                <a:r>
                  <a:rPr lang="en-US" b="1" dirty="0">
                    <a:solidFill>
                      <a:schemeClr val="tx2"/>
                    </a:solidFill>
                  </a:rPr>
                  <a:t>29</a:t>
                </a:r>
              </a:p>
            </p:txBody>
          </p:sp>
        </p:grpSp>
        <p:sp>
          <p:nvSpPr>
            <p:cNvPr id="72" name="TextBox 71"/>
            <p:cNvSpPr txBox="1"/>
            <p:nvPr/>
          </p:nvSpPr>
          <p:spPr>
            <a:xfrm>
              <a:off x="1176774" y="6083608"/>
              <a:ext cx="681597" cy="369332"/>
            </a:xfrm>
            <a:prstGeom prst="rect">
              <a:avLst/>
            </a:prstGeom>
            <a:noFill/>
          </p:spPr>
          <p:txBody>
            <a:bodyPr wrap="none" rtlCol="0">
              <a:spAutoFit/>
            </a:bodyPr>
            <a:lstStyle/>
            <a:p>
              <a:r>
                <a:rPr lang="en-US" b="1" dirty="0">
                  <a:solidFill>
                    <a:schemeClr val="tx2"/>
                  </a:solidFill>
                </a:rPr>
                <a:t>Carry</a:t>
              </a:r>
            </a:p>
          </p:txBody>
        </p:sp>
        <p:cxnSp>
          <p:nvCxnSpPr>
            <p:cNvPr id="74" name="Straight Arrow Connector 73"/>
            <p:cNvCxnSpPr>
              <a:stCxn id="8" idx="2"/>
              <a:endCxn id="72" idx="0"/>
            </p:cNvCxnSpPr>
            <p:nvPr/>
          </p:nvCxnSpPr>
          <p:spPr>
            <a:xfrm>
              <a:off x="1508760" y="4832699"/>
              <a:ext cx="8813" cy="1250909"/>
            </a:xfrm>
            <a:prstGeom prst="straightConnector1">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7" name="Group 86"/>
          <p:cNvGrpSpPr/>
          <p:nvPr/>
        </p:nvGrpSpPr>
        <p:grpSpPr>
          <a:xfrm>
            <a:off x="752435" y="4094079"/>
            <a:ext cx="609462" cy="1733126"/>
            <a:chOff x="752435" y="4094079"/>
            <a:chExt cx="609462" cy="1733126"/>
          </a:xfrm>
        </p:grpSpPr>
        <p:grpSp>
          <p:nvGrpSpPr>
            <p:cNvPr id="48" name="Group 47"/>
            <p:cNvGrpSpPr/>
            <p:nvPr/>
          </p:nvGrpSpPr>
          <p:grpSpPr>
            <a:xfrm>
              <a:off x="822960" y="4094079"/>
              <a:ext cx="457200" cy="738059"/>
              <a:chOff x="822960" y="4094079"/>
              <a:chExt cx="457200" cy="738059"/>
            </a:xfrm>
          </p:grpSpPr>
          <p:sp>
            <p:nvSpPr>
              <p:cNvPr id="9" name="TextBox 8"/>
              <p:cNvSpPr txBox="1"/>
              <p:nvPr/>
            </p:nvSpPr>
            <p:spPr>
              <a:xfrm>
                <a:off x="822960" y="4462806"/>
                <a:ext cx="457200" cy="369332"/>
              </a:xfrm>
              <a:prstGeom prst="rect">
                <a:avLst/>
              </a:prstGeom>
              <a:noFill/>
              <a:ln>
                <a:solidFill>
                  <a:schemeClr val="accent6"/>
                </a:solidFill>
              </a:ln>
            </p:spPr>
            <p:txBody>
              <a:bodyPr wrap="square" rtlCol="0">
                <a:spAutoFit/>
              </a:bodyPr>
              <a:lstStyle/>
              <a:p>
                <a:pPr algn="ctr"/>
                <a:r>
                  <a:rPr lang="en-US" b="1" dirty="0">
                    <a:solidFill>
                      <a:schemeClr val="tx2"/>
                    </a:solidFill>
                  </a:rPr>
                  <a:t>Z</a:t>
                </a:r>
              </a:p>
            </p:txBody>
          </p:sp>
          <p:sp>
            <p:nvSpPr>
              <p:cNvPr id="41" name="TextBox 40"/>
              <p:cNvSpPr txBox="1"/>
              <p:nvPr/>
            </p:nvSpPr>
            <p:spPr>
              <a:xfrm>
                <a:off x="845684" y="4094079"/>
                <a:ext cx="418704" cy="369332"/>
              </a:xfrm>
              <a:prstGeom prst="rect">
                <a:avLst/>
              </a:prstGeom>
              <a:noFill/>
            </p:spPr>
            <p:txBody>
              <a:bodyPr wrap="none" rtlCol="0">
                <a:spAutoFit/>
              </a:bodyPr>
              <a:lstStyle/>
              <a:p>
                <a:r>
                  <a:rPr lang="en-US" b="1" dirty="0">
                    <a:solidFill>
                      <a:schemeClr val="tx2"/>
                    </a:solidFill>
                  </a:rPr>
                  <a:t>30</a:t>
                </a:r>
              </a:p>
            </p:txBody>
          </p:sp>
        </p:grpSp>
        <p:sp>
          <p:nvSpPr>
            <p:cNvPr id="75" name="TextBox 74"/>
            <p:cNvSpPr txBox="1"/>
            <p:nvPr/>
          </p:nvSpPr>
          <p:spPr>
            <a:xfrm>
              <a:off x="752435" y="5457873"/>
              <a:ext cx="609462" cy="369332"/>
            </a:xfrm>
            <a:prstGeom prst="rect">
              <a:avLst/>
            </a:prstGeom>
            <a:noFill/>
          </p:spPr>
          <p:txBody>
            <a:bodyPr wrap="none" rtlCol="0">
              <a:spAutoFit/>
            </a:bodyPr>
            <a:lstStyle/>
            <a:p>
              <a:r>
                <a:rPr lang="en-US" b="1" dirty="0">
                  <a:solidFill>
                    <a:schemeClr val="tx2"/>
                  </a:solidFill>
                </a:rPr>
                <a:t>Zero</a:t>
              </a:r>
            </a:p>
          </p:txBody>
        </p:sp>
        <p:cxnSp>
          <p:nvCxnSpPr>
            <p:cNvPr id="77" name="Straight Arrow Connector 76"/>
            <p:cNvCxnSpPr>
              <a:stCxn id="9" idx="2"/>
              <a:endCxn id="75" idx="0"/>
            </p:cNvCxnSpPr>
            <p:nvPr/>
          </p:nvCxnSpPr>
          <p:spPr>
            <a:xfrm>
              <a:off x="1051560" y="4832138"/>
              <a:ext cx="5606" cy="625735"/>
            </a:xfrm>
            <a:prstGeom prst="straightConnector1">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8" name="Group 87"/>
          <p:cNvGrpSpPr/>
          <p:nvPr/>
        </p:nvGrpSpPr>
        <p:grpSpPr>
          <a:xfrm>
            <a:off x="95648" y="4092406"/>
            <a:ext cx="1003801" cy="2359973"/>
            <a:chOff x="95648" y="4092406"/>
            <a:chExt cx="1003801" cy="2359973"/>
          </a:xfrm>
        </p:grpSpPr>
        <p:grpSp>
          <p:nvGrpSpPr>
            <p:cNvPr id="49" name="Group 48"/>
            <p:cNvGrpSpPr/>
            <p:nvPr/>
          </p:nvGrpSpPr>
          <p:grpSpPr>
            <a:xfrm>
              <a:off x="365760" y="4092406"/>
              <a:ext cx="457200" cy="739732"/>
              <a:chOff x="365760" y="4092406"/>
              <a:chExt cx="457200" cy="739732"/>
            </a:xfrm>
          </p:grpSpPr>
          <p:sp>
            <p:nvSpPr>
              <p:cNvPr id="12" name="TextBox 11"/>
              <p:cNvSpPr txBox="1"/>
              <p:nvPr/>
            </p:nvSpPr>
            <p:spPr>
              <a:xfrm>
                <a:off x="365760" y="4462806"/>
                <a:ext cx="457200" cy="369332"/>
              </a:xfrm>
              <a:prstGeom prst="rect">
                <a:avLst/>
              </a:prstGeom>
              <a:noFill/>
              <a:ln>
                <a:solidFill>
                  <a:schemeClr val="accent6"/>
                </a:solidFill>
              </a:ln>
            </p:spPr>
            <p:txBody>
              <a:bodyPr wrap="square" rtlCol="0">
                <a:spAutoFit/>
              </a:bodyPr>
              <a:lstStyle/>
              <a:p>
                <a:pPr algn="ctr"/>
                <a:r>
                  <a:rPr lang="en-US" b="1" dirty="0">
                    <a:solidFill>
                      <a:schemeClr val="tx2"/>
                    </a:solidFill>
                  </a:rPr>
                  <a:t>N</a:t>
                </a:r>
              </a:p>
            </p:txBody>
          </p:sp>
          <p:sp>
            <p:nvSpPr>
              <p:cNvPr id="42" name="TextBox 41"/>
              <p:cNvSpPr txBox="1"/>
              <p:nvPr/>
            </p:nvSpPr>
            <p:spPr>
              <a:xfrm>
                <a:off x="388210" y="4092406"/>
                <a:ext cx="418704" cy="369332"/>
              </a:xfrm>
              <a:prstGeom prst="rect">
                <a:avLst/>
              </a:prstGeom>
              <a:noFill/>
            </p:spPr>
            <p:txBody>
              <a:bodyPr wrap="none" rtlCol="0">
                <a:spAutoFit/>
              </a:bodyPr>
              <a:lstStyle/>
              <a:p>
                <a:r>
                  <a:rPr lang="en-US" b="1" dirty="0">
                    <a:solidFill>
                      <a:schemeClr val="tx2"/>
                    </a:solidFill>
                  </a:rPr>
                  <a:t>31</a:t>
                </a:r>
              </a:p>
            </p:txBody>
          </p:sp>
        </p:grpSp>
        <p:sp>
          <p:nvSpPr>
            <p:cNvPr id="78" name="TextBox 77"/>
            <p:cNvSpPr txBox="1"/>
            <p:nvPr/>
          </p:nvSpPr>
          <p:spPr>
            <a:xfrm>
              <a:off x="95648" y="6083047"/>
              <a:ext cx="1003801" cy="369332"/>
            </a:xfrm>
            <a:prstGeom prst="rect">
              <a:avLst/>
            </a:prstGeom>
            <a:noFill/>
          </p:spPr>
          <p:txBody>
            <a:bodyPr wrap="none" rtlCol="0">
              <a:spAutoFit/>
            </a:bodyPr>
            <a:lstStyle/>
            <a:p>
              <a:r>
                <a:rPr lang="en-US" b="1" dirty="0">
                  <a:solidFill>
                    <a:schemeClr val="tx2"/>
                  </a:solidFill>
                </a:rPr>
                <a:t>Negative</a:t>
              </a:r>
            </a:p>
          </p:txBody>
        </p:sp>
        <p:cxnSp>
          <p:nvCxnSpPr>
            <p:cNvPr id="80" name="Straight Arrow Connector 79"/>
            <p:cNvCxnSpPr>
              <a:stCxn id="12" idx="2"/>
              <a:endCxn id="78" idx="0"/>
            </p:cNvCxnSpPr>
            <p:nvPr/>
          </p:nvCxnSpPr>
          <p:spPr>
            <a:xfrm>
              <a:off x="594360" y="4832138"/>
              <a:ext cx="3189" cy="1250909"/>
            </a:xfrm>
            <a:prstGeom prst="straightConnector1">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2" name="Group 61"/>
          <p:cNvGrpSpPr/>
          <p:nvPr/>
        </p:nvGrpSpPr>
        <p:grpSpPr>
          <a:xfrm>
            <a:off x="1469670" y="4093474"/>
            <a:ext cx="992579" cy="1733731"/>
            <a:chOff x="1469670" y="4093474"/>
            <a:chExt cx="992579" cy="1733731"/>
          </a:xfrm>
        </p:grpSpPr>
        <p:grpSp>
          <p:nvGrpSpPr>
            <p:cNvPr id="64" name="Group 63"/>
            <p:cNvGrpSpPr/>
            <p:nvPr/>
          </p:nvGrpSpPr>
          <p:grpSpPr>
            <a:xfrm>
              <a:off x="1737360" y="4093474"/>
              <a:ext cx="457200" cy="738664"/>
              <a:chOff x="1737360" y="4093474"/>
              <a:chExt cx="457200" cy="738664"/>
            </a:xfrm>
          </p:grpSpPr>
          <p:sp>
            <p:nvSpPr>
              <p:cNvPr id="70" name="TextBox 69"/>
              <p:cNvSpPr txBox="1"/>
              <p:nvPr/>
            </p:nvSpPr>
            <p:spPr>
              <a:xfrm>
                <a:off x="1737360" y="4462806"/>
                <a:ext cx="457200" cy="369332"/>
              </a:xfrm>
              <a:prstGeom prst="rect">
                <a:avLst/>
              </a:prstGeom>
              <a:noFill/>
              <a:ln>
                <a:solidFill>
                  <a:schemeClr val="tx1"/>
                </a:solidFill>
              </a:ln>
            </p:spPr>
            <p:txBody>
              <a:bodyPr wrap="square" rtlCol="0">
                <a:spAutoFit/>
              </a:bodyPr>
              <a:lstStyle/>
              <a:p>
                <a:pPr algn="ctr"/>
                <a:r>
                  <a:rPr lang="en-US" dirty="0"/>
                  <a:t>V</a:t>
                </a:r>
              </a:p>
            </p:txBody>
          </p:sp>
          <p:sp>
            <p:nvSpPr>
              <p:cNvPr id="73" name="TextBox 72"/>
              <p:cNvSpPr txBox="1"/>
              <p:nvPr/>
            </p:nvSpPr>
            <p:spPr>
              <a:xfrm>
                <a:off x="1759814" y="4093474"/>
                <a:ext cx="412292" cy="369332"/>
              </a:xfrm>
              <a:prstGeom prst="rect">
                <a:avLst/>
              </a:prstGeom>
              <a:noFill/>
            </p:spPr>
            <p:txBody>
              <a:bodyPr wrap="none" rtlCol="0">
                <a:spAutoFit/>
              </a:bodyPr>
              <a:lstStyle/>
              <a:p>
                <a:r>
                  <a:rPr lang="en-US" dirty="0"/>
                  <a:t>28</a:t>
                </a:r>
              </a:p>
            </p:txBody>
          </p:sp>
        </p:grpSp>
        <p:sp>
          <p:nvSpPr>
            <p:cNvPr id="66" name="TextBox 65"/>
            <p:cNvSpPr txBox="1"/>
            <p:nvPr/>
          </p:nvSpPr>
          <p:spPr>
            <a:xfrm>
              <a:off x="1469670" y="5457873"/>
              <a:ext cx="992579" cy="369332"/>
            </a:xfrm>
            <a:prstGeom prst="rect">
              <a:avLst/>
            </a:prstGeom>
            <a:noFill/>
          </p:spPr>
          <p:txBody>
            <a:bodyPr wrap="none" rtlCol="0">
              <a:spAutoFit/>
            </a:bodyPr>
            <a:lstStyle/>
            <a:p>
              <a:r>
                <a:rPr lang="en-US" dirty="0"/>
                <a:t>Overflow</a:t>
              </a:r>
            </a:p>
          </p:txBody>
        </p:sp>
        <p:cxnSp>
          <p:nvCxnSpPr>
            <p:cNvPr id="68" name="Straight Arrow Connector 67"/>
            <p:cNvCxnSpPr>
              <a:stCxn id="70" idx="2"/>
              <a:endCxn id="66" idx="0"/>
            </p:cNvCxnSpPr>
            <p:nvPr/>
          </p:nvCxnSpPr>
          <p:spPr>
            <a:xfrm>
              <a:off x="1965960" y="4832138"/>
              <a:ext cx="0" cy="62573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6" name="Group 75"/>
          <p:cNvGrpSpPr/>
          <p:nvPr/>
        </p:nvGrpSpPr>
        <p:grpSpPr>
          <a:xfrm>
            <a:off x="1176774" y="4092406"/>
            <a:ext cx="663964" cy="2360534"/>
            <a:chOff x="1176774" y="4092406"/>
            <a:chExt cx="663964" cy="2360534"/>
          </a:xfrm>
        </p:grpSpPr>
        <p:grpSp>
          <p:nvGrpSpPr>
            <p:cNvPr id="79" name="Group 78"/>
            <p:cNvGrpSpPr/>
            <p:nvPr/>
          </p:nvGrpSpPr>
          <p:grpSpPr>
            <a:xfrm>
              <a:off x="1280160" y="4092406"/>
              <a:ext cx="457200" cy="740293"/>
              <a:chOff x="1280160" y="4092406"/>
              <a:chExt cx="457200" cy="740293"/>
            </a:xfrm>
          </p:grpSpPr>
          <p:sp>
            <p:nvSpPr>
              <p:cNvPr id="91" name="TextBox 90"/>
              <p:cNvSpPr txBox="1"/>
              <p:nvPr/>
            </p:nvSpPr>
            <p:spPr>
              <a:xfrm>
                <a:off x="1280160" y="4463367"/>
                <a:ext cx="457200" cy="369332"/>
              </a:xfrm>
              <a:prstGeom prst="rect">
                <a:avLst/>
              </a:prstGeom>
              <a:noFill/>
              <a:ln>
                <a:solidFill>
                  <a:schemeClr val="tx1"/>
                </a:solidFill>
              </a:ln>
            </p:spPr>
            <p:txBody>
              <a:bodyPr wrap="square" rtlCol="0">
                <a:spAutoFit/>
              </a:bodyPr>
              <a:lstStyle/>
              <a:p>
                <a:pPr algn="ctr"/>
                <a:r>
                  <a:rPr lang="en-US" dirty="0"/>
                  <a:t>C</a:t>
                </a:r>
              </a:p>
            </p:txBody>
          </p:sp>
          <p:sp>
            <p:nvSpPr>
              <p:cNvPr id="92" name="TextBox 91"/>
              <p:cNvSpPr txBox="1"/>
              <p:nvPr/>
            </p:nvSpPr>
            <p:spPr>
              <a:xfrm>
                <a:off x="1302610" y="4092406"/>
                <a:ext cx="412292" cy="369332"/>
              </a:xfrm>
              <a:prstGeom prst="rect">
                <a:avLst/>
              </a:prstGeom>
              <a:noFill/>
            </p:spPr>
            <p:txBody>
              <a:bodyPr wrap="none" rtlCol="0">
                <a:spAutoFit/>
              </a:bodyPr>
              <a:lstStyle/>
              <a:p>
                <a:r>
                  <a:rPr lang="en-US" dirty="0"/>
                  <a:t>29</a:t>
                </a:r>
              </a:p>
            </p:txBody>
          </p:sp>
        </p:grpSp>
        <p:sp>
          <p:nvSpPr>
            <p:cNvPr id="89" name="TextBox 88"/>
            <p:cNvSpPr txBox="1"/>
            <p:nvPr/>
          </p:nvSpPr>
          <p:spPr>
            <a:xfrm>
              <a:off x="1176774" y="6083608"/>
              <a:ext cx="663964" cy="369332"/>
            </a:xfrm>
            <a:prstGeom prst="rect">
              <a:avLst/>
            </a:prstGeom>
            <a:noFill/>
          </p:spPr>
          <p:txBody>
            <a:bodyPr wrap="none" rtlCol="0">
              <a:spAutoFit/>
            </a:bodyPr>
            <a:lstStyle/>
            <a:p>
              <a:r>
                <a:rPr lang="en-US" dirty="0"/>
                <a:t>Carry</a:t>
              </a:r>
            </a:p>
          </p:txBody>
        </p:sp>
        <p:cxnSp>
          <p:nvCxnSpPr>
            <p:cNvPr id="90" name="Straight Arrow Connector 89"/>
            <p:cNvCxnSpPr>
              <a:stCxn id="91" idx="2"/>
              <a:endCxn id="89" idx="0"/>
            </p:cNvCxnSpPr>
            <p:nvPr/>
          </p:nvCxnSpPr>
          <p:spPr>
            <a:xfrm flipH="1">
              <a:off x="1508756" y="4832699"/>
              <a:ext cx="4" cy="125090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93" name="Group 92"/>
          <p:cNvGrpSpPr/>
          <p:nvPr/>
        </p:nvGrpSpPr>
        <p:grpSpPr>
          <a:xfrm>
            <a:off x="752435" y="4094079"/>
            <a:ext cx="598241" cy="1733126"/>
            <a:chOff x="752435" y="4094079"/>
            <a:chExt cx="598241" cy="1733126"/>
          </a:xfrm>
        </p:grpSpPr>
        <p:grpSp>
          <p:nvGrpSpPr>
            <p:cNvPr id="94" name="Group 93"/>
            <p:cNvGrpSpPr/>
            <p:nvPr/>
          </p:nvGrpSpPr>
          <p:grpSpPr>
            <a:xfrm>
              <a:off x="822960" y="4094079"/>
              <a:ext cx="457200" cy="738059"/>
              <a:chOff x="822960" y="4094079"/>
              <a:chExt cx="457200" cy="738059"/>
            </a:xfrm>
          </p:grpSpPr>
          <p:sp>
            <p:nvSpPr>
              <p:cNvPr id="97" name="TextBox 96"/>
              <p:cNvSpPr txBox="1"/>
              <p:nvPr/>
            </p:nvSpPr>
            <p:spPr>
              <a:xfrm>
                <a:off x="822960" y="4462806"/>
                <a:ext cx="457200" cy="369332"/>
              </a:xfrm>
              <a:prstGeom prst="rect">
                <a:avLst/>
              </a:prstGeom>
              <a:noFill/>
              <a:ln>
                <a:solidFill>
                  <a:schemeClr val="tx1"/>
                </a:solidFill>
              </a:ln>
            </p:spPr>
            <p:txBody>
              <a:bodyPr wrap="square" rtlCol="0">
                <a:spAutoFit/>
              </a:bodyPr>
              <a:lstStyle/>
              <a:p>
                <a:pPr algn="ctr"/>
                <a:r>
                  <a:rPr lang="en-US" dirty="0"/>
                  <a:t>Z</a:t>
                </a:r>
              </a:p>
            </p:txBody>
          </p:sp>
          <p:sp>
            <p:nvSpPr>
              <p:cNvPr id="98" name="TextBox 97"/>
              <p:cNvSpPr txBox="1"/>
              <p:nvPr/>
            </p:nvSpPr>
            <p:spPr>
              <a:xfrm>
                <a:off x="845684" y="4094079"/>
                <a:ext cx="412292" cy="369332"/>
              </a:xfrm>
              <a:prstGeom prst="rect">
                <a:avLst/>
              </a:prstGeom>
              <a:noFill/>
            </p:spPr>
            <p:txBody>
              <a:bodyPr wrap="none" rtlCol="0">
                <a:spAutoFit/>
              </a:bodyPr>
              <a:lstStyle/>
              <a:p>
                <a:r>
                  <a:rPr lang="en-US" dirty="0"/>
                  <a:t>30</a:t>
                </a:r>
              </a:p>
            </p:txBody>
          </p:sp>
        </p:grpSp>
        <p:sp>
          <p:nvSpPr>
            <p:cNvPr id="95" name="TextBox 94"/>
            <p:cNvSpPr txBox="1"/>
            <p:nvPr/>
          </p:nvSpPr>
          <p:spPr>
            <a:xfrm>
              <a:off x="752435" y="5457873"/>
              <a:ext cx="598241" cy="369332"/>
            </a:xfrm>
            <a:prstGeom prst="rect">
              <a:avLst/>
            </a:prstGeom>
            <a:noFill/>
          </p:spPr>
          <p:txBody>
            <a:bodyPr wrap="none" rtlCol="0">
              <a:spAutoFit/>
            </a:bodyPr>
            <a:lstStyle/>
            <a:p>
              <a:r>
                <a:rPr lang="en-US" dirty="0"/>
                <a:t>Zero</a:t>
              </a:r>
            </a:p>
          </p:txBody>
        </p:sp>
        <p:cxnSp>
          <p:nvCxnSpPr>
            <p:cNvPr id="96" name="Straight Arrow Connector 95"/>
            <p:cNvCxnSpPr>
              <a:stCxn id="97" idx="2"/>
              <a:endCxn id="95" idx="0"/>
            </p:cNvCxnSpPr>
            <p:nvPr/>
          </p:nvCxnSpPr>
          <p:spPr>
            <a:xfrm flipH="1">
              <a:off x="1051556" y="4832138"/>
              <a:ext cx="4" cy="62573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99" name="Group 98"/>
          <p:cNvGrpSpPr/>
          <p:nvPr/>
        </p:nvGrpSpPr>
        <p:grpSpPr>
          <a:xfrm>
            <a:off x="95648" y="4092406"/>
            <a:ext cx="987771" cy="2359973"/>
            <a:chOff x="95648" y="4092406"/>
            <a:chExt cx="987771" cy="2359973"/>
          </a:xfrm>
        </p:grpSpPr>
        <p:grpSp>
          <p:nvGrpSpPr>
            <p:cNvPr id="100" name="Group 99"/>
            <p:cNvGrpSpPr/>
            <p:nvPr/>
          </p:nvGrpSpPr>
          <p:grpSpPr>
            <a:xfrm>
              <a:off x="365760" y="4092406"/>
              <a:ext cx="457200" cy="739732"/>
              <a:chOff x="365760" y="4092406"/>
              <a:chExt cx="457200" cy="739732"/>
            </a:xfrm>
          </p:grpSpPr>
          <p:sp>
            <p:nvSpPr>
              <p:cNvPr id="103" name="TextBox 102"/>
              <p:cNvSpPr txBox="1"/>
              <p:nvPr/>
            </p:nvSpPr>
            <p:spPr>
              <a:xfrm>
                <a:off x="365760" y="4462806"/>
                <a:ext cx="457200" cy="369332"/>
              </a:xfrm>
              <a:prstGeom prst="rect">
                <a:avLst/>
              </a:prstGeom>
              <a:noFill/>
              <a:ln>
                <a:solidFill>
                  <a:schemeClr val="tx1"/>
                </a:solidFill>
              </a:ln>
            </p:spPr>
            <p:txBody>
              <a:bodyPr wrap="square" rtlCol="0">
                <a:spAutoFit/>
              </a:bodyPr>
              <a:lstStyle/>
              <a:p>
                <a:pPr algn="ctr"/>
                <a:r>
                  <a:rPr lang="en-US" dirty="0"/>
                  <a:t>N</a:t>
                </a:r>
              </a:p>
            </p:txBody>
          </p:sp>
          <p:sp>
            <p:nvSpPr>
              <p:cNvPr id="104" name="TextBox 103"/>
              <p:cNvSpPr txBox="1"/>
              <p:nvPr/>
            </p:nvSpPr>
            <p:spPr>
              <a:xfrm>
                <a:off x="388210" y="4092406"/>
                <a:ext cx="412292" cy="369332"/>
              </a:xfrm>
              <a:prstGeom prst="rect">
                <a:avLst/>
              </a:prstGeom>
              <a:noFill/>
            </p:spPr>
            <p:txBody>
              <a:bodyPr wrap="none" rtlCol="0">
                <a:spAutoFit/>
              </a:bodyPr>
              <a:lstStyle/>
              <a:p>
                <a:r>
                  <a:rPr lang="en-US" dirty="0"/>
                  <a:t>31</a:t>
                </a:r>
              </a:p>
            </p:txBody>
          </p:sp>
        </p:grpSp>
        <p:sp>
          <p:nvSpPr>
            <p:cNvPr id="101" name="TextBox 100"/>
            <p:cNvSpPr txBox="1"/>
            <p:nvPr/>
          </p:nvSpPr>
          <p:spPr>
            <a:xfrm>
              <a:off x="95648" y="6083047"/>
              <a:ext cx="987771" cy="369332"/>
            </a:xfrm>
            <a:prstGeom prst="rect">
              <a:avLst/>
            </a:prstGeom>
            <a:noFill/>
          </p:spPr>
          <p:txBody>
            <a:bodyPr wrap="none" rtlCol="0">
              <a:spAutoFit/>
            </a:bodyPr>
            <a:lstStyle/>
            <a:p>
              <a:r>
                <a:rPr lang="en-US" dirty="0"/>
                <a:t>Negative</a:t>
              </a:r>
            </a:p>
          </p:txBody>
        </p:sp>
        <p:cxnSp>
          <p:nvCxnSpPr>
            <p:cNvPr id="102" name="Straight Arrow Connector 101"/>
            <p:cNvCxnSpPr>
              <a:stCxn id="103" idx="2"/>
              <a:endCxn id="101" idx="0"/>
            </p:cNvCxnSpPr>
            <p:nvPr/>
          </p:nvCxnSpPr>
          <p:spPr>
            <a:xfrm flipH="1">
              <a:off x="589534" y="4832138"/>
              <a:ext cx="4826" cy="125090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91128896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85"/>
                                        </p:tgtEl>
                                        <p:attrNameLst>
                                          <p:attrName>style.visibility</p:attrName>
                                        </p:attrNameLst>
                                      </p:cBhvr>
                                      <p:to>
                                        <p:strVal val="visible"/>
                                      </p:to>
                                    </p:set>
                                    <p:animEffect transition="in" filter="fade">
                                      <p:cBhvr>
                                        <p:cTn id="10" dur="500"/>
                                        <p:tgtEl>
                                          <p:spTgt spid="85"/>
                                        </p:tgtEl>
                                      </p:cBhvr>
                                    </p:animEffect>
                                  </p:childTnLst>
                                </p:cTn>
                              </p:par>
                              <p:par>
                                <p:cTn id="11" presetID="10" presetClass="exit" presetSubtype="0" fill="hold" nodeType="withEffect">
                                  <p:stCondLst>
                                    <p:cond delay="0"/>
                                  </p:stCondLst>
                                  <p:childTnLst>
                                    <p:animEffect transition="out" filter="fade">
                                      <p:cBhvr>
                                        <p:cTn id="12" dur="10"/>
                                        <p:tgtEl>
                                          <p:spTgt spid="62"/>
                                        </p:tgtEl>
                                      </p:cBhvr>
                                    </p:animEffect>
                                    <p:set>
                                      <p:cBhvr>
                                        <p:cTn id="13" dur="1" fill="hold">
                                          <p:stCondLst>
                                            <p:cond delay="9"/>
                                          </p:stCondLst>
                                        </p:cTn>
                                        <p:tgtEl>
                                          <p:spTgt spid="62"/>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animEffect transition="in" filter="fade">
                                      <p:cBhvr>
                                        <p:cTn id="18" dur="500"/>
                                        <p:tgtEl>
                                          <p:spTgt spid="3">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Effect transition="in" filter="fade">
                                      <p:cBhvr>
                                        <p:cTn id="23" dur="500"/>
                                        <p:tgtEl>
                                          <p:spTgt spid="3">
                                            <p:txEl>
                                              <p:pRg st="2" end="2"/>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86"/>
                                        </p:tgtEl>
                                        <p:attrNameLst>
                                          <p:attrName>style.visibility</p:attrName>
                                        </p:attrNameLst>
                                      </p:cBhvr>
                                      <p:to>
                                        <p:strVal val="visible"/>
                                      </p:to>
                                    </p:set>
                                    <p:animEffect transition="in" filter="fade">
                                      <p:cBhvr>
                                        <p:cTn id="26" dur="500"/>
                                        <p:tgtEl>
                                          <p:spTgt spid="86"/>
                                        </p:tgtEl>
                                      </p:cBhvr>
                                    </p:animEffect>
                                  </p:childTnLst>
                                </p:cTn>
                              </p:par>
                              <p:par>
                                <p:cTn id="27" presetID="10" presetClass="exit" presetSubtype="0" fill="hold" nodeType="withEffect">
                                  <p:stCondLst>
                                    <p:cond delay="0"/>
                                  </p:stCondLst>
                                  <p:childTnLst>
                                    <p:animEffect transition="out" filter="fade">
                                      <p:cBhvr>
                                        <p:cTn id="28" dur="10"/>
                                        <p:tgtEl>
                                          <p:spTgt spid="85"/>
                                        </p:tgtEl>
                                      </p:cBhvr>
                                    </p:animEffect>
                                    <p:set>
                                      <p:cBhvr>
                                        <p:cTn id="29" dur="1" fill="hold">
                                          <p:stCondLst>
                                            <p:cond delay="9"/>
                                          </p:stCondLst>
                                        </p:cTn>
                                        <p:tgtEl>
                                          <p:spTgt spid="85"/>
                                        </p:tgtEl>
                                        <p:attrNameLst>
                                          <p:attrName>style.visibility</p:attrName>
                                        </p:attrNameLst>
                                      </p:cBhvr>
                                      <p:to>
                                        <p:strVal val="hidden"/>
                                      </p:to>
                                    </p:set>
                                  </p:childTnLst>
                                </p:cTn>
                              </p:par>
                              <p:par>
                                <p:cTn id="30" presetID="10" presetClass="exit" presetSubtype="0" fill="hold" nodeType="withEffect">
                                  <p:stCondLst>
                                    <p:cond delay="0"/>
                                  </p:stCondLst>
                                  <p:childTnLst>
                                    <p:animEffect transition="out" filter="fade">
                                      <p:cBhvr>
                                        <p:cTn id="31" dur="10"/>
                                        <p:tgtEl>
                                          <p:spTgt spid="76"/>
                                        </p:tgtEl>
                                      </p:cBhvr>
                                    </p:animEffect>
                                    <p:set>
                                      <p:cBhvr>
                                        <p:cTn id="32" dur="1" fill="hold">
                                          <p:stCondLst>
                                            <p:cond delay="9"/>
                                          </p:stCondLst>
                                        </p:cTn>
                                        <p:tgtEl>
                                          <p:spTgt spid="76"/>
                                        </p:tgtEl>
                                        <p:attrNameLst>
                                          <p:attrName>style.visibility</p:attrName>
                                        </p:attrNameLst>
                                      </p:cBhvr>
                                      <p:to>
                                        <p:strVal val="hidden"/>
                                      </p:to>
                                    </p:set>
                                  </p:childTnLst>
                                </p:cTn>
                              </p:par>
                              <p:par>
                                <p:cTn id="33" presetID="10" presetClass="entr" presetSubtype="0" fill="hold" nodeType="withEffect">
                                  <p:stCondLst>
                                    <p:cond delay="0"/>
                                  </p:stCondLst>
                                  <p:childTnLst>
                                    <p:set>
                                      <p:cBhvr>
                                        <p:cTn id="34" dur="1" fill="hold">
                                          <p:stCondLst>
                                            <p:cond delay="0"/>
                                          </p:stCondLst>
                                        </p:cTn>
                                        <p:tgtEl>
                                          <p:spTgt spid="62"/>
                                        </p:tgtEl>
                                        <p:attrNameLst>
                                          <p:attrName>style.visibility</p:attrName>
                                        </p:attrNameLst>
                                      </p:cBhvr>
                                      <p:to>
                                        <p:strVal val="visible"/>
                                      </p:to>
                                    </p:set>
                                    <p:animEffect transition="in" filter="fade">
                                      <p:cBhvr>
                                        <p:cTn id="35" dur="10"/>
                                        <p:tgtEl>
                                          <p:spTgt spid="62"/>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3">
                                            <p:txEl>
                                              <p:pRg st="3" end="3"/>
                                            </p:txEl>
                                          </p:spTgt>
                                        </p:tgtEl>
                                        <p:attrNameLst>
                                          <p:attrName>style.visibility</p:attrName>
                                        </p:attrNameLst>
                                      </p:cBhvr>
                                      <p:to>
                                        <p:strVal val="visible"/>
                                      </p:to>
                                    </p:set>
                                    <p:animEffect transition="in" filter="fade">
                                      <p:cBhvr>
                                        <p:cTn id="40" dur="500"/>
                                        <p:tgtEl>
                                          <p:spTgt spid="3">
                                            <p:txEl>
                                              <p:pRg st="3" end="3"/>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3">
                                            <p:txEl>
                                              <p:pRg st="4" end="4"/>
                                            </p:txEl>
                                          </p:spTgt>
                                        </p:tgtEl>
                                        <p:attrNameLst>
                                          <p:attrName>style.visibility</p:attrName>
                                        </p:attrNameLst>
                                      </p:cBhvr>
                                      <p:to>
                                        <p:strVal val="visible"/>
                                      </p:to>
                                    </p:set>
                                    <p:animEffect transition="in" filter="fade">
                                      <p:cBhvr>
                                        <p:cTn id="45" dur="500"/>
                                        <p:tgtEl>
                                          <p:spTgt spid="3">
                                            <p:txEl>
                                              <p:pRg st="4" end="4"/>
                                            </p:txEl>
                                          </p:spTgt>
                                        </p:tgtEl>
                                      </p:cBhvr>
                                    </p:animEffect>
                                  </p:childTnLst>
                                </p:cTn>
                              </p:par>
                              <p:par>
                                <p:cTn id="46" presetID="10" presetClass="entr" presetSubtype="0" fill="hold" nodeType="withEffect">
                                  <p:stCondLst>
                                    <p:cond delay="0"/>
                                  </p:stCondLst>
                                  <p:childTnLst>
                                    <p:set>
                                      <p:cBhvr>
                                        <p:cTn id="47" dur="1" fill="hold">
                                          <p:stCondLst>
                                            <p:cond delay="0"/>
                                          </p:stCondLst>
                                        </p:cTn>
                                        <p:tgtEl>
                                          <p:spTgt spid="87"/>
                                        </p:tgtEl>
                                        <p:attrNameLst>
                                          <p:attrName>style.visibility</p:attrName>
                                        </p:attrNameLst>
                                      </p:cBhvr>
                                      <p:to>
                                        <p:strVal val="visible"/>
                                      </p:to>
                                    </p:set>
                                    <p:animEffect transition="in" filter="fade">
                                      <p:cBhvr>
                                        <p:cTn id="48" dur="500"/>
                                        <p:tgtEl>
                                          <p:spTgt spid="87"/>
                                        </p:tgtEl>
                                      </p:cBhvr>
                                    </p:animEffect>
                                  </p:childTnLst>
                                </p:cTn>
                              </p:par>
                              <p:par>
                                <p:cTn id="49" presetID="10" presetClass="entr" presetSubtype="0" fill="hold" nodeType="withEffect">
                                  <p:stCondLst>
                                    <p:cond delay="0"/>
                                  </p:stCondLst>
                                  <p:childTnLst>
                                    <p:set>
                                      <p:cBhvr>
                                        <p:cTn id="50" dur="1" fill="hold">
                                          <p:stCondLst>
                                            <p:cond delay="0"/>
                                          </p:stCondLst>
                                        </p:cTn>
                                        <p:tgtEl>
                                          <p:spTgt spid="76"/>
                                        </p:tgtEl>
                                        <p:attrNameLst>
                                          <p:attrName>style.visibility</p:attrName>
                                        </p:attrNameLst>
                                      </p:cBhvr>
                                      <p:to>
                                        <p:strVal val="visible"/>
                                      </p:to>
                                    </p:set>
                                    <p:animEffect transition="in" filter="fade">
                                      <p:cBhvr>
                                        <p:cTn id="51" dur="10"/>
                                        <p:tgtEl>
                                          <p:spTgt spid="76"/>
                                        </p:tgtEl>
                                      </p:cBhvr>
                                    </p:animEffect>
                                  </p:childTnLst>
                                </p:cTn>
                              </p:par>
                              <p:par>
                                <p:cTn id="52" presetID="10" presetClass="exit" presetSubtype="0" fill="hold" nodeType="withEffect">
                                  <p:stCondLst>
                                    <p:cond delay="0"/>
                                  </p:stCondLst>
                                  <p:childTnLst>
                                    <p:animEffect transition="out" filter="fade">
                                      <p:cBhvr>
                                        <p:cTn id="53" dur="10"/>
                                        <p:tgtEl>
                                          <p:spTgt spid="86"/>
                                        </p:tgtEl>
                                      </p:cBhvr>
                                    </p:animEffect>
                                    <p:set>
                                      <p:cBhvr>
                                        <p:cTn id="54" dur="1" fill="hold">
                                          <p:stCondLst>
                                            <p:cond delay="9"/>
                                          </p:stCondLst>
                                        </p:cTn>
                                        <p:tgtEl>
                                          <p:spTgt spid="86"/>
                                        </p:tgtEl>
                                        <p:attrNameLst>
                                          <p:attrName>style.visibility</p:attrName>
                                        </p:attrNameLst>
                                      </p:cBhvr>
                                      <p:to>
                                        <p:strVal val="hidden"/>
                                      </p:to>
                                    </p:set>
                                  </p:childTnLst>
                                </p:cTn>
                              </p:par>
                              <p:par>
                                <p:cTn id="55" presetID="10" presetClass="exit" presetSubtype="0" fill="hold" nodeType="withEffect">
                                  <p:stCondLst>
                                    <p:cond delay="0"/>
                                  </p:stCondLst>
                                  <p:childTnLst>
                                    <p:animEffect transition="out" filter="fade">
                                      <p:cBhvr>
                                        <p:cTn id="56" dur="10"/>
                                        <p:tgtEl>
                                          <p:spTgt spid="93"/>
                                        </p:tgtEl>
                                      </p:cBhvr>
                                    </p:animEffect>
                                    <p:set>
                                      <p:cBhvr>
                                        <p:cTn id="57" dur="1" fill="hold">
                                          <p:stCondLst>
                                            <p:cond delay="9"/>
                                          </p:stCondLst>
                                        </p:cTn>
                                        <p:tgtEl>
                                          <p:spTgt spid="93"/>
                                        </p:tgtEl>
                                        <p:attrNameLst>
                                          <p:attrName>style.visibility</p:attrName>
                                        </p:attrNameLst>
                                      </p:cBhvr>
                                      <p:to>
                                        <p:strVal val="hidden"/>
                                      </p:to>
                                    </p:se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3">
                                            <p:txEl>
                                              <p:pRg st="5" end="5"/>
                                            </p:txEl>
                                          </p:spTgt>
                                        </p:tgtEl>
                                        <p:attrNameLst>
                                          <p:attrName>style.visibility</p:attrName>
                                        </p:attrNameLst>
                                      </p:cBhvr>
                                      <p:to>
                                        <p:strVal val="visible"/>
                                      </p:to>
                                    </p:set>
                                    <p:animEffect transition="in" filter="fade">
                                      <p:cBhvr>
                                        <p:cTn id="62" dur="500"/>
                                        <p:tgtEl>
                                          <p:spTgt spid="3">
                                            <p:txEl>
                                              <p:pRg st="5" end="5"/>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3">
                                            <p:txEl>
                                              <p:pRg st="6" end="6"/>
                                            </p:txEl>
                                          </p:spTgt>
                                        </p:tgtEl>
                                        <p:attrNameLst>
                                          <p:attrName>style.visibility</p:attrName>
                                        </p:attrNameLst>
                                      </p:cBhvr>
                                      <p:to>
                                        <p:strVal val="visible"/>
                                      </p:to>
                                    </p:set>
                                    <p:animEffect transition="in" filter="fade">
                                      <p:cBhvr>
                                        <p:cTn id="67" dur="500"/>
                                        <p:tgtEl>
                                          <p:spTgt spid="3">
                                            <p:txEl>
                                              <p:pRg st="6" end="6"/>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88"/>
                                        </p:tgtEl>
                                        <p:attrNameLst>
                                          <p:attrName>style.visibility</p:attrName>
                                        </p:attrNameLst>
                                      </p:cBhvr>
                                      <p:to>
                                        <p:strVal val="visible"/>
                                      </p:to>
                                    </p:set>
                                    <p:animEffect transition="in" filter="fade">
                                      <p:cBhvr>
                                        <p:cTn id="72" dur="500"/>
                                        <p:tgtEl>
                                          <p:spTgt spid="88"/>
                                        </p:tgtEl>
                                      </p:cBhvr>
                                    </p:animEffect>
                                  </p:childTnLst>
                                </p:cTn>
                              </p:par>
                              <p:par>
                                <p:cTn id="73" presetID="10" presetClass="exit" presetSubtype="0" fill="hold" nodeType="withEffect">
                                  <p:stCondLst>
                                    <p:cond delay="0"/>
                                  </p:stCondLst>
                                  <p:childTnLst>
                                    <p:animEffect transition="out" filter="fade">
                                      <p:cBhvr>
                                        <p:cTn id="74" dur="10"/>
                                        <p:tgtEl>
                                          <p:spTgt spid="87"/>
                                        </p:tgtEl>
                                      </p:cBhvr>
                                    </p:animEffect>
                                    <p:set>
                                      <p:cBhvr>
                                        <p:cTn id="75" dur="1" fill="hold">
                                          <p:stCondLst>
                                            <p:cond delay="9"/>
                                          </p:stCondLst>
                                        </p:cTn>
                                        <p:tgtEl>
                                          <p:spTgt spid="87"/>
                                        </p:tgtEl>
                                        <p:attrNameLst>
                                          <p:attrName>style.visibility</p:attrName>
                                        </p:attrNameLst>
                                      </p:cBhvr>
                                      <p:to>
                                        <p:strVal val="hidden"/>
                                      </p:to>
                                    </p:set>
                                  </p:childTnLst>
                                </p:cTn>
                              </p:par>
                              <p:par>
                                <p:cTn id="76" presetID="10" presetClass="entr" presetSubtype="0" fill="hold" nodeType="withEffect">
                                  <p:stCondLst>
                                    <p:cond delay="0"/>
                                  </p:stCondLst>
                                  <p:childTnLst>
                                    <p:set>
                                      <p:cBhvr>
                                        <p:cTn id="77" dur="1" fill="hold">
                                          <p:stCondLst>
                                            <p:cond delay="0"/>
                                          </p:stCondLst>
                                        </p:cTn>
                                        <p:tgtEl>
                                          <p:spTgt spid="93"/>
                                        </p:tgtEl>
                                        <p:attrNameLst>
                                          <p:attrName>style.visibility</p:attrName>
                                        </p:attrNameLst>
                                      </p:cBhvr>
                                      <p:to>
                                        <p:strVal val="visible"/>
                                      </p:to>
                                    </p:set>
                                    <p:animEffect transition="in" filter="fade">
                                      <p:cBhvr>
                                        <p:cTn id="78" dur="10"/>
                                        <p:tgtEl>
                                          <p:spTgt spid="93"/>
                                        </p:tgtEl>
                                      </p:cBhvr>
                                    </p:animEffect>
                                  </p:childTnLst>
                                </p:cTn>
                              </p:par>
                              <p:par>
                                <p:cTn id="79" presetID="10" presetClass="exit" presetSubtype="0" fill="hold" nodeType="withEffect">
                                  <p:stCondLst>
                                    <p:cond delay="0"/>
                                  </p:stCondLst>
                                  <p:childTnLst>
                                    <p:animEffect transition="out" filter="fade">
                                      <p:cBhvr>
                                        <p:cTn id="80" dur="10"/>
                                        <p:tgtEl>
                                          <p:spTgt spid="99"/>
                                        </p:tgtEl>
                                      </p:cBhvr>
                                    </p:animEffect>
                                    <p:set>
                                      <p:cBhvr>
                                        <p:cTn id="81" dur="1" fill="hold">
                                          <p:stCondLst>
                                            <p:cond delay="9"/>
                                          </p:stCondLst>
                                        </p:cTn>
                                        <p:tgtEl>
                                          <p:spTgt spid="99"/>
                                        </p:tgtEl>
                                        <p:attrNameLst>
                                          <p:attrName>style.visibility</p:attrName>
                                        </p:attrNameLst>
                                      </p:cBhvr>
                                      <p:to>
                                        <p:strVal val="hidden"/>
                                      </p:to>
                                    </p:se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grpId="0" nodeType="clickEffect">
                                  <p:stCondLst>
                                    <p:cond delay="0"/>
                                  </p:stCondLst>
                                  <p:childTnLst>
                                    <p:set>
                                      <p:cBhvr>
                                        <p:cTn id="85" dur="1" fill="hold">
                                          <p:stCondLst>
                                            <p:cond delay="0"/>
                                          </p:stCondLst>
                                        </p:cTn>
                                        <p:tgtEl>
                                          <p:spTgt spid="3">
                                            <p:txEl>
                                              <p:pRg st="7" end="7"/>
                                            </p:txEl>
                                          </p:spTgt>
                                        </p:tgtEl>
                                        <p:attrNameLst>
                                          <p:attrName>style.visibility</p:attrName>
                                        </p:attrNameLst>
                                      </p:cBhvr>
                                      <p:to>
                                        <p:strVal val="visible"/>
                                      </p:to>
                                    </p:set>
                                    <p:animEffect transition="in" filter="fade">
                                      <p:cBhvr>
                                        <p:cTn id="86"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863083-D07A-4ED5-897B-A19FC044A412}"/>
              </a:ext>
            </a:extLst>
          </p:cNvPr>
          <p:cNvSpPr>
            <a:spLocks noGrp="1"/>
          </p:cNvSpPr>
          <p:nvPr>
            <p:ph type="title"/>
          </p:nvPr>
        </p:nvSpPr>
        <p:spPr/>
        <p:txBody>
          <a:bodyPr/>
          <a:lstStyle/>
          <a:p>
            <a:r>
              <a:rPr lang="en-US" dirty="0"/>
              <a:t>Difference between Microprocessor and Microcontroller</a:t>
            </a:r>
          </a:p>
        </p:txBody>
      </p:sp>
      <p:graphicFrame>
        <p:nvGraphicFramePr>
          <p:cNvPr id="4" name="Content Placeholder 4">
            <a:extLst>
              <a:ext uri="{FF2B5EF4-FFF2-40B4-BE49-F238E27FC236}">
                <a16:creationId xmlns:a16="http://schemas.microsoft.com/office/drawing/2014/main" id="{2486BC6F-42B7-4A1D-889E-1B1818D1D5FB}"/>
              </a:ext>
            </a:extLst>
          </p:cNvPr>
          <p:cNvGraphicFramePr>
            <a:graphicFrameLocks/>
          </p:cNvGraphicFramePr>
          <p:nvPr>
            <p:extLst>
              <p:ext uri="{D42A27DB-BD31-4B8C-83A1-F6EECF244321}">
                <p14:modId xmlns:p14="http://schemas.microsoft.com/office/powerpoint/2010/main" val="954041057"/>
              </p:ext>
            </p:extLst>
          </p:nvPr>
        </p:nvGraphicFramePr>
        <p:xfrm>
          <a:off x="60839" y="1654672"/>
          <a:ext cx="12060821" cy="414637"/>
        </p:xfrm>
        <a:graphic>
          <a:graphicData uri="http://schemas.openxmlformats.org/drawingml/2006/table">
            <a:tbl>
              <a:tblPr firstRow="1" bandRow="1">
                <a:tableStyleId>{8EC20E35-A176-4012-BC5E-935CFFF8708E}</a:tableStyleId>
              </a:tblPr>
              <a:tblGrid>
                <a:gridCol w="2017868">
                  <a:extLst>
                    <a:ext uri="{9D8B030D-6E8A-4147-A177-3AD203B41FA5}">
                      <a16:colId xmlns:a16="http://schemas.microsoft.com/office/drawing/2014/main" val="20000"/>
                    </a:ext>
                  </a:extLst>
                </a:gridCol>
                <a:gridCol w="5009880">
                  <a:extLst>
                    <a:ext uri="{9D8B030D-6E8A-4147-A177-3AD203B41FA5}">
                      <a16:colId xmlns:a16="http://schemas.microsoft.com/office/drawing/2014/main" val="20001"/>
                    </a:ext>
                  </a:extLst>
                </a:gridCol>
                <a:gridCol w="5033073">
                  <a:extLst>
                    <a:ext uri="{9D8B030D-6E8A-4147-A177-3AD203B41FA5}">
                      <a16:colId xmlns:a16="http://schemas.microsoft.com/office/drawing/2014/main" val="20002"/>
                    </a:ext>
                  </a:extLst>
                </a:gridCol>
              </a:tblGrid>
              <a:tr h="414637">
                <a:tc>
                  <a:txBody>
                    <a:bodyPr/>
                    <a:lstStyle/>
                    <a:p>
                      <a:endParaRPr lang="en-US" b="1" dirty="0">
                        <a:solidFill>
                          <a:schemeClr val="tx1"/>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ctr"/>
                      <a:r>
                        <a:rPr lang="en-US" sz="1800" kern="1200" dirty="0">
                          <a:solidFill>
                            <a:schemeClr val="tx1"/>
                          </a:solidFill>
                        </a:rPr>
                        <a:t>Microprocessor</a:t>
                      </a:r>
                      <a:endParaRPr lang="en-US" sz="1800" b="1" kern="1200" dirty="0">
                        <a:solidFill>
                          <a:schemeClr val="tx1"/>
                        </a:solidFill>
                        <a:latin typeface="+mn-lt"/>
                        <a:ea typeface="+mn-ea"/>
                        <a:cs typeface="+mn-cs"/>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ctr"/>
                      <a:r>
                        <a:rPr lang="en-US" sz="1800" b="1" kern="1200" dirty="0">
                          <a:solidFill>
                            <a:schemeClr val="tx1"/>
                          </a:solidFill>
                          <a:latin typeface="+mn-lt"/>
                          <a:ea typeface="+mn-ea"/>
                          <a:cs typeface="+mn-cs"/>
                        </a:rPr>
                        <a:t>Microcontroller</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extLst>
                  <a:ext uri="{0D108BD9-81ED-4DB2-BD59-A6C34878D82A}">
                    <a16:rowId xmlns:a16="http://schemas.microsoft.com/office/drawing/2014/main" val="10001"/>
                  </a:ext>
                </a:extLst>
              </a:tr>
            </a:tbl>
          </a:graphicData>
        </a:graphic>
      </p:graphicFrame>
      <p:sp>
        <p:nvSpPr>
          <p:cNvPr id="8" name="TextBox 7">
            <a:extLst>
              <a:ext uri="{FF2B5EF4-FFF2-40B4-BE49-F238E27FC236}">
                <a16:creationId xmlns:a16="http://schemas.microsoft.com/office/drawing/2014/main" id="{A78CF7EC-C4E0-45A3-BEFD-B20FDECA3C5A}"/>
              </a:ext>
            </a:extLst>
          </p:cNvPr>
          <p:cNvSpPr txBox="1"/>
          <p:nvPr/>
        </p:nvSpPr>
        <p:spPr>
          <a:xfrm>
            <a:off x="64996" y="1258269"/>
            <a:ext cx="5604283" cy="369332"/>
          </a:xfrm>
          <a:prstGeom prst="rect">
            <a:avLst/>
          </a:prstGeom>
          <a:noFill/>
        </p:spPr>
        <p:txBody>
          <a:bodyPr wrap="square" rtlCol="0">
            <a:spAutoFit/>
          </a:bodyPr>
          <a:lstStyle/>
          <a:p>
            <a:r>
              <a:rPr lang="en-US" b="1" dirty="0">
                <a:solidFill>
                  <a:schemeClr val="accent6"/>
                </a:solidFill>
              </a:rPr>
              <a:t>Difference between Microprocessor and Microcontroller</a:t>
            </a:r>
          </a:p>
        </p:txBody>
      </p:sp>
      <p:sp>
        <p:nvSpPr>
          <p:cNvPr id="3" name="Down Arrow 2">
            <a:hlinkClick r:id="rId2" action="ppaction://hlinksldjump"/>
          </p:cNvPr>
          <p:cNvSpPr/>
          <p:nvPr/>
        </p:nvSpPr>
        <p:spPr>
          <a:xfrm rot="5400000">
            <a:off x="11761630" y="6236594"/>
            <a:ext cx="225380" cy="437882"/>
          </a:xfrm>
          <a:prstGeom prst="downArrow">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6" name="Content Placeholder 4">
            <a:extLst>
              <a:ext uri="{FF2B5EF4-FFF2-40B4-BE49-F238E27FC236}">
                <a16:creationId xmlns:a16="http://schemas.microsoft.com/office/drawing/2014/main" id="{2486BC6F-42B7-4A1D-889E-1B1818D1D5FB}"/>
              </a:ext>
            </a:extLst>
          </p:cNvPr>
          <p:cNvGraphicFramePr>
            <a:graphicFrameLocks/>
          </p:cNvGraphicFramePr>
          <p:nvPr>
            <p:extLst>
              <p:ext uri="{D42A27DB-BD31-4B8C-83A1-F6EECF244321}">
                <p14:modId xmlns:p14="http://schemas.microsoft.com/office/powerpoint/2010/main" val="3934301272"/>
              </p:ext>
            </p:extLst>
          </p:nvPr>
        </p:nvGraphicFramePr>
        <p:xfrm>
          <a:off x="60839" y="2065487"/>
          <a:ext cx="12060821" cy="414637"/>
        </p:xfrm>
        <a:graphic>
          <a:graphicData uri="http://schemas.openxmlformats.org/drawingml/2006/table">
            <a:tbl>
              <a:tblPr firstRow="1" bandRow="1">
                <a:tableStyleId>{8EC20E35-A176-4012-BC5E-935CFFF8708E}</a:tableStyleId>
              </a:tblPr>
              <a:tblGrid>
                <a:gridCol w="2017868">
                  <a:extLst>
                    <a:ext uri="{9D8B030D-6E8A-4147-A177-3AD203B41FA5}">
                      <a16:colId xmlns:a16="http://schemas.microsoft.com/office/drawing/2014/main" val="20000"/>
                    </a:ext>
                  </a:extLst>
                </a:gridCol>
                <a:gridCol w="5009880">
                  <a:extLst>
                    <a:ext uri="{9D8B030D-6E8A-4147-A177-3AD203B41FA5}">
                      <a16:colId xmlns:a16="http://schemas.microsoft.com/office/drawing/2014/main" val="20001"/>
                    </a:ext>
                  </a:extLst>
                </a:gridCol>
                <a:gridCol w="5033073">
                  <a:extLst>
                    <a:ext uri="{9D8B030D-6E8A-4147-A177-3AD203B41FA5}">
                      <a16:colId xmlns:a16="http://schemas.microsoft.com/office/drawing/2014/main" val="20002"/>
                    </a:ext>
                  </a:extLst>
                </a:gridCol>
              </a:tblGrid>
              <a:tr h="414637">
                <a:tc>
                  <a:txBody>
                    <a:bodyPr/>
                    <a:lstStyle/>
                    <a:p>
                      <a:pPr marL="0" algn="l" defTabSz="914400" rtl="0" eaLnBrk="1" latinLnBrk="0" hangingPunct="1"/>
                      <a:r>
                        <a:rPr lang="en-US" sz="1900" b="0" kern="1200" dirty="0">
                          <a:solidFill>
                            <a:schemeClr val="dk1"/>
                          </a:solidFill>
                          <a:latin typeface="+mn-lt"/>
                          <a:ea typeface="+mn-ea"/>
                          <a:cs typeface="+mn-cs"/>
                        </a:rPr>
                        <a:t>Application</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just"/>
                      <a:r>
                        <a:rPr lang="en-US" sz="2000" b="0" dirty="0">
                          <a:solidFill>
                            <a:schemeClr val="tx2"/>
                          </a:solidFill>
                        </a:rPr>
                        <a:t>It is</a:t>
                      </a:r>
                      <a:r>
                        <a:rPr lang="en-US" sz="2000" b="0" baseline="0" dirty="0">
                          <a:solidFill>
                            <a:schemeClr val="tx2"/>
                          </a:solidFill>
                        </a:rPr>
                        <a:t> used in applications of General purpose.</a:t>
                      </a:r>
                      <a:endParaRPr lang="en-US" sz="2000" b="0" dirty="0">
                        <a:solidFill>
                          <a:schemeClr val="tx2"/>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just"/>
                      <a:r>
                        <a:rPr lang="en-US" sz="2000" b="0" dirty="0">
                          <a:solidFill>
                            <a:schemeClr val="accent6"/>
                          </a:solidFill>
                        </a:rPr>
                        <a:t>It is  used in specific</a:t>
                      </a:r>
                      <a:r>
                        <a:rPr lang="en-US" sz="2000" b="0" baseline="0" dirty="0">
                          <a:solidFill>
                            <a:schemeClr val="accent6"/>
                          </a:solidFill>
                        </a:rPr>
                        <a:t> applications.</a:t>
                      </a:r>
                      <a:endParaRPr lang="en-US" sz="2000" b="0" dirty="0">
                        <a:solidFill>
                          <a:schemeClr val="accent6"/>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bl>
          </a:graphicData>
        </a:graphic>
      </p:graphicFrame>
      <p:graphicFrame>
        <p:nvGraphicFramePr>
          <p:cNvPr id="7" name="Content Placeholder 4">
            <a:extLst>
              <a:ext uri="{FF2B5EF4-FFF2-40B4-BE49-F238E27FC236}">
                <a16:creationId xmlns:a16="http://schemas.microsoft.com/office/drawing/2014/main" id="{2486BC6F-42B7-4A1D-889E-1B1818D1D5FB}"/>
              </a:ext>
            </a:extLst>
          </p:cNvPr>
          <p:cNvGraphicFramePr>
            <a:graphicFrameLocks/>
          </p:cNvGraphicFramePr>
          <p:nvPr>
            <p:extLst>
              <p:ext uri="{D42A27DB-BD31-4B8C-83A1-F6EECF244321}">
                <p14:modId xmlns:p14="http://schemas.microsoft.com/office/powerpoint/2010/main" val="1697221849"/>
              </p:ext>
            </p:extLst>
          </p:nvPr>
        </p:nvGraphicFramePr>
        <p:xfrm>
          <a:off x="60839" y="2476308"/>
          <a:ext cx="12060821" cy="1013558"/>
        </p:xfrm>
        <a:graphic>
          <a:graphicData uri="http://schemas.openxmlformats.org/drawingml/2006/table">
            <a:tbl>
              <a:tblPr firstRow="1" bandRow="1">
                <a:tableStyleId>{8EC20E35-A176-4012-BC5E-935CFFF8708E}</a:tableStyleId>
              </a:tblPr>
              <a:tblGrid>
                <a:gridCol w="2017868">
                  <a:extLst>
                    <a:ext uri="{9D8B030D-6E8A-4147-A177-3AD203B41FA5}">
                      <a16:colId xmlns:a16="http://schemas.microsoft.com/office/drawing/2014/main" val="20000"/>
                    </a:ext>
                  </a:extLst>
                </a:gridCol>
                <a:gridCol w="5009880">
                  <a:extLst>
                    <a:ext uri="{9D8B030D-6E8A-4147-A177-3AD203B41FA5}">
                      <a16:colId xmlns:a16="http://schemas.microsoft.com/office/drawing/2014/main" val="20001"/>
                    </a:ext>
                  </a:extLst>
                </a:gridCol>
                <a:gridCol w="5033073">
                  <a:extLst>
                    <a:ext uri="{9D8B030D-6E8A-4147-A177-3AD203B41FA5}">
                      <a16:colId xmlns:a16="http://schemas.microsoft.com/office/drawing/2014/main" val="20002"/>
                    </a:ext>
                  </a:extLst>
                </a:gridCol>
              </a:tblGrid>
              <a:tr h="1013558">
                <a:tc>
                  <a:txBody>
                    <a:bodyPr/>
                    <a:lstStyle/>
                    <a:p>
                      <a:pPr marL="0" algn="l" defTabSz="914400" rtl="0" eaLnBrk="1" latinLnBrk="0" hangingPunct="1"/>
                      <a:r>
                        <a:rPr lang="en-US" sz="1900" b="0" kern="1200" dirty="0">
                          <a:solidFill>
                            <a:schemeClr val="dk1"/>
                          </a:solidFill>
                          <a:latin typeface="+mn-lt"/>
                          <a:ea typeface="+mn-ea"/>
                          <a:cs typeface="+mn-cs"/>
                        </a:rPr>
                        <a:t>Peripherals </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just"/>
                      <a:r>
                        <a:rPr lang="en-US" sz="2000" b="0" dirty="0">
                          <a:solidFill>
                            <a:schemeClr val="tx2"/>
                          </a:solidFill>
                        </a:rPr>
                        <a:t>Peripheral devices (like memory, I/O ports,</a:t>
                      </a:r>
                      <a:r>
                        <a:rPr lang="en-US" sz="2000" b="0" baseline="0" dirty="0">
                          <a:solidFill>
                            <a:schemeClr val="tx2"/>
                          </a:solidFill>
                        </a:rPr>
                        <a:t> ADC/DAC etc.) </a:t>
                      </a:r>
                      <a:r>
                        <a:rPr lang="en-US" sz="2000" b="0" dirty="0">
                          <a:solidFill>
                            <a:schemeClr val="tx2"/>
                          </a:solidFill>
                        </a:rPr>
                        <a:t>are required for</a:t>
                      </a:r>
                      <a:r>
                        <a:rPr lang="en-US" sz="2000" b="0" baseline="0" dirty="0">
                          <a:solidFill>
                            <a:schemeClr val="tx2"/>
                          </a:solidFill>
                        </a:rPr>
                        <a:t> the operation of Microprocessor based system.</a:t>
                      </a:r>
                      <a:endParaRPr lang="en-US" sz="2000" b="0" dirty="0">
                        <a:solidFill>
                          <a:schemeClr val="tx2"/>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just"/>
                      <a:r>
                        <a:rPr lang="en-US" sz="2000" b="0" dirty="0">
                          <a:solidFill>
                            <a:schemeClr val="accent6"/>
                          </a:solidFill>
                        </a:rPr>
                        <a:t>Peripheral</a:t>
                      </a:r>
                      <a:r>
                        <a:rPr lang="en-US" sz="2000" b="0" baseline="0" dirty="0">
                          <a:solidFill>
                            <a:schemeClr val="accent6"/>
                          </a:solidFill>
                        </a:rPr>
                        <a:t> devices are not required to operate.</a:t>
                      </a:r>
                      <a:endParaRPr lang="en-US" sz="2000" b="0" dirty="0">
                        <a:solidFill>
                          <a:schemeClr val="accent6"/>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bl>
          </a:graphicData>
        </a:graphic>
      </p:graphicFrame>
      <p:graphicFrame>
        <p:nvGraphicFramePr>
          <p:cNvPr id="9" name="Content Placeholder 4">
            <a:extLst>
              <a:ext uri="{FF2B5EF4-FFF2-40B4-BE49-F238E27FC236}">
                <a16:creationId xmlns:a16="http://schemas.microsoft.com/office/drawing/2014/main" id="{2486BC6F-42B7-4A1D-889E-1B1818D1D5FB}"/>
              </a:ext>
            </a:extLst>
          </p:cNvPr>
          <p:cNvGraphicFramePr>
            <a:graphicFrameLocks/>
          </p:cNvGraphicFramePr>
          <p:nvPr>
            <p:extLst>
              <p:ext uri="{D42A27DB-BD31-4B8C-83A1-F6EECF244321}">
                <p14:modId xmlns:p14="http://schemas.microsoft.com/office/powerpoint/2010/main" val="3031463119"/>
              </p:ext>
            </p:extLst>
          </p:nvPr>
        </p:nvGraphicFramePr>
        <p:xfrm>
          <a:off x="60839" y="3483474"/>
          <a:ext cx="12060821" cy="706419"/>
        </p:xfrm>
        <a:graphic>
          <a:graphicData uri="http://schemas.openxmlformats.org/drawingml/2006/table">
            <a:tbl>
              <a:tblPr firstRow="1" bandRow="1">
                <a:tableStyleId>{8EC20E35-A176-4012-BC5E-935CFFF8708E}</a:tableStyleId>
              </a:tblPr>
              <a:tblGrid>
                <a:gridCol w="2017868">
                  <a:extLst>
                    <a:ext uri="{9D8B030D-6E8A-4147-A177-3AD203B41FA5}">
                      <a16:colId xmlns:a16="http://schemas.microsoft.com/office/drawing/2014/main" val="20000"/>
                    </a:ext>
                  </a:extLst>
                </a:gridCol>
                <a:gridCol w="5009880">
                  <a:extLst>
                    <a:ext uri="{9D8B030D-6E8A-4147-A177-3AD203B41FA5}">
                      <a16:colId xmlns:a16="http://schemas.microsoft.com/office/drawing/2014/main" val="20001"/>
                    </a:ext>
                  </a:extLst>
                </a:gridCol>
                <a:gridCol w="5033073">
                  <a:extLst>
                    <a:ext uri="{9D8B030D-6E8A-4147-A177-3AD203B41FA5}">
                      <a16:colId xmlns:a16="http://schemas.microsoft.com/office/drawing/2014/main" val="20002"/>
                    </a:ext>
                  </a:extLst>
                </a:gridCol>
              </a:tblGrid>
              <a:tr h="706419">
                <a:tc>
                  <a:txBody>
                    <a:bodyPr/>
                    <a:lstStyle/>
                    <a:p>
                      <a:pPr marL="0" algn="l" defTabSz="914400" rtl="0" eaLnBrk="1" latinLnBrk="0" hangingPunct="1"/>
                      <a:r>
                        <a:rPr lang="en-US" sz="1900" b="0" kern="1200" dirty="0">
                          <a:solidFill>
                            <a:schemeClr val="dk1"/>
                          </a:solidFill>
                          <a:latin typeface="+mn-lt"/>
                          <a:ea typeface="+mn-ea"/>
                          <a:cs typeface="+mn-cs"/>
                        </a:rPr>
                        <a:t>Size of memory</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just"/>
                      <a:r>
                        <a:rPr lang="en-US" sz="2000" b="0" dirty="0">
                          <a:solidFill>
                            <a:schemeClr val="tx2"/>
                          </a:solidFill>
                        </a:rPr>
                        <a:t>Microprocessor</a:t>
                      </a:r>
                      <a:r>
                        <a:rPr lang="en-US" sz="2000" b="0" baseline="0" dirty="0">
                          <a:solidFill>
                            <a:schemeClr val="tx2"/>
                          </a:solidFill>
                        </a:rPr>
                        <a:t> based system will have large  size of RAM and program memory (MB/GB).</a:t>
                      </a:r>
                      <a:endParaRPr lang="en-US" sz="2000" b="0" dirty="0">
                        <a:solidFill>
                          <a:schemeClr val="tx2"/>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algn="just" defTabSz="914400" rtl="0" eaLnBrk="1" latinLnBrk="0" hangingPunct="1"/>
                      <a:r>
                        <a:rPr lang="en-US" sz="2000" b="0" kern="1200" dirty="0">
                          <a:solidFill>
                            <a:schemeClr val="accent6"/>
                          </a:solidFill>
                          <a:latin typeface="+mn-lt"/>
                          <a:ea typeface="+mn-ea"/>
                          <a:cs typeface="+mn-cs"/>
                        </a:rPr>
                        <a:t>Microcontroller based system will have smaller size of RAM and program memory (KB/MB).</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bl>
          </a:graphicData>
        </a:graphic>
      </p:graphicFrame>
      <p:graphicFrame>
        <p:nvGraphicFramePr>
          <p:cNvPr id="10" name="Content Placeholder 4">
            <a:extLst>
              <a:ext uri="{FF2B5EF4-FFF2-40B4-BE49-F238E27FC236}">
                <a16:creationId xmlns:a16="http://schemas.microsoft.com/office/drawing/2014/main" id="{2486BC6F-42B7-4A1D-889E-1B1818D1D5FB}"/>
              </a:ext>
            </a:extLst>
          </p:cNvPr>
          <p:cNvGraphicFramePr>
            <a:graphicFrameLocks/>
          </p:cNvGraphicFramePr>
          <p:nvPr>
            <p:extLst>
              <p:ext uri="{D42A27DB-BD31-4B8C-83A1-F6EECF244321}">
                <p14:modId xmlns:p14="http://schemas.microsoft.com/office/powerpoint/2010/main" val="1363875633"/>
              </p:ext>
            </p:extLst>
          </p:nvPr>
        </p:nvGraphicFramePr>
        <p:xfrm>
          <a:off x="60839" y="4185836"/>
          <a:ext cx="12060821" cy="706419"/>
        </p:xfrm>
        <a:graphic>
          <a:graphicData uri="http://schemas.openxmlformats.org/drawingml/2006/table">
            <a:tbl>
              <a:tblPr firstRow="1" bandRow="1">
                <a:tableStyleId>{8EC20E35-A176-4012-BC5E-935CFFF8708E}</a:tableStyleId>
              </a:tblPr>
              <a:tblGrid>
                <a:gridCol w="2017868">
                  <a:extLst>
                    <a:ext uri="{9D8B030D-6E8A-4147-A177-3AD203B41FA5}">
                      <a16:colId xmlns:a16="http://schemas.microsoft.com/office/drawing/2014/main" val="20000"/>
                    </a:ext>
                  </a:extLst>
                </a:gridCol>
                <a:gridCol w="5009880">
                  <a:extLst>
                    <a:ext uri="{9D8B030D-6E8A-4147-A177-3AD203B41FA5}">
                      <a16:colId xmlns:a16="http://schemas.microsoft.com/office/drawing/2014/main" val="20001"/>
                    </a:ext>
                  </a:extLst>
                </a:gridCol>
                <a:gridCol w="5033073">
                  <a:extLst>
                    <a:ext uri="{9D8B030D-6E8A-4147-A177-3AD203B41FA5}">
                      <a16:colId xmlns:a16="http://schemas.microsoft.com/office/drawing/2014/main" val="20002"/>
                    </a:ext>
                  </a:extLst>
                </a:gridCol>
              </a:tblGrid>
              <a:tr h="706419">
                <a:tc>
                  <a:txBody>
                    <a:bodyPr/>
                    <a:lstStyle/>
                    <a:p>
                      <a:pPr marL="0" algn="l" defTabSz="914400" rtl="0" eaLnBrk="1" latinLnBrk="0" hangingPunct="1"/>
                      <a:r>
                        <a:rPr lang="en-US" sz="1900" b="0" kern="1200" dirty="0">
                          <a:solidFill>
                            <a:schemeClr val="dk1"/>
                          </a:solidFill>
                          <a:latin typeface="+mn-lt"/>
                          <a:ea typeface="+mn-ea"/>
                          <a:cs typeface="+mn-cs"/>
                        </a:rPr>
                        <a:t>Cost</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algn="just" defTabSz="914400" rtl="0" eaLnBrk="1" latinLnBrk="0" hangingPunct="1"/>
                      <a:r>
                        <a:rPr lang="en-IN" sz="2000" b="0" kern="1200" dirty="0">
                          <a:solidFill>
                            <a:schemeClr val="tx2"/>
                          </a:solidFill>
                          <a:latin typeface="+mn-lt"/>
                          <a:ea typeface="+mn-ea"/>
                          <a:cs typeface="+mn-cs"/>
                        </a:rPr>
                        <a:t>The cost of the microprocessor is high compared to the microcontroller.</a:t>
                      </a:r>
                      <a:endParaRPr lang="en-US" sz="2000" b="0" kern="1200" dirty="0">
                        <a:solidFill>
                          <a:schemeClr val="tx2"/>
                        </a:solidFill>
                        <a:latin typeface="+mn-lt"/>
                        <a:ea typeface="+mn-ea"/>
                        <a:cs typeface="+mn-cs"/>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just"/>
                      <a:r>
                        <a:rPr lang="en-US" sz="2000" b="0" dirty="0">
                          <a:solidFill>
                            <a:schemeClr val="accent6"/>
                          </a:solidFill>
                        </a:rPr>
                        <a:t>It is cheaper than</a:t>
                      </a:r>
                      <a:r>
                        <a:rPr lang="en-US" sz="2000" b="0" baseline="0" dirty="0">
                          <a:solidFill>
                            <a:schemeClr val="accent6"/>
                          </a:solidFill>
                        </a:rPr>
                        <a:t> Microprocessor.</a:t>
                      </a:r>
                      <a:endParaRPr lang="en-US" sz="2000" b="0" dirty="0">
                        <a:solidFill>
                          <a:schemeClr val="accent6"/>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6"/>
                  </a:ext>
                </a:extLst>
              </a:tr>
            </a:tbl>
          </a:graphicData>
        </a:graphic>
      </p:graphicFrame>
      <p:graphicFrame>
        <p:nvGraphicFramePr>
          <p:cNvPr id="11" name="Content Placeholder 4">
            <a:extLst>
              <a:ext uri="{FF2B5EF4-FFF2-40B4-BE49-F238E27FC236}">
                <a16:creationId xmlns:a16="http://schemas.microsoft.com/office/drawing/2014/main" id="{2486BC6F-42B7-4A1D-889E-1B1818D1D5FB}"/>
              </a:ext>
            </a:extLst>
          </p:cNvPr>
          <p:cNvGraphicFramePr>
            <a:graphicFrameLocks/>
          </p:cNvGraphicFramePr>
          <p:nvPr>
            <p:extLst>
              <p:ext uri="{D42A27DB-BD31-4B8C-83A1-F6EECF244321}">
                <p14:modId xmlns:p14="http://schemas.microsoft.com/office/powerpoint/2010/main" val="393532788"/>
              </p:ext>
            </p:extLst>
          </p:nvPr>
        </p:nvGraphicFramePr>
        <p:xfrm>
          <a:off x="60839" y="4888206"/>
          <a:ext cx="12060821" cy="701040"/>
        </p:xfrm>
        <a:graphic>
          <a:graphicData uri="http://schemas.openxmlformats.org/drawingml/2006/table">
            <a:tbl>
              <a:tblPr firstRow="1" bandRow="1">
                <a:tableStyleId>{8EC20E35-A176-4012-BC5E-935CFFF8708E}</a:tableStyleId>
              </a:tblPr>
              <a:tblGrid>
                <a:gridCol w="2017868">
                  <a:extLst>
                    <a:ext uri="{9D8B030D-6E8A-4147-A177-3AD203B41FA5}">
                      <a16:colId xmlns:a16="http://schemas.microsoft.com/office/drawing/2014/main" val="20000"/>
                    </a:ext>
                  </a:extLst>
                </a:gridCol>
                <a:gridCol w="5009880">
                  <a:extLst>
                    <a:ext uri="{9D8B030D-6E8A-4147-A177-3AD203B41FA5}">
                      <a16:colId xmlns:a16="http://schemas.microsoft.com/office/drawing/2014/main" val="20001"/>
                    </a:ext>
                  </a:extLst>
                </a:gridCol>
                <a:gridCol w="5033073">
                  <a:extLst>
                    <a:ext uri="{9D8B030D-6E8A-4147-A177-3AD203B41FA5}">
                      <a16:colId xmlns:a16="http://schemas.microsoft.com/office/drawing/2014/main" val="20002"/>
                    </a:ext>
                  </a:extLst>
                </a:gridCol>
              </a:tblGrid>
              <a:tr h="414637">
                <a:tc>
                  <a:txBody>
                    <a:bodyPr/>
                    <a:lstStyle/>
                    <a:p>
                      <a:pPr marL="0" algn="l" defTabSz="914400" rtl="0" eaLnBrk="1" latinLnBrk="0" hangingPunct="1"/>
                      <a:r>
                        <a:rPr lang="en-US" sz="1900" b="0" kern="1200" dirty="0">
                          <a:solidFill>
                            <a:schemeClr val="dk1"/>
                          </a:solidFill>
                          <a:latin typeface="+mn-lt"/>
                          <a:ea typeface="+mn-ea"/>
                          <a:cs typeface="+mn-cs"/>
                        </a:rPr>
                        <a:t>Complexity</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just"/>
                      <a:r>
                        <a:rPr lang="en-US" sz="2000" b="0" dirty="0">
                          <a:solidFill>
                            <a:schemeClr val="tx2"/>
                          </a:solidFill>
                        </a:rPr>
                        <a:t>The structure of Microprocessor</a:t>
                      </a:r>
                      <a:r>
                        <a:rPr lang="en-US" sz="2000" b="0" baseline="0" dirty="0">
                          <a:solidFill>
                            <a:schemeClr val="tx2"/>
                          </a:solidFill>
                        </a:rPr>
                        <a:t> based system is complex compared to Microcontroller</a:t>
                      </a:r>
                      <a:endParaRPr lang="en-US" sz="2000" b="0" dirty="0">
                        <a:solidFill>
                          <a:schemeClr val="tx2"/>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just"/>
                      <a:r>
                        <a:rPr lang="en-US" sz="2000" b="0" dirty="0">
                          <a:solidFill>
                            <a:schemeClr val="accent6"/>
                          </a:solidFill>
                        </a:rPr>
                        <a:t>The structure of Microcontroller based system is</a:t>
                      </a:r>
                      <a:r>
                        <a:rPr lang="en-US" sz="2000" b="0" baseline="0" dirty="0">
                          <a:solidFill>
                            <a:schemeClr val="accent6"/>
                          </a:solidFill>
                        </a:rPr>
                        <a:t> simpler.</a:t>
                      </a:r>
                      <a:endParaRPr lang="en-US" sz="2000" b="0" dirty="0">
                        <a:solidFill>
                          <a:schemeClr val="accent6"/>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7"/>
                  </a:ext>
                </a:extLst>
              </a:tr>
            </a:tbl>
          </a:graphicData>
        </a:graphic>
      </p:graphicFrame>
      <p:graphicFrame>
        <p:nvGraphicFramePr>
          <p:cNvPr id="12" name="Content Placeholder 4">
            <a:extLst>
              <a:ext uri="{FF2B5EF4-FFF2-40B4-BE49-F238E27FC236}">
                <a16:creationId xmlns:a16="http://schemas.microsoft.com/office/drawing/2014/main" id="{2486BC6F-42B7-4A1D-889E-1B1818D1D5FB}"/>
              </a:ext>
            </a:extLst>
          </p:cNvPr>
          <p:cNvGraphicFramePr>
            <a:graphicFrameLocks/>
          </p:cNvGraphicFramePr>
          <p:nvPr>
            <p:extLst>
              <p:ext uri="{D42A27DB-BD31-4B8C-83A1-F6EECF244321}">
                <p14:modId xmlns:p14="http://schemas.microsoft.com/office/powerpoint/2010/main" val="1099332656"/>
              </p:ext>
            </p:extLst>
          </p:nvPr>
        </p:nvGraphicFramePr>
        <p:xfrm>
          <a:off x="60839" y="5564066"/>
          <a:ext cx="12060821" cy="701040"/>
        </p:xfrm>
        <a:graphic>
          <a:graphicData uri="http://schemas.openxmlformats.org/drawingml/2006/table">
            <a:tbl>
              <a:tblPr firstRow="1" bandRow="1">
                <a:tableStyleId>{8EC20E35-A176-4012-BC5E-935CFFF8708E}</a:tableStyleId>
              </a:tblPr>
              <a:tblGrid>
                <a:gridCol w="2017868">
                  <a:extLst>
                    <a:ext uri="{9D8B030D-6E8A-4147-A177-3AD203B41FA5}">
                      <a16:colId xmlns:a16="http://schemas.microsoft.com/office/drawing/2014/main" val="20000"/>
                    </a:ext>
                  </a:extLst>
                </a:gridCol>
                <a:gridCol w="5009880">
                  <a:extLst>
                    <a:ext uri="{9D8B030D-6E8A-4147-A177-3AD203B41FA5}">
                      <a16:colId xmlns:a16="http://schemas.microsoft.com/office/drawing/2014/main" val="20001"/>
                    </a:ext>
                  </a:extLst>
                </a:gridCol>
                <a:gridCol w="5033073">
                  <a:extLst>
                    <a:ext uri="{9D8B030D-6E8A-4147-A177-3AD203B41FA5}">
                      <a16:colId xmlns:a16="http://schemas.microsoft.com/office/drawing/2014/main" val="20002"/>
                    </a:ext>
                  </a:extLst>
                </a:gridCol>
              </a:tblGrid>
              <a:tr h="414637">
                <a:tc>
                  <a:txBody>
                    <a:bodyPr/>
                    <a:lstStyle/>
                    <a:p>
                      <a:pPr marL="0" algn="l" defTabSz="914400" rtl="0" eaLnBrk="1" latinLnBrk="0" hangingPunct="1"/>
                      <a:r>
                        <a:rPr lang="en-US" sz="1900" b="0" kern="1200" dirty="0">
                          <a:solidFill>
                            <a:schemeClr val="dk1"/>
                          </a:solidFill>
                          <a:latin typeface="+mn-lt"/>
                          <a:ea typeface="+mn-ea"/>
                          <a:cs typeface="+mn-cs"/>
                        </a:rPr>
                        <a:t>Power Consumption</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just"/>
                      <a:r>
                        <a:rPr lang="en-IN" sz="2000" b="0" dirty="0">
                          <a:solidFill>
                            <a:schemeClr val="tx2"/>
                          </a:solidFill>
                        </a:rPr>
                        <a:t>The power consumption for the microprocessor is high.</a:t>
                      </a:r>
                      <a:endParaRPr lang="en-US" sz="2000" b="0" dirty="0">
                        <a:solidFill>
                          <a:schemeClr val="tx2"/>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just"/>
                      <a:r>
                        <a:rPr lang="en-IN" sz="2000" b="0" dirty="0">
                          <a:solidFill>
                            <a:schemeClr val="accent6"/>
                          </a:solidFill>
                        </a:rPr>
                        <a:t>The power consumption for the microcontroller is less.</a:t>
                      </a:r>
                      <a:endParaRPr lang="en-US" sz="2000" b="0" dirty="0">
                        <a:solidFill>
                          <a:schemeClr val="accent6"/>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14334387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500"/>
                                        <p:tgtEl>
                                          <p:spTgt spid="11"/>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fade">
                                      <p:cBhvr>
                                        <p:cTn id="42" dur="500"/>
                                        <p:tgtEl>
                                          <p:spTgt spid="12"/>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3"/>
                                        </p:tgtEl>
                                        <p:attrNameLst>
                                          <p:attrName>style.visibility</p:attrName>
                                        </p:attrNameLst>
                                      </p:cBhvr>
                                      <p:to>
                                        <p:strVal val="visible"/>
                                      </p:to>
                                    </p:set>
                                    <p:animEffect transition="in" filter="fade">
                                      <p:cBhvr>
                                        <p:cTn id="4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3"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Content Placeholder 4">
            <a:extLst>
              <a:ext uri="{FF2B5EF4-FFF2-40B4-BE49-F238E27FC236}">
                <a16:creationId xmlns:a16="http://schemas.microsoft.com/office/drawing/2014/main" id="{2486BC6F-42B7-4A1D-889E-1B1818D1D5FB}"/>
              </a:ext>
            </a:extLst>
          </p:cNvPr>
          <p:cNvGraphicFramePr>
            <a:graphicFrameLocks/>
          </p:cNvGraphicFramePr>
          <p:nvPr>
            <p:extLst>
              <p:ext uri="{D42A27DB-BD31-4B8C-83A1-F6EECF244321}">
                <p14:modId xmlns:p14="http://schemas.microsoft.com/office/powerpoint/2010/main" val="1973336579"/>
              </p:ext>
            </p:extLst>
          </p:nvPr>
        </p:nvGraphicFramePr>
        <p:xfrm>
          <a:off x="99476" y="3801526"/>
          <a:ext cx="11929392" cy="2242112"/>
        </p:xfrm>
        <a:graphic>
          <a:graphicData uri="http://schemas.openxmlformats.org/drawingml/2006/table">
            <a:tbl>
              <a:tblPr firstRow="1" bandRow="1">
                <a:tableStyleId>{8EC20E35-A176-4012-BC5E-935CFFF8708E}</a:tableStyleId>
              </a:tblPr>
              <a:tblGrid>
                <a:gridCol w="6043747">
                  <a:extLst>
                    <a:ext uri="{9D8B030D-6E8A-4147-A177-3AD203B41FA5}">
                      <a16:colId xmlns:a16="http://schemas.microsoft.com/office/drawing/2014/main" val="20001"/>
                    </a:ext>
                  </a:extLst>
                </a:gridCol>
                <a:gridCol w="5885645">
                  <a:extLst>
                    <a:ext uri="{9D8B030D-6E8A-4147-A177-3AD203B41FA5}">
                      <a16:colId xmlns:a16="http://schemas.microsoft.com/office/drawing/2014/main" val="20002"/>
                    </a:ext>
                  </a:extLst>
                </a:gridCol>
              </a:tblGrid>
              <a:tr h="2242112">
                <a:tc>
                  <a:txBody>
                    <a:bodyPr/>
                    <a:lstStyle/>
                    <a:p>
                      <a:pPr algn="just"/>
                      <a:endParaRPr lang="en-US" sz="2000" dirty="0">
                        <a:solidFill>
                          <a:schemeClr val="tx2"/>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algn="just" defTabSz="914400" rtl="0" eaLnBrk="1" latinLnBrk="0" hangingPunct="1"/>
                      <a:endParaRPr lang="en-US" sz="2000" kern="1200" dirty="0">
                        <a:solidFill>
                          <a:schemeClr val="accent6"/>
                        </a:solidFill>
                        <a:latin typeface="+mn-lt"/>
                        <a:ea typeface="+mn-ea"/>
                        <a:cs typeface="+mn-cs"/>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bl>
          </a:graphicData>
        </a:graphic>
      </p:graphicFrame>
      <p:sp>
        <p:nvSpPr>
          <p:cNvPr id="2" name="Title 1">
            <a:extLst>
              <a:ext uri="{FF2B5EF4-FFF2-40B4-BE49-F238E27FC236}">
                <a16:creationId xmlns:a16="http://schemas.microsoft.com/office/drawing/2014/main" id="{BB863083-D07A-4ED5-897B-A19FC044A412}"/>
              </a:ext>
            </a:extLst>
          </p:cNvPr>
          <p:cNvSpPr>
            <a:spLocks noGrp="1"/>
          </p:cNvSpPr>
          <p:nvPr>
            <p:ph type="title"/>
          </p:nvPr>
        </p:nvSpPr>
        <p:spPr/>
        <p:txBody>
          <a:bodyPr/>
          <a:lstStyle/>
          <a:p>
            <a:r>
              <a:rPr lang="en-US" dirty="0"/>
              <a:t>Difference between Analog and Digital</a:t>
            </a:r>
          </a:p>
        </p:txBody>
      </p:sp>
      <p:graphicFrame>
        <p:nvGraphicFramePr>
          <p:cNvPr id="4" name="Content Placeholder 4">
            <a:extLst>
              <a:ext uri="{FF2B5EF4-FFF2-40B4-BE49-F238E27FC236}">
                <a16:creationId xmlns:a16="http://schemas.microsoft.com/office/drawing/2014/main" id="{2486BC6F-42B7-4A1D-889E-1B1818D1D5FB}"/>
              </a:ext>
            </a:extLst>
          </p:cNvPr>
          <p:cNvGraphicFramePr>
            <a:graphicFrameLocks/>
          </p:cNvGraphicFramePr>
          <p:nvPr>
            <p:extLst>
              <p:ext uri="{D42A27DB-BD31-4B8C-83A1-F6EECF244321}">
                <p14:modId xmlns:p14="http://schemas.microsoft.com/office/powerpoint/2010/main" val="3462561968"/>
              </p:ext>
            </p:extLst>
          </p:nvPr>
        </p:nvGraphicFramePr>
        <p:xfrm>
          <a:off x="99476" y="1654672"/>
          <a:ext cx="11929392" cy="414637"/>
        </p:xfrm>
        <a:graphic>
          <a:graphicData uri="http://schemas.openxmlformats.org/drawingml/2006/table">
            <a:tbl>
              <a:tblPr firstRow="1" bandRow="1">
                <a:tableStyleId>{8EC20E35-A176-4012-BC5E-935CFFF8708E}</a:tableStyleId>
              </a:tblPr>
              <a:tblGrid>
                <a:gridCol w="6043747">
                  <a:extLst>
                    <a:ext uri="{9D8B030D-6E8A-4147-A177-3AD203B41FA5}">
                      <a16:colId xmlns:a16="http://schemas.microsoft.com/office/drawing/2014/main" val="20001"/>
                    </a:ext>
                  </a:extLst>
                </a:gridCol>
                <a:gridCol w="5885645">
                  <a:extLst>
                    <a:ext uri="{9D8B030D-6E8A-4147-A177-3AD203B41FA5}">
                      <a16:colId xmlns:a16="http://schemas.microsoft.com/office/drawing/2014/main" val="20002"/>
                    </a:ext>
                  </a:extLst>
                </a:gridCol>
              </a:tblGrid>
              <a:tr h="414637">
                <a:tc>
                  <a:txBody>
                    <a:bodyPr/>
                    <a:lstStyle/>
                    <a:p>
                      <a:pPr algn="ctr"/>
                      <a:r>
                        <a:rPr lang="en-US" sz="1800" kern="1200" dirty="0">
                          <a:solidFill>
                            <a:schemeClr val="tx1"/>
                          </a:solidFill>
                        </a:rPr>
                        <a:t>Analog Signals</a:t>
                      </a:r>
                      <a:endParaRPr lang="en-US" sz="1800" b="1" kern="1200" dirty="0">
                        <a:solidFill>
                          <a:schemeClr val="tx1"/>
                        </a:solidFill>
                        <a:latin typeface="+mn-lt"/>
                        <a:ea typeface="+mn-ea"/>
                        <a:cs typeface="+mn-cs"/>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ctr"/>
                      <a:r>
                        <a:rPr lang="en-US" sz="1800" b="1" kern="1200" dirty="0">
                          <a:solidFill>
                            <a:schemeClr val="tx1"/>
                          </a:solidFill>
                          <a:latin typeface="+mn-lt"/>
                          <a:ea typeface="+mn-ea"/>
                          <a:cs typeface="+mn-cs"/>
                        </a:rPr>
                        <a:t>Digital Signals</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extLst>
                  <a:ext uri="{0D108BD9-81ED-4DB2-BD59-A6C34878D82A}">
                    <a16:rowId xmlns:a16="http://schemas.microsoft.com/office/drawing/2014/main" val="10001"/>
                  </a:ext>
                </a:extLst>
              </a:tr>
            </a:tbl>
          </a:graphicData>
        </a:graphic>
      </p:graphicFrame>
      <p:sp>
        <p:nvSpPr>
          <p:cNvPr id="8" name="TextBox 7">
            <a:extLst>
              <a:ext uri="{FF2B5EF4-FFF2-40B4-BE49-F238E27FC236}">
                <a16:creationId xmlns:a16="http://schemas.microsoft.com/office/drawing/2014/main" id="{A78CF7EC-C4E0-45A3-BEFD-B20FDECA3C5A}"/>
              </a:ext>
            </a:extLst>
          </p:cNvPr>
          <p:cNvSpPr txBox="1"/>
          <p:nvPr/>
        </p:nvSpPr>
        <p:spPr>
          <a:xfrm>
            <a:off x="64996" y="1258269"/>
            <a:ext cx="5604283" cy="369332"/>
          </a:xfrm>
          <a:prstGeom prst="rect">
            <a:avLst/>
          </a:prstGeom>
          <a:noFill/>
        </p:spPr>
        <p:txBody>
          <a:bodyPr wrap="square" rtlCol="0">
            <a:spAutoFit/>
          </a:bodyPr>
          <a:lstStyle/>
          <a:p>
            <a:r>
              <a:rPr lang="en-US" b="1" dirty="0">
                <a:solidFill>
                  <a:schemeClr val="accent6"/>
                </a:solidFill>
              </a:rPr>
              <a:t>Difference between Analog and Digital Signal</a:t>
            </a:r>
          </a:p>
        </p:txBody>
      </p:sp>
      <p:pic>
        <p:nvPicPr>
          <p:cNvPr id="6" name="Picture 5"/>
          <p:cNvPicPr>
            <a:picLocks noChangeAspect="1"/>
          </p:cNvPicPr>
          <p:nvPr/>
        </p:nvPicPr>
        <p:blipFill rotWithShape="1">
          <a:blip r:embed="rId2"/>
          <a:srcRect l="35578" t="4492" r="30788" b="66730"/>
          <a:stretch/>
        </p:blipFill>
        <p:spPr>
          <a:xfrm>
            <a:off x="1352940" y="3913479"/>
            <a:ext cx="3028394" cy="1917476"/>
          </a:xfrm>
          <a:prstGeom prst="rect">
            <a:avLst/>
          </a:prstGeom>
        </p:spPr>
      </p:pic>
      <p:pic>
        <p:nvPicPr>
          <p:cNvPr id="7" name="Picture 6"/>
          <p:cNvPicPr>
            <a:picLocks noChangeAspect="1"/>
          </p:cNvPicPr>
          <p:nvPr/>
        </p:nvPicPr>
        <p:blipFill rotWithShape="1">
          <a:blip r:embed="rId2"/>
          <a:srcRect l="67118" t="38590" b="31947"/>
          <a:stretch/>
        </p:blipFill>
        <p:spPr>
          <a:xfrm>
            <a:off x="7984901" y="3868777"/>
            <a:ext cx="3026664" cy="2006879"/>
          </a:xfrm>
          <a:prstGeom prst="rect">
            <a:avLst/>
          </a:prstGeom>
        </p:spPr>
      </p:pic>
      <p:sp>
        <p:nvSpPr>
          <p:cNvPr id="9" name="Down Arrow 8">
            <a:hlinkClick r:id="rId3" action="ppaction://hlinksldjump"/>
          </p:cNvPr>
          <p:cNvSpPr/>
          <p:nvPr/>
        </p:nvSpPr>
        <p:spPr>
          <a:xfrm rot="5400000">
            <a:off x="11761630" y="6236594"/>
            <a:ext cx="225380" cy="437882"/>
          </a:xfrm>
          <a:prstGeom prst="downArrow">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1" name="Content Placeholder 4">
            <a:extLst>
              <a:ext uri="{FF2B5EF4-FFF2-40B4-BE49-F238E27FC236}">
                <a16:creationId xmlns:a16="http://schemas.microsoft.com/office/drawing/2014/main" id="{2486BC6F-42B7-4A1D-889E-1B1818D1D5FB}"/>
              </a:ext>
            </a:extLst>
          </p:cNvPr>
          <p:cNvGraphicFramePr>
            <a:graphicFrameLocks/>
          </p:cNvGraphicFramePr>
          <p:nvPr>
            <p:extLst>
              <p:ext uri="{D42A27DB-BD31-4B8C-83A1-F6EECF244321}">
                <p14:modId xmlns:p14="http://schemas.microsoft.com/office/powerpoint/2010/main" val="931590908"/>
              </p:ext>
            </p:extLst>
          </p:nvPr>
        </p:nvGraphicFramePr>
        <p:xfrm>
          <a:off x="99476" y="2078741"/>
          <a:ext cx="11929392" cy="701040"/>
        </p:xfrm>
        <a:graphic>
          <a:graphicData uri="http://schemas.openxmlformats.org/drawingml/2006/table">
            <a:tbl>
              <a:tblPr firstRow="1" bandRow="1">
                <a:tableStyleId>{8EC20E35-A176-4012-BC5E-935CFFF8708E}</a:tableStyleId>
              </a:tblPr>
              <a:tblGrid>
                <a:gridCol w="6043747">
                  <a:extLst>
                    <a:ext uri="{9D8B030D-6E8A-4147-A177-3AD203B41FA5}">
                      <a16:colId xmlns:a16="http://schemas.microsoft.com/office/drawing/2014/main" val="20001"/>
                    </a:ext>
                  </a:extLst>
                </a:gridCol>
                <a:gridCol w="5885645">
                  <a:extLst>
                    <a:ext uri="{9D8B030D-6E8A-4147-A177-3AD203B41FA5}">
                      <a16:colId xmlns:a16="http://schemas.microsoft.com/office/drawing/2014/main" val="20002"/>
                    </a:ext>
                  </a:extLst>
                </a:gridCol>
              </a:tblGrid>
              <a:tr h="414637">
                <a:tc>
                  <a:txBody>
                    <a:bodyPr/>
                    <a:lstStyle/>
                    <a:p>
                      <a:pPr algn="just"/>
                      <a:r>
                        <a:rPr lang="en-US" sz="2000" b="0" dirty="0">
                          <a:solidFill>
                            <a:schemeClr val="tx2"/>
                          </a:solidFill>
                        </a:rPr>
                        <a:t>Analog signals can have any possible values in</a:t>
                      </a:r>
                      <a:r>
                        <a:rPr lang="en-US" sz="2000" b="0" baseline="0" dirty="0">
                          <a:solidFill>
                            <a:schemeClr val="tx2"/>
                          </a:solidFill>
                        </a:rPr>
                        <a:t> the given range.</a:t>
                      </a:r>
                      <a:endParaRPr lang="en-US" sz="2000" b="0" dirty="0">
                        <a:solidFill>
                          <a:schemeClr val="tx2"/>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just"/>
                      <a:r>
                        <a:rPr lang="en-US" sz="2000" b="0" dirty="0">
                          <a:solidFill>
                            <a:schemeClr val="accent6"/>
                          </a:solidFill>
                        </a:rPr>
                        <a:t>Digital</a:t>
                      </a:r>
                      <a:r>
                        <a:rPr lang="en-US" sz="2000" b="0" baseline="0" dirty="0">
                          <a:solidFill>
                            <a:schemeClr val="accent6"/>
                          </a:solidFill>
                        </a:rPr>
                        <a:t> signals can have only discrete values in the given range.</a:t>
                      </a:r>
                      <a:endParaRPr lang="en-US" sz="2000" b="0" dirty="0">
                        <a:solidFill>
                          <a:schemeClr val="accent6"/>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bl>
          </a:graphicData>
        </a:graphic>
      </p:graphicFrame>
      <p:graphicFrame>
        <p:nvGraphicFramePr>
          <p:cNvPr id="12" name="Content Placeholder 4">
            <a:extLst>
              <a:ext uri="{FF2B5EF4-FFF2-40B4-BE49-F238E27FC236}">
                <a16:creationId xmlns:a16="http://schemas.microsoft.com/office/drawing/2014/main" id="{2486BC6F-42B7-4A1D-889E-1B1818D1D5FB}"/>
              </a:ext>
            </a:extLst>
          </p:cNvPr>
          <p:cNvGraphicFramePr>
            <a:graphicFrameLocks/>
          </p:cNvGraphicFramePr>
          <p:nvPr>
            <p:extLst>
              <p:ext uri="{D42A27DB-BD31-4B8C-83A1-F6EECF244321}">
                <p14:modId xmlns:p14="http://schemas.microsoft.com/office/powerpoint/2010/main" val="21344668"/>
              </p:ext>
            </p:extLst>
          </p:nvPr>
        </p:nvGraphicFramePr>
        <p:xfrm>
          <a:off x="99476" y="2781105"/>
          <a:ext cx="11929392" cy="1013558"/>
        </p:xfrm>
        <a:graphic>
          <a:graphicData uri="http://schemas.openxmlformats.org/drawingml/2006/table">
            <a:tbl>
              <a:tblPr firstRow="1" bandRow="1">
                <a:tableStyleId>{8EC20E35-A176-4012-BC5E-935CFFF8708E}</a:tableStyleId>
              </a:tblPr>
              <a:tblGrid>
                <a:gridCol w="6043747">
                  <a:extLst>
                    <a:ext uri="{9D8B030D-6E8A-4147-A177-3AD203B41FA5}">
                      <a16:colId xmlns:a16="http://schemas.microsoft.com/office/drawing/2014/main" val="20001"/>
                    </a:ext>
                  </a:extLst>
                </a:gridCol>
                <a:gridCol w="5885645">
                  <a:extLst>
                    <a:ext uri="{9D8B030D-6E8A-4147-A177-3AD203B41FA5}">
                      <a16:colId xmlns:a16="http://schemas.microsoft.com/office/drawing/2014/main" val="20002"/>
                    </a:ext>
                  </a:extLst>
                </a:gridCol>
              </a:tblGrid>
              <a:tr h="1013558">
                <a:tc>
                  <a:txBody>
                    <a:bodyPr/>
                    <a:lstStyle/>
                    <a:p>
                      <a:pPr algn="just"/>
                      <a:r>
                        <a:rPr lang="en-US" sz="2000" b="0" dirty="0">
                          <a:solidFill>
                            <a:schemeClr val="tx2"/>
                          </a:solidFill>
                        </a:rPr>
                        <a:t>Examples: All</a:t>
                      </a:r>
                      <a:r>
                        <a:rPr lang="en-US" sz="2000" b="0" baseline="0" dirty="0">
                          <a:solidFill>
                            <a:schemeClr val="tx2"/>
                          </a:solidFill>
                        </a:rPr>
                        <a:t> physical quantities (like temperature, light intensity) measured by different analog sensors, sound waves</a:t>
                      </a:r>
                      <a:endParaRPr lang="en-US" sz="2000" b="0" dirty="0">
                        <a:solidFill>
                          <a:schemeClr val="tx2"/>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just"/>
                      <a:r>
                        <a:rPr lang="en-US" sz="2000" b="0" dirty="0">
                          <a:solidFill>
                            <a:schemeClr val="accent6"/>
                          </a:solidFill>
                        </a:rPr>
                        <a:t>Examples: Count of persons entered in premises, roll numbers etc.</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20251112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par>
                                <p:cTn id="26" presetID="10" presetClass="entr" presetSubtype="0" fill="hold" nodeType="with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500"/>
                                        <p:tgtEl>
                                          <p:spTgt spid="6"/>
                                        </p:tgtEl>
                                      </p:cBhvr>
                                    </p:animEffect>
                                  </p:childTnLst>
                                </p:cTn>
                              </p:par>
                              <p:par>
                                <p:cTn id="29" presetID="10" presetClass="entr" presetSubtype="0" fill="hold" nodeType="with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fade">
                                      <p:cBhvr>
                                        <p:cTn id="31" dur="500"/>
                                        <p:tgtEl>
                                          <p:spTgt spid="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fade">
                                      <p:cBhvr>
                                        <p:cTn id="3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Comparison of Flash, SRAM and EEPROM</a:t>
            </a:r>
          </a:p>
        </p:txBody>
      </p:sp>
      <p:sp>
        <p:nvSpPr>
          <p:cNvPr id="3" name="Content Placeholder 2"/>
          <p:cNvSpPr>
            <a:spLocks noGrp="1"/>
          </p:cNvSpPr>
          <p:nvPr>
            <p:ph idx="1"/>
          </p:nvPr>
        </p:nvSpPr>
        <p:spPr/>
        <p:txBody>
          <a:bodyPr/>
          <a:lstStyle/>
          <a:p>
            <a:r>
              <a:rPr lang="en-US" dirty="0"/>
              <a:t>Flash memory is also known as program memory where the program for any microcontroller or IC is stored.</a:t>
            </a:r>
          </a:p>
          <a:p>
            <a:r>
              <a:rPr lang="en-US" dirty="0"/>
              <a:t>SRAM (Static Random Access Memory) is where the program creates and manipulates variables and stores temporary data.</a:t>
            </a:r>
          </a:p>
          <a:p>
            <a:r>
              <a:rPr lang="en-US" dirty="0"/>
              <a:t>EEPROM(Electronically Erasable Programmable Read Only Memory) is the space where programmer need to store long term information.</a:t>
            </a:r>
          </a:p>
        </p:txBody>
      </p:sp>
      <p:sp>
        <p:nvSpPr>
          <p:cNvPr id="4" name="Down Arrow 3">
            <a:hlinkClick r:id="rId2" action="ppaction://hlinksldjump"/>
          </p:cNvPr>
          <p:cNvSpPr/>
          <p:nvPr/>
        </p:nvSpPr>
        <p:spPr>
          <a:xfrm rot="5400000">
            <a:off x="11761630" y="6236594"/>
            <a:ext cx="225380" cy="437882"/>
          </a:xfrm>
          <a:prstGeom prst="downArrow">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4407069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 Placeholder 9">
            <a:extLst>
              <a:ext uri="{FF2B5EF4-FFF2-40B4-BE49-F238E27FC236}">
                <a16:creationId xmlns:a16="http://schemas.microsoft.com/office/drawing/2014/main" id="{4F27F027-AAC9-4C88-B3AF-3C4A20BDDDA6}"/>
              </a:ext>
            </a:extLst>
          </p:cNvPr>
          <p:cNvSpPr>
            <a:spLocks noGrp="1"/>
          </p:cNvSpPr>
          <p:nvPr>
            <p:ph type="body" sz="quarter" idx="11"/>
          </p:nvPr>
        </p:nvSpPr>
        <p:spPr/>
        <p:txBody>
          <a:bodyPr/>
          <a:lstStyle/>
          <a:p>
            <a:r>
              <a:rPr lang="en-US" dirty="0"/>
              <a:t>tushar.mehta@darshan.ac.in</a:t>
            </a:r>
          </a:p>
        </p:txBody>
      </p:sp>
      <p:sp>
        <p:nvSpPr>
          <p:cNvPr id="29" name="Text Placeholder 10">
            <a:extLst>
              <a:ext uri="{FF2B5EF4-FFF2-40B4-BE49-F238E27FC236}">
                <a16:creationId xmlns:a16="http://schemas.microsoft.com/office/drawing/2014/main" id="{59B646FF-BD32-4C5A-94AF-AC4347EADA2E}"/>
              </a:ext>
            </a:extLst>
          </p:cNvPr>
          <p:cNvSpPr>
            <a:spLocks noGrp="1"/>
          </p:cNvSpPr>
          <p:nvPr>
            <p:ph type="body" sz="quarter" idx="12"/>
          </p:nvPr>
        </p:nvSpPr>
        <p:spPr/>
        <p:txBody>
          <a:bodyPr/>
          <a:lstStyle/>
          <a:p>
            <a:r>
              <a:rPr lang="en-US" dirty="0"/>
              <a:t>+91-8866756776</a:t>
            </a:r>
          </a:p>
        </p:txBody>
      </p:sp>
      <p:sp>
        <p:nvSpPr>
          <p:cNvPr id="30" name="Text Placeholder 11">
            <a:extLst>
              <a:ext uri="{FF2B5EF4-FFF2-40B4-BE49-F238E27FC236}">
                <a16:creationId xmlns:a16="http://schemas.microsoft.com/office/drawing/2014/main" id="{915CF252-06A8-43C0-BB69-DA7109EA62D1}"/>
              </a:ext>
            </a:extLst>
          </p:cNvPr>
          <p:cNvSpPr>
            <a:spLocks noGrp="1"/>
          </p:cNvSpPr>
          <p:nvPr>
            <p:ph type="body" sz="quarter" idx="13"/>
          </p:nvPr>
        </p:nvSpPr>
        <p:spPr/>
        <p:txBody>
          <a:bodyPr/>
          <a:lstStyle/>
          <a:p>
            <a:r>
              <a:rPr lang="en-US" dirty="0"/>
              <a:t>Computer Engineering Department</a:t>
            </a:r>
          </a:p>
        </p:txBody>
      </p:sp>
      <p:sp>
        <p:nvSpPr>
          <p:cNvPr id="31" name="Text Placeholder 12">
            <a:extLst>
              <a:ext uri="{FF2B5EF4-FFF2-40B4-BE49-F238E27FC236}">
                <a16:creationId xmlns:a16="http://schemas.microsoft.com/office/drawing/2014/main" id="{89F5B5F8-350F-4941-B9DE-36BF8B014803}"/>
              </a:ext>
            </a:extLst>
          </p:cNvPr>
          <p:cNvSpPr>
            <a:spLocks noGrp="1"/>
          </p:cNvSpPr>
          <p:nvPr>
            <p:ph type="body" sz="quarter" idx="14"/>
          </p:nvPr>
        </p:nvSpPr>
        <p:spPr/>
        <p:txBody>
          <a:bodyPr/>
          <a:lstStyle/>
          <a:p>
            <a:r>
              <a:rPr lang="en-US" dirty="0"/>
              <a:t>Prof. </a:t>
            </a:r>
            <a:r>
              <a:rPr lang="en-US" dirty="0" err="1"/>
              <a:t>Tushar</a:t>
            </a:r>
            <a:r>
              <a:rPr lang="en-US" dirty="0"/>
              <a:t> J. Mehta</a:t>
            </a:r>
          </a:p>
        </p:txBody>
      </p:sp>
      <p:sp>
        <p:nvSpPr>
          <p:cNvPr id="27" name="Text Placeholder 13">
            <a:extLst>
              <a:ext uri="{FF2B5EF4-FFF2-40B4-BE49-F238E27FC236}">
                <a16:creationId xmlns:a16="http://schemas.microsoft.com/office/drawing/2014/main" id="{E2AD8B6E-51EA-4A15-8752-4F221E5E02C5}"/>
              </a:ext>
            </a:extLst>
          </p:cNvPr>
          <p:cNvSpPr>
            <a:spLocks noGrp="1"/>
          </p:cNvSpPr>
          <p:nvPr>
            <p:ph type="body" sz="quarter" idx="16"/>
          </p:nvPr>
        </p:nvSpPr>
        <p:spPr/>
        <p:txBody>
          <a:bodyPr/>
          <a:lstStyle/>
          <a:p>
            <a:r>
              <a:rPr lang="en-US" b="1" dirty="0"/>
              <a:t>IOT and Applications</a:t>
            </a:r>
            <a:endParaRPr lang="en-US" dirty="0">
              <a:latin typeface="Roboto Condensed Light" panose="02000000000000000000" pitchFamily="2" charset="0"/>
              <a:ea typeface="Roboto Condensed Light" panose="02000000000000000000" pitchFamily="2" charset="0"/>
            </a:endParaRPr>
          </a:p>
          <a:p>
            <a:r>
              <a:rPr lang="en-US">
                <a:latin typeface="Roboto Condensed Light" panose="02000000000000000000" pitchFamily="2" charset="0"/>
                <a:ea typeface="Roboto Condensed Light" panose="02000000000000000000" pitchFamily="2" charset="0"/>
              </a:rPr>
              <a:t>GTU # 3160716</a:t>
            </a:r>
            <a:endParaRPr lang="en-US" dirty="0">
              <a:latin typeface="Roboto Condensed Light" panose="02000000000000000000" pitchFamily="2" charset="0"/>
              <a:ea typeface="Roboto Condensed Light" panose="02000000000000000000" pitchFamily="2" charset="0"/>
            </a:endParaRPr>
          </a:p>
        </p:txBody>
      </p:sp>
      <p:pic>
        <p:nvPicPr>
          <p:cNvPr id="32" name="Picture Placeholder 1"/>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tretch>
            <a:fillRect/>
          </a:stretch>
        </p:blipFill>
        <p:spPr>
          <a:xfrm>
            <a:off x="353569" y="5211251"/>
            <a:ext cx="1353599" cy="1353599"/>
          </a:xfrm>
        </p:spPr>
      </p:pic>
    </p:spTree>
    <p:extLst>
      <p:ext uri="{BB962C8B-B14F-4D97-AF65-F5344CB8AC3E}">
        <p14:creationId xmlns:p14="http://schemas.microsoft.com/office/powerpoint/2010/main" val="111396804"/>
      </p:ext>
    </p:extLst>
  </p:cSld>
  <p:clrMapOvr>
    <a:masterClrMapping/>
  </p:clrMapOvr>
</p:sld>
</file>

<file path=ppt/theme/theme1.xml><?xml version="1.0" encoding="utf-8"?>
<a:theme xmlns:a="http://schemas.openxmlformats.org/drawingml/2006/main" name="Office Theme">
  <a:themeElements>
    <a:clrScheme name="Jay">
      <a:dk1>
        <a:srgbClr val="212121"/>
      </a:dk1>
      <a:lt1>
        <a:sysClr val="window" lastClr="FFFFFF"/>
      </a:lt1>
      <a:dk2>
        <a:srgbClr val="1D6FA9"/>
      </a:dk2>
      <a:lt2>
        <a:srgbClr val="FFFFFF"/>
      </a:lt2>
      <a:accent1>
        <a:srgbClr val="909090"/>
      </a:accent1>
      <a:accent2>
        <a:srgbClr val="00BBD3"/>
      </a:accent2>
      <a:accent3>
        <a:srgbClr val="8BC145"/>
      </a:accent3>
      <a:accent4>
        <a:srgbClr val="1D9A78"/>
      </a:accent4>
      <a:accent5>
        <a:srgbClr val="F19D19"/>
      </a:accent5>
      <a:accent6>
        <a:srgbClr val="B84742"/>
      </a:accent6>
      <a:hlink>
        <a:srgbClr val="70AD47"/>
      </a:hlink>
      <a:folHlink>
        <a:srgbClr val="ED7D31"/>
      </a:folHlink>
    </a:clrScheme>
    <a:fontScheme name="Custom 1">
      <a:majorFont>
        <a:latin typeface="Roboto Condensed"/>
        <a:ea typeface=""/>
        <a:cs typeface=""/>
      </a:majorFont>
      <a:minorFont>
        <a:latin typeface="Roboto Condense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9160</TotalTime>
  <Words>8991</Words>
  <Application>Microsoft Office PowerPoint</Application>
  <PresentationFormat>Widescreen</PresentationFormat>
  <Paragraphs>1711</Paragraphs>
  <Slides>95</Slides>
  <Notes>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95</vt:i4>
      </vt:variant>
    </vt:vector>
  </HeadingPairs>
  <TitlesOfParts>
    <vt:vector size="104" baseType="lpstr">
      <vt:lpstr>Cambria Math</vt:lpstr>
      <vt:lpstr>Roboto Condensed Light</vt:lpstr>
      <vt:lpstr>Calibri</vt:lpstr>
      <vt:lpstr>Roboto Condensed</vt:lpstr>
      <vt:lpstr>Consolas</vt:lpstr>
      <vt:lpstr>Wingdings 3</vt:lpstr>
      <vt:lpstr>Arial</vt:lpstr>
      <vt:lpstr>Wingdings</vt:lpstr>
      <vt:lpstr>Office Theme</vt:lpstr>
      <vt:lpstr>Unit-2  Sensors, Microcontrollers  and their   Interfacing</vt:lpstr>
      <vt:lpstr>Microcontrollers</vt:lpstr>
      <vt:lpstr>Overview of Microcontrollers</vt:lpstr>
      <vt:lpstr>PowerPoint Presentation</vt:lpstr>
      <vt:lpstr>PowerPoint Presentation</vt:lpstr>
      <vt:lpstr>Sensors and Their Interfacing</vt:lpstr>
      <vt:lpstr>Definition of Sensor</vt:lpstr>
      <vt:lpstr>List of Sensors</vt:lpstr>
      <vt:lpstr>MQ-02/05 Gas Sensor</vt:lpstr>
      <vt:lpstr>MQ-02/05 Gas Sensor – Working principle</vt:lpstr>
      <vt:lpstr>MQ-02/05 Gas Sensor – Interfacing with Arduino</vt:lpstr>
      <vt:lpstr>MQ-02/05 Gas Sensor – Code explanation</vt:lpstr>
      <vt:lpstr>Functions in Arduino IDE</vt:lpstr>
      <vt:lpstr>Functions in Arduino IDE (Cont.)</vt:lpstr>
      <vt:lpstr>MQ-02/05 Gas Sensor – Output</vt:lpstr>
      <vt:lpstr>Obstacle Sensor</vt:lpstr>
      <vt:lpstr>Obstacle Sensor – Working principle</vt:lpstr>
      <vt:lpstr>Obstacle Sensor – Interfacing with Arduino</vt:lpstr>
      <vt:lpstr>Obstacle Sensor – Code explanation</vt:lpstr>
      <vt:lpstr>Obstacle Sensor – Code explanation (Cont.)</vt:lpstr>
      <vt:lpstr>Obstacle Sensor – Output</vt:lpstr>
      <vt:lpstr>HC-SR04 Ultrasonic Sound Sensor</vt:lpstr>
      <vt:lpstr>HC-SR04 Ultrasonic Sound Sensor – Working principle</vt:lpstr>
      <vt:lpstr>HC-SR04 Ultrasonic Sound Sensor– Interfacing with Arduino</vt:lpstr>
      <vt:lpstr>HC-SR04 Ultrasonic Sound Sensor – Code explanation</vt:lpstr>
      <vt:lpstr>HC-SR04 Ultrasonic Sound Sensor – Code explanation (Cont.)</vt:lpstr>
      <vt:lpstr>Functions in Arduino IDE</vt:lpstr>
      <vt:lpstr>HC-SR04 Ultrasonic Sound Sensor – Output</vt:lpstr>
      <vt:lpstr>LDR Sensor</vt:lpstr>
      <vt:lpstr>LDR Sensor – Working principle</vt:lpstr>
      <vt:lpstr>LDR Sensor– Interfacing with Arduino</vt:lpstr>
      <vt:lpstr>LDR Sensor – Code explanation</vt:lpstr>
      <vt:lpstr>LDR Sensor – Code explanation (Cont.)</vt:lpstr>
      <vt:lpstr>LDR Sensor – Output</vt:lpstr>
      <vt:lpstr>Heartbeat Sensor</vt:lpstr>
      <vt:lpstr>Heartbeat Sensor – Working principle</vt:lpstr>
      <vt:lpstr>Heartbeat Sensor – Interfacing with Arduino</vt:lpstr>
      <vt:lpstr>Heartbeat Sensor – Code explanation</vt:lpstr>
      <vt:lpstr>Heartbeat Sensor – Code explanation (Cont.)</vt:lpstr>
      <vt:lpstr>Heartbeat Sensor – Code explanation (Cont.)</vt:lpstr>
      <vt:lpstr>Heartbeat Sensor – Output</vt:lpstr>
      <vt:lpstr>Colour Sensor</vt:lpstr>
      <vt:lpstr>Colour Sensor (Cont.)</vt:lpstr>
      <vt:lpstr>Colour Sensor – Working principle</vt:lpstr>
      <vt:lpstr>Colour Sensor – Interfacing with Arduino</vt:lpstr>
      <vt:lpstr>Colour Sensor – Code explanation</vt:lpstr>
      <vt:lpstr>Colour Sensor – Code explanation (Cont.)</vt:lpstr>
      <vt:lpstr>Colour Sensor – Code explanation (Cont.)</vt:lpstr>
      <vt:lpstr>Functions in Arduino IDE</vt:lpstr>
      <vt:lpstr>GPS Sensor</vt:lpstr>
      <vt:lpstr>GPS Sensor – Working principle</vt:lpstr>
      <vt:lpstr>GPS Sensor – Interfacing with Arduino</vt:lpstr>
      <vt:lpstr>GPS Sensor – Code explanation</vt:lpstr>
      <vt:lpstr>GPS Sensor – Code explanation (Cont.)</vt:lpstr>
      <vt:lpstr>GPS Sensor – Code explanation (Cont.)</vt:lpstr>
      <vt:lpstr>GPS Sensor – Output</vt:lpstr>
      <vt:lpstr>Gyro Sensor</vt:lpstr>
      <vt:lpstr>Gyro Sensor (Cont.)</vt:lpstr>
      <vt:lpstr>MPU-6050 Gyro Sensor – working principle</vt:lpstr>
      <vt:lpstr>MPU-6050 Gyro Sensor – Interfacing with Arduino</vt:lpstr>
      <vt:lpstr>PH Sensor</vt:lpstr>
      <vt:lpstr>pH Sensor – Working principle</vt:lpstr>
      <vt:lpstr>pH Sensor – Interfacing with Arduino</vt:lpstr>
      <vt:lpstr>pH Sensor – Code explanation</vt:lpstr>
      <vt:lpstr>pH Sensor – Code explanation (Cont.)</vt:lpstr>
      <vt:lpstr>pH Sensor – Code explanation (Cont.)</vt:lpstr>
      <vt:lpstr>Other Microcontrollers</vt:lpstr>
      <vt:lpstr>8051 Microcontroller  Architecture</vt:lpstr>
      <vt:lpstr>Features of 8051 Microcontroller</vt:lpstr>
      <vt:lpstr>Features of 8051 Microcontroller</vt:lpstr>
      <vt:lpstr>Memory organization in 8051</vt:lpstr>
      <vt:lpstr>PowerPoint Presentation</vt:lpstr>
      <vt:lpstr>PowerPoint Presentation</vt:lpstr>
      <vt:lpstr>PowerPoint Presentation</vt:lpstr>
      <vt:lpstr>Special Function Registers</vt:lpstr>
      <vt:lpstr>Special Function Registers (Cont.)</vt:lpstr>
      <vt:lpstr>Special Function Registers (Cont.)</vt:lpstr>
      <vt:lpstr>Special Function Registers (Cont.)</vt:lpstr>
      <vt:lpstr>Special Function Registers (Cont.)</vt:lpstr>
      <vt:lpstr>Special Function Registers</vt:lpstr>
      <vt:lpstr>Special Function Registers</vt:lpstr>
      <vt:lpstr>Advanced RISC Machine (ARM)</vt:lpstr>
      <vt:lpstr>Features of ARM</vt:lpstr>
      <vt:lpstr>ARM Core Data Flow Model</vt:lpstr>
      <vt:lpstr>ARM Core Data Flow Model</vt:lpstr>
      <vt:lpstr>ARM Core Data Flow Model</vt:lpstr>
      <vt:lpstr>ARM Register Organization</vt:lpstr>
      <vt:lpstr>ARM Register Organization - SFRs</vt:lpstr>
      <vt:lpstr>Current Program Status Register (CPSR)</vt:lpstr>
      <vt:lpstr>Current Program Status Register (CPSR)</vt:lpstr>
      <vt:lpstr>Current Program Status Register (CPSR)</vt:lpstr>
      <vt:lpstr>Difference between Microprocessor and Microcontroller</vt:lpstr>
      <vt:lpstr>Difference between Analog and Digital</vt:lpstr>
      <vt:lpstr>Comparison of Flash, SRAM and EEPROM</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dc:creator>
  <cp:lastModifiedBy>Naimish Vadodariya</cp:lastModifiedBy>
  <cp:revision>772</cp:revision>
  <dcterms:created xsi:type="dcterms:W3CDTF">2020-05-01T05:09:15Z</dcterms:created>
  <dcterms:modified xsi:type="dcterms:W3CDTF">2021-04-07T08:32:13Z</dcterms:modified>
</cp:coreProperties>
</file>